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Lst>
  <p:sldSz cy="6858000" cx="12192000"/>
  <p:notesSz cx="6858000" cy="9144000"/>
  <p:embeddedFontLst>
    <p:embeddedFont>
      <p:font typeface="Geo"/>
      <p:regular r:id="rId290"/>
      <p:italic r:id="rId2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28C81B1-6AA7-4C41-816D-1347D68411BE}">
  <a:tblStyle styleId="{728C81B1-6AA7-4C41-816D-1347D68411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Geo-italic.fntdata"/><Relationship Id="rId67" Type="http://schemas.openxmlformats.org/officeDocument/2006/relationships/slide" Target="slides/slide61.xml"/><Relationship Id="rId290" Type="http://schemas.openxmlformats.org/officeDocument/2006/relationships/font" Target="fonts/Geo-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ouczekprogramisty.pl/typy-generyczne-w-jezyku-java/" TargetMode="Externa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ouczekprogramisty.pl/liczby-zmiennoprzecinkowe/" TargetMode="Externa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in28minutes/JavaObjectOrientedProgramming" TargetMode="External"/><Relationship Id="rId3" Type="http://schemas.openxmlformats.org/officeDocument/2006/relationships/hyperlink" Target="http://www.programmingbasics.org/en/beginner/while.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in28minutes/JavaObjectOrientedProgramm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0" Type="http://schemas.openxmlformats.org/officeDocument/2006/relationships/hyperlink" Target="https://en.wikipedia.org/wiki/James_Gosling#cite_note-aws-15" TargetMode="External"/><Relationship Id="rId11" Type="http://schemas.openxmlformats.org/officeDocument/2006/relationships/hyperlink" Target="https://en.wikipedia.org/wiki/Bill_Vass" TargetMode="External"/><Relationship Id="rId10" Type="http://schemas.openxmlformats.org/officeDocument/2006/relationships/hyperlink" Target="https://en.wikipedia.org/wiki/Bill_Vass" TargetMode="External"/><Relationship Id="rId13" Type="http://schemas.openxmlformats.org/officeDocument/2006/relationships/hyperlink" Target="https://en.wikipedia.org/wiki/Liquid_Robotics" TargetMode="External"/><Relationship Id="rId12" Type="http://schemas.openxmlformats.org/officeDocument/2006/relationships/hyperlink" Target="https://en.wikipedia.org/wiki/Liquid_Robotics" TargetMode="External"/><Relationship Id="rId1" Type="http://schemas.openxmlformats.org/officeDocument/2006/relationships/notesMaster" Target="../notesMasters/notesMaster1.xml"/><Relationship Id="rId2" Type="http://schemas.openxmlformats.org/officeDocument/2006/relationships/hyperlink" Target="https://en.wikipedia.org/wiki/Java_(programming_language)" TargetMode="External"/><Relationship Id="rId3" Type="http://schemas.openxmlformats.org/officeDocument/2006/relationships/hyperlink" Target="https://en.wikipedia.org/wiki/Sun_Microsystems" TargetMode="External"/><Relationship Id="rId4" Type="http://schemas.openxmlformats.org/officeDocument/2006/relationships/hyperlink" Target="https://en.wikipedia.org/wiki/Sun_Microsystems" TargetMode="External"/><Relationship Id="rId9" Type="http://schemas.openxmlformats.org/officeDocument/2006/relationships/hyperlink" Target="https://en.wikipedia.org/wiki/James_Gosling#cite_note-13" TargetMode="External"/><Relationship Id="rId15" Type="http://schemas.openxmlformats.org/officeDocument/2006/relationships/hyperlink" Target="https://en.wikipedia.org/wiki/Boeing" TargetMode="External"/><Relationship Id="rId14" Type="http://schemas.openxmlformats.org/officeDocument/2006/relationships/hyperlink" Target="https://en.wikipedia.org/wiki/James_Gosling#cite_note-nighthacks1-1" TargetMode="External"/><Relationship Id="rId17" Type="http://schemas.openxmlformats.org/officeDocument/2006/relationships/hyperlink" Target="https://en.wikipedia.org/wiki/James_Gosling#cite_note-14" TargetMode="External"/><Relationship Id="rId16" Type="http://schemas.openxmlformats.org/officeDocument/2006/relationships/hyperlink" Target="https://en.wikipedia.org/wiki/Boeing" TargetMode="External"/><Relationship Id="rId5" Type="http://schemas.openxmlformats.org/officeDocument/2006/relationships/hyperlink" Target="https://en.wikipedia.org/wiki/Java_programming_language" TargetMode="External"/><Relationship Id="rId19" Type="http://schemas.openxmlformats.org/officeDocument/2006/relationships/hyperlink" Target="https://en.wikipedia.org/wiki/Amazon_Web_Services" TargetMode="External"/><Relationship Id="rId6" Type="http://schemas.openxmlformats.org/officeDocument/2006/relationships/hyperlink" Target="https://en.wikipedia.org/wiki/Java_programming_language" TargetMode="External"/><Relationship Id="rId18" Type="http://schemas.openxmlformats.org/officeDocument/2006/relationships/hyperlink" Target="https://en.wikipedia.org/wiki/Amazon_Web_Services" TargetMode="External"/><Relationship Id="rId7" Type="http://schemas.openxmlformats.org/officeDocument/2006/relationships/hyperlink" Target="https://en.wikipedia.org/wiki/Google" TargetMode="External"/><Relationship Id="rId8" Type="http://schemas.openxmlformats.org/officeDocument/2006/relationships/hyperlink" Target="https://en.wikipedia.org/wiki/Google"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https://goo.gl/kkxB8f</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f66f6ade7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f66f6ad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36d5df1d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36d5df1d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0880f6dcc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0880f6dc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5072b206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45072b20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45072b2062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45072b20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5072b206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5072b20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36d5df1d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436d5df1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436d5df1d2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436d5df1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4db136911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4db1369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4424d81453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4424d8145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41ecd6c146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41ecd6c14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0631922f9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0631922f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45470af6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45470af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424d81453_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4424d8145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45470af6d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45470af6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5470af6d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45470af6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45470af6d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45470af6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g45470af6d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45470af6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5470af6d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45470af6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45470af6dc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45470af6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45470af6d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45470af6d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45470af6dc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45470af6d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f66f6ade7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f66f6ade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US" sz="1800"/>
              <a:t>https://docs.oracle.com/javase/8/docs/api/</a:t>
            </a:r>
            <a:endParaRPr baseline="30000" sz="18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5470af6dc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5470af6d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45470af6dc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45470af6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45470af6dc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45470af6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5470af6d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5470af6d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44db136911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44db13691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2590566d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2590566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41ecd6c146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41ecd6c14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52590566d7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2590566d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52590566d7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52590566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52590566d7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52590566d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3f7bef9df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f7bef9d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52590566d7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52590566d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Google Shape;1603;g52590566d7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52590566d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52590566d7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52590566d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52590566d7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52590566d7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52590566d7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52590566d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g52590566d7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52590566d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2590566d7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2590566d7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52590566d7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52590566d7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52590566d7_2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52590566d7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52590566d7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52590566d7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3f7bef9df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f7bef9d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52590566d7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52590566d7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g41ecd6c146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41ecd6c14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g436d5df1d2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436d5df1d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44368bc8b1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4368bc8b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44368bc8b1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44368bc8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g41ecd6c146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41ecd6c14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41ecd6c146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41ecd6c14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4447a8a9b9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4447a8a9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41ecd6c146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41ecd6c14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g44368bc8b1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44368bc8b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3f66f6ade7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f66f6ade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g4447a8a9b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4447a8a9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4447a8a9b9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4447a8a9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4447a8a9b9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4447a8a9b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g41ecd6c146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41ecd6c14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Google Shape;1832;g2695a1e64f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2695a1e64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g2695a1e64f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695a1e64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Google Shape;1845;g4447a8a9b9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4447a8a9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g46cd754fce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46cd754fce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8065b2c3f_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48065b2c3f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g2695a1e64f_0_4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695a1e64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3f7bef9df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f7bef9d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3" name="Shape 1873"/>
        <p:cNvGrpSpPr/>
        <p:nvPr/>
      </p:nvGrpSpPr>
      <p:grpSpPr>
        <a:xfrm>
          <a:off x="0" y="0"/>
          <a:ext cx="0" cy="0"/>
          <a:chOff x="0" y="0"/>
          <a:chExt cx="0" cy="0"/>
        </a:xfrm>
      </p:grpSpPr>
      <p:sp>
        <p:nvSpPr>
          <p:cNvPr id="1874" name="Google Shape;1874;g2695a1e64f_0_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695a1e64f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2695a1e64f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695a1e64f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2695a1e64f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695a1e64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9" name="Shape 1899"/>
        <p:cNvGrpSpPr/>
        <p:nvPr/>
      </p:nvGrpSpPr>
      <p:grpSpPr>
        <a:xfrm>
          <a:off x="0" y="0"/>
          <a:ext cx="0" cy="0"/>
          <a:chOff x="0" y="0"/>
          <a:chExt cx="0" cy="0"/>
        </a:xfrm>
      </p:grpSpPr>
      <p:sp>
        <p:nvSpPr>
          <p:cNvPr id="1900" name="Google Shape;1900;g2695a1e64f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695a1e64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2695a1e64f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695a1e64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44db136911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44db13691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8" name="Shape 1918"/>
        <p:cNvGrpSpPr/>
        <p:nvPr/>
      </p:nvGrpSpPr>
      <p:grpSpPr>
        <a:xfrm>
          <a:off x="0" y="0"/>
          <a:ext cx="0" cy="0"/>
          <a:chOff x="0" y="0"/>
          <a:chExt cx="0" cy="0"/>
        </a:xfrm>
      </p:grpSpPr>
      <p:sp>
        <p:nvSpPr>
          <p:cNvPr id="1919" name="Google Shape;1919;g4424d81453_15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4424d81453_15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g41ecd6c146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41ecd6c14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52590566d7_2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52590566d7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8" name="Shape 1938"/>
        <p:cNvGrpSpPr/>
        <p:nvPr/>
      </p:nvGrpSpPr>
      <p:grpSpPr>
        <a:xfrm>
          <a:off x="0" y="0"/>
          <a:ext cx="0" cy="0"/>
          <a:chOff x="0" y="0"/>
          <a:chExt cx="0" cy="0"/>
        </a:xfrm>
      </p:grpSpPr>
      <p:sp>
        <p:nvSpPr>
          <p:cNvPr id="1939" name="Google Shape;1939;g52590566d7_2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52590566d7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81ea18c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81ea18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5" name="Shape 1945"/>
        <p:cNvGrpSpPr/>
        <p:nvPr/>
      </p:nvGrpSpPr>
      <p:grpSpPr>
        <a:xfrm>
          <a:off x="0" y="0"/>
          <a:ext cx="0" cy="0"/>
          <a:chOff x="0" y="0"/>
          <a:chExt cx="0" cy="0"/>
        </a:xfrm>
      </p:grpSpPr>
      <p:sp>
        <p:nvSpPr>
          <p:cNvPr id="1946" name="Google Shape;1946;g52590566d7_2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52590566d7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g52590566d7_2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52590566d7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0" name="Shape 1960"/>
        <p:cNvGrpSpPr/>
        <p:nvPr/>
      </p:nvGrpSpPr>
      <p:grpSpPr>
        <a:xfrm>
          <a:off x="0" y="0"/>
          <a:ext cx="0" cy="0"/>
          <a:chOff x="0" y="0"/>
          <a:chExt cx="0" cy="0"/>
        </a:xfrm>
      </p:grpSpPr>
      <p:sp>
        <p:nvSpPr>
          <p:cNvPr id="1961" name="Google Shape;1961;g52590566d7_2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52590566d7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52590566d7_2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52590566d7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0" name="Shape 1980"/>
        <p:cNvGrpSpPr/>
        <p:nvPr/>
      </p:nvGrpSpPr>
      <p:grpSpPr>
        <a:xfrm>
          <a:off x="0" y="0"/>
          <a:ext cx="0" cy="0"/>
          <a:chOff x="0" y="0"/>
          <a:chExt cx="0" cy="0"/>
        </a:xfrm>
      </p:grpSpPr>
      <p:sp>
        <p:nvSpPr>
          <p:cNvPr id="1981" name="Google Shape;1981;g52590566d7_2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52590566d7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g52590566d7_2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52590566d7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4424d81453_15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4424d81453_1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4424d81453_15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4424d81453_1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4424d81453_15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4424d81453_1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4424d81453_15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4424d81453_1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3b9bf4e5a_1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3b9bf4e5a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4424d81453_15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4424d81453_1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4424d81453_15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4424d81453_1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4424d81453_15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4424d81453_1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Google Shape;2051;g4424d81453_15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4424d81453_1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g2695a1e64f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2695a1e64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g2695a1e64f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695a1e64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2695a1e64f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2695a1e64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Google Shape;2076;g2695a1e64f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695a1e64f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2695a1e64f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695a1e64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26a06ad8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6a06ad8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f7bef9df2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f7bef9df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Google Shape;2121;g26a06ad84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6a06ad8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26a06ad84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26a06ad8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2" name="Shape 2132"/>
        <p:cNvGrpSpPr/>
        <p:nvPr/>
      </p:nvGrpSpPr>
      <p:grpSpPr>
        <a:xfrm>
          <a:off x="0" y="0"/>
          <a:ext cx="0" cy="0"/>
          <a:chOff x="0" y="0"/>
          <a:chExt cx="0" cy="0"/>
        </a:xfrm>
      </p:grpSpPr>
      <p:sp>
        <p:nvSpPr>
          <p:cNvPr id="2133" name="Google Shape;2133;g26a06ad84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6a06ad8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26a06ad84d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6a06ad8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g2583b52b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2583b52b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2695a1e64f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695a1e64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2695a1e64f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2695a1e64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44db136911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4db13691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41ecd6c146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41ecd6c14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472a0d9d4a_5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472a0d9d4a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https://goo.gl/forms/yl3pziovXfK1bH603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4db13691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4db1369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368993796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36899379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3" name="Shape 2183"/>
        <p:cNvGrpSpPr/>
        <p:nvPr/>
      </p:nvGrpSpPr>
      <p:grpSpPr>
        <a:xfrm>
          <a:off x="0" y="0"/>
          <a:ext cx="0" cy="0"/>
          <a:chOff x="0" y="0"/>
          <a:chExt cx="0" cy="0"/>
        </a:xfrm>
      </p:grpSpPr>
      <p:sp>
        <p:nvSpPr>
          <p:cNvPr id="2184" name="Google Shape;2184;g2695a1e64f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695a1e64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2a79eebb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2a79eeb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52a79eebb8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52a79eebb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52a79eebb8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52a79eebb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2a79eebb8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2a79eeb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https://www.samouczekprogramisty.pl/typy-generyczne-w-jezyku-java/</a:t>
            </a:r>
            <a:endParaRPr/>
          </a:p>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2695a1e64f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2695a1e64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2a79eebb8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2a79eebb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2a79eebb8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2a79eebb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26a7fe7df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6a7fe7d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26a7fe7df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26a7fe7d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1" name="Shape 2261"/>
        <p:cNvGrpSpPr/>
        <p:nvPr/>
      </p:nvGrpSpPr>
      <p:grpSpPr>
        <a:xfrm>
          <a:off x="0" y="0"/>
          <a:ext cx="0" cy="0"/>
          <a:chOff x="0" y="0"/>
          <a:chExt cx="0" cy="0"/>
        </a:xfrm>
      </p:grpSpPr>
      <p:sp>
        <p:nvSpPr>
          <p:cNvPr id="2262" name="Google Shape;2262;g26a7fe7df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26a7fe7d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26a7fe7dff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6a7fe7d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26a7fe7df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6a7fe7df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26a7fe7df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26a7fe7d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2695a1e64f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2695a1e64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2695a1e64f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695a1e64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41ecd6c146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41ecd6c146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41ecd6c146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41ecd6c14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47ce2bcc54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47ce2bcc5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47ce2bcc54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47ce2bcc5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368993796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43689937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https://www.samouczekprogramisty.pl/liczby-zmiennoprzecinkowe/</a:t>
            </a:r>
            <a:endParaRPr/>
          </a:p>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g47ce2bcc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47ce2bcc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47ce2bcc54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47ce2bcc5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47ce2bcc54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47ce2bcc5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8" name="Shape 2378"/>
        <p:cNvGrpSpPr/>
        <p:nvPr/>
      </p:nvGrpSpPr>
      <p:grpSpPr>
        <a:xfrm>
          <a:off x="0" y="0"/>
          <a:ext cx="0" cy="0"/>
          <a:chOff x="0" y="0"/>
          <a:chExt cx="0" cy="0"/>
        </a:xfrm>
      </p:grpSpPr>
      <p:sp>
        <p:nvSpPr>
          <p:cNvPr id="2379" name="Google Shape;2379;g47ce2bcc54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47ce2bcc5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5" name="Shape 2385"/>
        <p:cNvGrpSpPr/>
        <p:nvPr/>
      </p:nvGrpSpPr>
      <p:grpSpPr>
        <a:xfrm>
          <a:off x="0" y="0"/>
          <a:ext cx="0" cy="0"/>
          <a:chOff x="0" y="0"/>
          <a:chExt cx="0" cy="0"/>
        </a:xfrm>
      </p:grpSpPr>
      <p:sp>
        <p:nvSpPr>
          <p:cNvPr id="2386" name="Google Shape;2386;g4602ccd827_6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4602ccd827_6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41ecd6c146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41ecd6c14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Google Shape;2430;g4602ccd827_6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4602ccd827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0" name="Shape 2460"/>
        <p:cNvGrpSpPr/>
        <p:nvPr/>
      </p:nvGrpSpPr>
      <p:grpSpPr>
        <a:xfrm>
          <a:off x="0" y="0"/>
          <a:ext cx="0" cy="0"/>
          <a:chOff x="0" y="0"/>
          <a:chExt cx="0" cy="0"/>
        </a:xfrm>
      </p:grpSpPr>
      <p:sp>
        <p:nvSpPr>
          <p:cNvPr id="2461" name="Google Shape;2461;g41ecd6c146_0_4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41ecd6c146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41ecd6c146_0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41ecd6c146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Google Shape;2474;g44db136911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44db1369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368993796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36899379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9" name="Shape 2479"/>
        <p:cNvGrpSpPr/>
        <p:nvPr/>
      </p:nvGrpSpPr>
      <p:grpSpPr>
        <a:xfrm>
          <a:off x="0" y="0"/>
          <a:ext cx="0" cy="0"/>
          <a:chOff x="0" y="0"/>
          <a:chExt cx="0" cy="0"/>
        </a:xfrm>
      </p:grpSpPr>
      <p:sp>
        <p:nvSpPr>
          <p:cNvPr id="2480" name="Google Shape;2480;g41ecd6c146_0_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41ecd6c146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5" name="Shape 2485"/>
        <p:cNvGrpSpPr/>
        <p:nvPr/>
      </p:nvGrpSpPr>
      <p:grpSpPr>
        <a:xfrm>
          <a:off x="0" y="0"/>
          <a:ext cx="0" cy="0"/>
          <a:chOff x="0" y="0"/>
          <a:chExt cx="0" cy="0"/>
        </a:xfrm>
      </p:grpSpPr>
      <p:sp>
        <p:nvSpPr>
          <p:cNvPr id="2486" name="Google Shape;2486;g41ecd6c146_0_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7" name="Google Shape;2487;g41ecd6c14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3" name="Shape 2493"/>
        <p:cNvGrpSpPr/>
        <p:nvPr/>
      </p:nvGrpSpPr>
      <p:grpSpPr>
        <a:xfrm>
          <a:off x="0" y="0"/>
          <a:ext cx="0" cy="0"/>
          <a:chOff x="0" y="0"/>
          <a:chExt cx="0" cy="0"/>
        </a:xfrm>
      </p:grpSpPr>
      <p:sp>
        <p:nvSpPr>
          <p:cNvPr id="2494" name="Google Shape;2494;g5209484fe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5209484fe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5209484feb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209484fe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5209484feb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5209484fe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5209484feb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5209484f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7" name="Shape 2517"/>
        <p:cNvGrpSpPr/>
        <p:nvPr/>
      </p:nvGrpSpPr>
      <p:grpSpPr>
        <a:xfrm>
          <a:off x="0" y="0"/>
          <a:ext cx="0" cy="0"/>
          <a:chOff x="0" y="0"/>
          <a:chExt cx="0" cy="0"/>
        </a:xfrm>
      </p:grpSpPr>
      <p:sp>
        <p:nvSpPr>
          <p:cNvPr id="2518" name="Google Shape;2518;g5209484feb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5209484fe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209484feb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209484fe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Google Shape;2530;g5209484feb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5209484fe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5" name="Shape 2535"/>
        <p:cNvGrpSpPr/>
        <p:nvPr/>
      </p:nvGrpSpPr>
      <p:grpSpPr>
        <a:xfrm>
          <a:off x="0" y="0"/>
          <a:ext cx="0" cy="0"/>
          <a:chOff x="0" y="0"/>
          <a:chExt cx="0" cy="0"/>
        </a:xfrm>
      </p:grpSpPr>
      <p:sp>
        <p:nvSpPr>
          <p:cNvPr id="2536" name="Google Shape;2536;g5209484feb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5209484fe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fc8ba8fd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fc8ba8f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Znaki unicode:</a:t>
            </a:r>
            <a:endParaRPr/>
          </a:p>
          <a:p>
            <a:pPr indent="-298450" lvl="0" marL="457200" rtl="0" algn="l">
              <a:spcBef>
                <a:spcPts val="0"/>
              </a:spcBef>
              <a:spcAft>
                <a:spcPts val="0"/>
              </a:spcAft>
              <a:buSzPts val="1100"/>
              <a:buChar char="-"/>
            </a:pPr>
            <a:r>
              <a:rPr lang="en-US"/>
              <a:t>liczby i interpunkcje</a:t>
            </a:r>
            <a:endParaRPr/>
          </a:p>
          <a:p>
            <a:pPr indent="-298450" lvl="0" marL="457200" rtl="0" algn="l">
              <a:spcBef>
                <a:spcPts val="0"/>
              </a:spcBef>
              <a:spcAft>
                <a:spcPts val="0"/>
              </a:spcAft>
              <a:buSzPts val="1100"/>
              <a:buChar char="-"/>
            </a:pPr>
            <a:r>
              <a:rPr lang="en-US"/>
              <a:t>litery łaciśnkie</a:t>
            </a:r>
            <a:endParaRPr/>
          </a:p>
          <a:p>
            <a:pPr indent="-298450" lvl="0" marL="457200" rtl="0" algn="l">
              <a:spcBef>
                <a:spcPts val="0"/>
              </a:spcBef>
              <a:spcAft>
                <a:spcPts val="0"/>
              </a:spcAft>
              <a:buSzPts val="1100"/>
              <a:buChar char="-"/>
            </a:pPr>
            <a:r>
              <a:rPr lang="en-US"/>
              <a:t>litery polskie</a:t>
            </a:r>
            <a:endParaRPr/>
          </a:p>
          <a:p>
            <a:pPr indent="-298450" lvl="0" marL="457200" rtl="0" algn="l">
              <a:spcBef>
                <a:spcPts val="0"/>
              </a:spcBef>
              <a:spcAft>
                <a:spcPts val="0"/>
              </a:spcAft>
              <a:buSzPts val="1100"/>
              <a:buChar char="-"/>
            </a:pPr>
            <a:r>
              <a:rPr lang="en-US"/>
              <a:t>cyrylica</a:t>
            </a:r>
            <a:endParaRPr/>
          </a:p>
          <a:p>
            <a:pPr indent="-298450" lvl="0" marL="457200" rtl="0" algn="l">
              <a:spcBef>
                <a:spcPts val="0"/>
              </a:spcBef>
              <a:spcAft>
                <a:spcPts val="0"/>
              </a:spcAft>
              <a:buSzPts val="1100"/>
              <a:buChar char="-"/>
            </a:pPr>
            <a:r>
              <a:rPr lang="en-US"/>
              <a:t>znaki matematyczne i inne</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5209484feb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5209484fe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5209484feb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5209484fe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Google Shape;2555;g2695a1e64f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695a1e64f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g2695a1e64f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695a1e64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25706c0a75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5706c0a7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Google Shape;2573;g258da1f9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58da1f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47edabcff1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47edabcff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Google Shape;2585;g43541d48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43541d4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Google Shape;2591;g43541d482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43541d48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43541d482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43541d48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368993796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36899379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Google Shape;2615;g43541d4822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43541d482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Google Shape;2621;g43541d482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43541d48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43541d4822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43541d48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3" name="Shape 2633"/>
        <p:cNvGrpSpPr/>
        <p:nvPr/>
      </p:nvGrpSpPr>
      <p:grpSpPr>
        <a:xfrm>
          <a:off x="0" y="0"/>
          <a:ext cx="0" cy="0"/>
          <a:chOff x="0" y="0"/>
          <a:chExt cx="0" cy="0"/>
        </a:xfrm>
      </p:grpSpPr>
      <p:sp>
        <p:nvSpPr>
          <p:cNvPr id="2634" name="Google Shape;2634;g5209484f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5209484f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5209484fe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5209484f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5" name="Shape 2645"/>
        <p:cNvGrpSpPr/>
        <p:nvPr/>
      </p:nvGrpSpPr>
      <p:grpSpPr>
        <a:xfrm>
          <a:off x="0" y="0"/>
          <a:ext cx="0" cy="0"/>
          <a:chOff x="0" y="0"/>
          <a:chExt cx="0" cy="0"/>
        </a:xfrm>
      </p:grpSpPr>
      <p:sp>
        <p:nvSpPr>
          <p:cNvPr id="2646" name="Google Shape;2646;g5209484fe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5209484f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5209484fe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5209484f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3" name="Shape 2663"/>
        <p:cNvGrpSpPr/>
        <p:nvPr/>
      </p:nvGrpSpPr>
      <p:grpSpPr>
        <a:xfrm>
          <a:off x="0" y="0"/>
          <a:ext cx="0" cy="0"/>
          <a:chOff x="0" y="0"/>
          <a:chExt cx="0" cy="0"/>
        </a:xfrm>
      </p:grpSpPr>
      <p:sp>
        <p:nvSpPr>
          <p:cNvPr id="2664" name="Google Shape;2664;g5209484feb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5209484f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g5209484feb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5209484f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6" name="Shape 2706"/>
        <p:cNvGrpSpPr/>
        <p:nvPr/>
      </p:nvGrpSpPr>
      <p:grpSpPr>
        <a:xfrm>
          <a:off x="0" y="0"/>
          <a:ext cx="0" cy="0"/>
          <a:chOff x="0" y="0"/>
          <a:chExt cx="0" cy="0"/>
        </a:xfrm>
      </p:grpSpPr>
      <p:sp>
        <p:nvSpPr>
          <p:cNvPr id="2707" name="Google Shape;2707;g5209484fe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5209484f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f7bef9df2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f7bef9df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5209484feb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5209484f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8" name="Shape 2718"/>
        <p:cNvGrpSpPr/>
        <p:nvPr/>
      </p:nvGrpSpPr>
      <p:grpSpPr>
        <a:xfrm>
          <a:off x="0" y="0"/>
          <a:ext cx="0" cy="0"/>
          <a:chOff x="0" y="0"/>
          <a:chExt cx="0" cy="0"/>
        </a:xfrm>
      </p:grpSpPr>
      <p:sp>
        <p:nvSpPr>
          <p:cNvPr id="2719" name="Google Shape;2719;g5209484feb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5209484fe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4" name="Shape 2724"/>
        <p:cNvGrpSpPr/>
        <p:nvPr/>
      </p:nvGrpSpPr>
      <p:grpSpPr>
        <a:xfrm>
          <a:off x="0" y="0"/>
          <a:ext cx="0" cy="0"/>
          <a:chOff x="0" y="0"/>
          <a:chExt cx="0" cy="0"/>
        </a:xfrm>
      </p:grpSpPr>
      <p:sp>
        <p:nvSpPr>
          <p:cNvPr id="2725" name="Google Shape;2725;g5209484feb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5209484fe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1" name="Shape 2731"/>
        <p:cNvGrpSpPr/>
        <p:nvPr/>
      </p:nvGrpSpPr>
      <p:grpSpPr>
        <a:xfrm>
          <a:off x="0" y="0"/>
          <a:ext cx="0" cy="0"/>
          <a:chOff x="0" y="0"/>
          <a:chExt cx="0" cy="0"/>
        </a:xfrm>
      </p:grpSpPr>
      <p:sp>
        <p:nvSpPr>
          <p:cNvPr id="2732" name="Google Shape;2732;g472a0d9d4a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472a0d9d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472a0d9d4a_5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472a0d9d4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g472a0d9d4a_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472a0d9d4a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9" name="Shape 2749"/>
        <p:cNvGrpSpPr/>
        <p:nvPr/>
      </p:nvGrpSpPr>
      <p:grpSpPr>
        <a:xfrm>
          <a:off x="0" y="0"/>
          <a:ext cx="0" cy="0"/>
          <a:chOff x="0" y="0"/>
          <a:chExt cx="0" cy="0"/>
        </a:xfrm>
      </p:grpSpPr>
      <p:sp>
        <p:nvSpPr>
          <p:cNvPr id="2750" name="Google Shape;2750;g472a0d9d4a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472a0d9d4a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Google Shape;2756;g472a0d9d4a_5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472a0d9d4a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4" name="Shape 2764"/>
        <p:cNvGrpSpPr/>
        <p:nvPr/>
      </p:nvGrpSpPr>
      <p:grpSpPr>
        <a:xfrm>
          <a:off x="0" y="0"/>
          <a:ext cx="0" cy="0"/>
          <a:chOff x="0" y="0"/>
          <a:chExt cx="0" cy="0"/>
        </a:xfrm>
      </p:grpSpPr>
      <p:sp>
        <p:nvSpPr>
          <p:cNvPr id="2765" name="Google Shape;2765;g472a0d9d4a_5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472a0d9d4a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0" name="Shape 2770"/>
        <p:cNvGrpSpPr/>
        <p:nvPr/>
      </p:nvGrpSpPr>
      <p:grpSpPr>
        <a:xfrm>
          <a:off x="0" y="0"/>
          <a:ext cx="0" cy="0"/>
          <a:chOff x="0" y="0"/>
          <a:chExt cx="0" cy="0"/>
        </a:xfrm>
      </p:grpSpPr>
      <p:sp>
        <p:nvSpPr>
          <p:cNvPr id="2771" name="Google Shape;2771;g472a0d9d4a_5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472a0d9d4a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f7bef9df2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f7bef9df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6" name="Shape 2776"/>
        <p:cNvGrpSpPr/>
        <p:nvPr/>
      </p:nvGrpSpPr>
      <p:grpSpPr>
        <a:xfrm>
          <a:off x="0" y="0"/>
          <a:ext cx="0" cy="0"/>
          <a:chOff x="0" y="0"/>
          <a:chExt cx="0" cy="0"/>
        </a:xfrm>
      </p:grpSpPr>
      <p:sp>
        <p:nvSpPr>
          <p:cNvPr id="2777" name="Google Shape;2777;g472a0d9d4a_5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472a0d9d4a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2" name="Shape 2782"/>
        <p:cNvGrpSpPr/>
        <p:nvPr/>
      </p:nvGrpSpPr>
      <p:grpSpPr>
        <a:xfrm>
          <a:off x="0" y="0"/>
          <a:ext cx="0" cy="0"/>
          <a:chOff x="0" y="0"/>
          <a:chExt cx="0" cy="0"/>
        </a:xfrm>
      </p:grpSpPr>
      <p:sp>
        <p:nvSpPr>
          <p:cNvPr id="2783" name="Google Shape;2783;g472a0d9d4a_5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472a0d9d4a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8" name="Shape 2788"/>
        <p:cNvGrpSpPr/>
        <p:nvPr/>
      </p:nvGrpSpPr>
      <p:grpSpPr>
        <a:xfrm>
          <a:off x="0" y="0"/>
          <a:ext cx="0" cy="0"/>
          <a:chOff x="0" y="0"/>
          <a:chExt cx="0" cy="0"/>
        </a:xfrm>
      </p:grpSpPr>
      <p:sp>
        <p:nvSpPr>
          <p:cNvPr id="2789" name="Google Shape;2789;g472a0d9d4a_5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472a0d9d4a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472a0d9d4a_5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472a0d9d4a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1" name="Shape 2801"/>
        <p:cNvGrpSpPr/>
        <p:nvPr/>
      </p:nvGrpSpPr>
      <p:grpSpPr>
        <a:xfrm>
          <a:off x="0" y="0"/>
          <a:ext cx="0" cy="0"/>
          <a:chOff x="0" y="0"/>
          <a:chExt cx="0" cy="0"/>
        </a:xfrm>
      </p:grpSpPr>
      <p:sp>
        <p:nvSpPr>
          <p:cNvPr id="2802" name="Google Shape;2802;g472a0d9d4a_5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472a0d9d4a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8" name="Shape 2808"/>
        <p:cNvGrpSpPr/>
        <p:nvPr/>
      </p:nvGrpSpPr>
      <p:grpSpPr>
        <a:xfrm>
          <a:off x="0" y="0"/>
          <a:ext cx="0" cy="0"/>
          <a:chOff x="0" y="0"/>
          <a:chExt cx="0" cy="0"/>
        </a:xfrm>
      </p:grpSpPr>
      <p:sp>
        <p:nvSpPr>
          <p:cNvPr id="2809" name="Google Shape;2809;g4fb59a176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4fb59a17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5" name="Shape 2815"/>
        <p:cNvGrpSpPr/>
        <p:nvPr/>
      </p:nvGrpSpPr>
      <p:grpSpPr>
        <a:xfrm>
          <a:off x="0" y="0"/>
          <a:ext cx="0" cy="0"/>
          <a:chOff x="0" y="0"/>
          <a:chExt cx="0" cy="0"/>
        </a:xfrm>
      </p:grpSpPr>
      <p:sp>
        <p:nvSpPr>
          <p:cNvPr id="2816" name="Google Shape;2816;g4fb59a176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4fb59a17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4fb59a1766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4fb59a17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4fb59a176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4fb59a176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7" name="Shape 2837"/>
        <p:cNvGrpSpPr/>
        <p:nvPr/>
      </p:nvGrpSpPr>
      <p:grpSpPr>
        <a:xfrm>
          <a:off x="0" y="0"/>
          <a:ext cx="0" cy="0"/>
          <a:chOff x="0" y="0"/>
          <a:chExt cx="0" cy="0"/>
        </a:xfrm>
      </p:grpSpPr>
      <p:sp>
        <p:nvSpPr>
          <p:cNvPr id="2838" name="Google Shape;2838;g4fb59a1766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4fb59a17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3f7bef9df2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f7bef9df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5" name="Shape 2845"/>
        <p:cNvGrpSpPr/>
        <p:nvPr/>
      </p:nvGrpSpPr>
      <p:grpSpPr>
        <a:xfrm>
          <a:off x="0" y="0"/>
          <a:ext cx="0" cy="0"/>
          <a:chOff x="0" y="0"/>
          <a:chExt cx="0" cy="0"/>
        </a:xfrm>
      </p:grpSpPr>
      <p:sp>
        <p:nvSpPr>
          <p:cNvPr id="2846" name="Google Shape;2846;g4fb59a176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4fb59a176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3" name="Shape 2853"/>
        <p:cNvGrpSpPr/>
        <p:nvPr/>
      </p:nvGrpSpPr>
      <p:grpSpPr>
        <a:xfrm>
          <a:off x="0" y="0"/>
          <a:ext cx="0" cy="0"/>
          <a:chOff x="0" y="0"/>
          <a:chExt cx="0" cy="0"/>
        </a:xfrm>
      </p:grpSpPr>
      <p:sp>
        <p:nvSpPr>
          <p:cNvPr id="2854" name="Google Shape;2854;g4fb59a1766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4fb59a176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1" name="Shape 2861"/>
        <p:cNvGrpSpPr/>
        <p:nvPr/>
      </p:nvGrpSpPr>
      <p:grpSpPr>
        <a:xfrm>
          <a:off x="0" y="0"/>
          <a:ext cx="0" cy="0"/>
          <a:chOff x="0" y="0"/>
          <a:chExt cx="0" cy="0"/>
        </a:xfrm>
      </p:grpSpPr>
      <p:sp>
        <p:nvSpPr>
          <p:cNvPr id="2862" name="Google Shape;2862;g4fb59a1766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4fb59a176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g4fb59a1766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4fb59a176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3f871bb528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f871bb52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68707904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6870790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https://github.com/in28minutes/JavaObjectOrientedProgramming</a:t>
            </a:r>
            <a:endParaRPr/>
          </a:p>
          <a:p>
            <a:pPr indent="0" lvl="0" marL="0" rtl="0" algn="l">
              <a:spcBef>
                <a:spcPts val="0"/>
              </a:spcBef>
              <a:spcAft>
                <a:spcPts val="0"/>
              </a:spcAft>
              <a:buNone/>
            </a:pPr>
            <a:r>
              <a:rPr lang="en-US" u="sng">
                <a:solidFill>
                  <a:schemeClr val="hlink"/>
                </a:solidFill>
                <a:hlinkClick r:id="rId3"/>
              </a:rPr>
              <a:t>http://www.programmingbasics.org/en/beginner/while.html</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f7bef9df2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f7bef9df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3d6cd9b0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3d6cd9b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36899379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3689937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481ea18c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481ea18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4fbd08973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fbd08973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fbd08973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fbd0897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fbd08973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fbd08973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fbd089736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fbd08973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fbd089736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4fbd08973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0631922f9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0631922f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https://github.com/in28minutes/JavaObjectOrientedProgramming</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4fbd089736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4fbd08973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fbd089736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fbd08973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fbd089736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fbd08973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1ecd6c146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1ecd6c1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4db13691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4db1369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2668707904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6870790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0523ac6c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0523ac6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0523ac6c3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0523ac6c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3dfed4026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3dfed402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41ecd6c146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41ecd6c14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43dfed4026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3dfed402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52dc15cac_3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52dc15ca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436899379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436899379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3f66f6ade7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f66f6ade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36899379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36899379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6899379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689937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40f10b1c9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40f10b1c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44d25118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44d25118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4d25118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4d25118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3b9bf4e5a_1_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3b9bf4e5a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fc8ba8fd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fc8ba8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36899379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43689937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3b9bf4e5a_1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3b9bf4e5a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43b9bf4e5a_1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3b9bf4e5a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3b9bf4e5a_1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3b9bf4e5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4db13691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44db1369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4368993796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436899379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43b9bf4e5a_1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43b9bf4e5a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43b9bf4e5a_1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43b9bf4e5a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43b9bf4e5a_1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43b9bf4e5a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fbd0897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fbd089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fbd089736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fbd08973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0523ac6c3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0523ac6c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43dfed402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43dfed402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36899379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436899379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3b9bf4e5a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43b9bf4e5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aseline="300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44db136911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44db13691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0880f6dc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0880f6d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45470af6dc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5470af6d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424d8145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424d814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4419cf558a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4419cf558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4419cf558a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4419cf558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50a2c2c6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0a2c2c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419cf558a_3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419cf558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419cf558a_3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419cf558a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4419cf558a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4419cf558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4419cf558a_3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4419cf558a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4419cf558a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4419cf558a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4419cf558a_3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4419cf558a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4419cf558a_3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4419cf558a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4419cf558a_3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4419cf558a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4419cf558a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4419cf558a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https://docs.oracle.com/javase/8/docs/api/</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419cf558a_3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419cf558a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1ecd6c14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1ecd6c1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J2SE 5.0: generics, annotations, autoboxing</a:t>
            </a:r>
            <a:r>
              <a:rPr lang="en-US">
                <a:solidFill>
                  <a:schemeClr val="dk1"/>
                </a:solidFill>
              </a:rPr>
              <a:t>/unboxing, enum, varargs</a:t>
            </a:r>
            <a:endParaRPr/>
          </a:p>
          <a:p>
            <a:pPr indent="0" lvl="0" marL="0" rtl="0" algn="l">
              <a:spcBef>
                <a:spcPts val="0"/>
              </a:spcBef>
              <a:spcAft>
                <a:spcPts val="0"/>
              </a:spcAft>
              <a:buNone/>
            </a:pPr>
            <a:r>
              <a:rPr lang="en-US">
                <a:solidFill>
                  <a:schemeClr val="dk1"/>
                </a:solidFill>
              </a:rPr>
              <a:t>J2SE 8.0: lambda, streams. Date and Time Api</a:t>
            </a:r>
            <a:endParaRPr/>
          </a:p>
          <a:p>
            <a:pPr indent="0" lvl="0" marL="0" rtl="0" algn="l">
              <a:spcBef>
                <a:spcPts val="0"/>
              </a:spcBef>
              <a:spcAft>
                <a:spcPts val="0"/>
              </a:spcAft>
              <a:buNone/>
            </a:pPr>
            <a:r>
              <a:rPr lang="en-US" u="sng">
                <a:solidFill>
                  <a:schemeClr val="hlink"/>
                </a:solidFill>
                <a:hlinkClick r:id="rId2"/>
              </a:rPr>
              <a:t>https://en.wikipedia.org/wiki/Java_(programming_language)</a:t>
            </a:r>
            <a:endParaRPr baseline="30000"/>
          </a:p>
          <a:p>
            <a:pPr indent="0" lvl="0" marL="0" rtl="0" algn="l">
              <a:spcBef>
                <a:spcPts val="0"/>
              </a:spcBef>
              <a:spcAft>
                <a:spcPts val="0"/>
              </a:spcAft>
              <a:buNone/>
            </a:pPr>
            <a:r>
              <a:rPr lang="en-US">
                <a:solidFill>
                  <a:schemeClr val="dk1"/>
                </a:solidFill>
              </a:rPr>
              <a:t>Gosling was with</a:t>
            </a:r>
            <a:r>
              <a:rPr lang="en-US">
                <a:solidFill>
                  <a:schemeClr val="dk1"/>
                </a:solidFill>
                <a:uFill>
                  <a:noFill/>
                </a:uFill>
                <a:hlinkClick r:id="rId3"/>
              </a:rPr>
              <a:t> </a:t>
            </a:r>
            <a:r>
              <a:rPr lang="en-US" u="sng">
                <a:solidFill>
                  <a:schemeClr val="hlink"/>
                </a:solidFill>
                <a:hlinkClick r:id="rId4"/>
              </a:rPr>
              <a:t>Sun Microsystems</a:t>
            </a:r>
            <a:r>
              <a:rPr lang="en-US">
                <a:solidFill>
                  <a:schemeClr val="dk1"/>
                </a:solidFill>
              </a:rPr>
              <a:t> between 1984 and 2010 (26 years). He is known as the father of the</a:t>
            </a:r>
            <a:r>
              <a:rPr lang="en-US">
                <a:solidFill>
                  <a:schemeClr val="dk1"/>
                </a:solidFill>
                <a:uFill>
                  <a:noFill/>
                </a:uFill>
                <a:hlinkClick r:id="rId5"/>
              </a:rPr>
              <a:t> </a:t>
            </a:r>
            <a:r>
              <a:rPr lang="en-US" u="sng">
                <a:solidFill>
                  <a:schemeClr val="hlink"/>
                </a:solidFill>
                <a:hlinkClick r:id="rId6"/>
              </a:rPr>
              <a:t>Java programming language</a:t>
            </a:r>
            <a:endParaRPr baseline="30000"/>
          </a:p>
          <a:p>
            <a:pPr indent="0" lvl="0" marL="0" rtl="0" algn="l">
              <a:spcBef>
                <a:spcPts val="0"/>
              </a:spcBef>
              <a:spcAft>
                <a:spcPts val="0"/>
              </a:spcAft>
              <a:buNone/>
            </a:pPr>
            <a:r>
              <a:rPr lang="en-US">
                <a:solidFill>
                  <a:schemeClr val="dk1"/>
                </a:solidFill>
              </a:rPr>
              <a:t>In March 2011, Gosling left Oracle to work at</a:t>
            </a:r>
            <a:r>
              <a:rPr lang="en-US">
                <a:solidFill>
                  <a:schemeClr val="dk1"/>
                </a:solidFill>
                <a:uFill>
                  <a:noFill/>
                </a:uFill>
                <a:hlinkClick r:id="rId7"/>
              </a:rPr>
              <a:t> </a:t>
            </a:r>
            <a:r>
              <a:rPr lang="en-US" u="sng">
                <a:solidFill>
                  <a:schemeClr val="hlink"/>
                </a:solidFill>
                <a:hlinkClick r:id="rId8"/>
              </a:rPr>
              <a:t>Google</a:t>
            </a:r>
            <a:r>
              <a:rPr lang="en-US">
                <a:solidFill>
                  <a:schemeClr val="dk1"/>
                </a:solidFill>
              </a:rPr>
              <a:t>.</a:t>
            </a:r>
            <a:r>
              <a:rPr baseline="30000" lang="en-US" u="sng">
                <a:solidFill>
                  <a:schemeClr val="hlink"/>
                </a:solidFill>
                <a:hlinkClick r:id="rId9"/>
              </a:rPr>
              <a:t>[13]</a:t>
            </a:r>
            <a:r>
              <a:rPr lang="en-US">
                <a:solidFill>
                  <a:schemeClr val="dk1"/>
                </a:solidFill>
              </a:rPr>
              <a:t> Six months later, he followed his colleague</a:t>
            </a:r>
            <a:r>
              <a:rPr lang="en-US">
                <a:solidFill>
                  <a:schemeClr val="dk1"/>
                </a:solidFill>
                <a:uFill>
                  <a:noFill/>
                </a:uFill>
                <a:hlinkClick r:id="rId10"/>
              </a:rPr>
              <a:t> </a:t>
            </a:r>
            <a:r>
              <a:rPr lang="en-US" u="sng">
                <a:solidFill>
                  <a:schemeClr val="hlink"/>
                </a:solidFill>
                <a:hlinkClick r:id="rId11"/>
              </a:rPr>
              <a:t>Bill Vass</a:t>
            </a:r>
            <a:r>
              <a:rPr lang="en-US">
                <a:solidFill>
                  <a:schemeClr val="dk1"/>
                </a:solidFill>
              </a:rPr>
              <a:t> and joined a startup called</a:t>
            </a:r>
            <a:r>
              <a:rPr lang="en-US">
                <a:solidFill>
                  <a:schemeClr val="dk1"/>
                </a:solidFill>
                <a:uFill>
                  <a:noFill/>
                </a:uFill>
                <a:hlinkClick r:id="rId12"/>
              </a:rPr>
              <a:t> </a:t>
            </a:r>
            <a:r>
              <a:rPr lang="en-US" u="sng">
                <a:solidFill>
                  <a:schemeClr val="hlink"/>
                </a:solidFill>
                <a:hlinkClick r:id="rId13"/>
              </a:rPr>
              <a:t>Liquid Robotics</a:t>
            </a:r>
            <a:r>
              <a:rPr lang="en-US">
                <a:solidFill>
                  <a:schemeClr val="dk1"/>
                </a:solidFill>
              </a:rPr>
              <a:t>.</a:t>
            </a:r>
            <a:r>
              <a:rPr baseline="30000" lang="en-US" u="sng">
                <a:solidFill>
                  <a:schemeClr val="hlink"/>
                </a:solidFill>
                <a:hlinkClick r:id="rId14"/>
              </a:rPr>
              <a:t>[1]</a:t>
            </a:r>
            <a:r>
              <a:rPr lang="en-US">
                <a:solidFill>
                  <a:schemeClr val="dk1"/>
                </a:solidFill>
              </a:rPr>
              <a:t> In late 2016, Liquid Robotics was acquired by</a:t>
            </a:r>
            <a:r>
              <a:rPr lang="en-US">
                <a:solidFill>
                  <a:schemeClr val="dk1"/>
                </a:solidFill>
                <a:uFill>
                  <a:noFill/>
                </a:uFill>
                <a:hlinkClick r:id="rId15"/>
              </a:rPr>
              <a:t> </a:t>
            </a:r>
            <a:r>
              <a:rPr lang="en-US" u="sng">
                <a:solidFill>
                  <a:schemeClr val="hlink"/>
                </a:solidFill>
                <a:hlinkClick r:id="rId16"/>
              </a:rPr>
              <a:t>Boeing</a:t>
            </a:r>
            <a:r>
              <a:rPr lang="en-US">
                <a:solidFill>
                  <a:schemeClr val="dk1"/>
                </a:solidFill>
              </a:rPr>
              <a:t>.</a:t>
            </a:r>
            <a:r>
              <a:rPr baseline="30000" lang="en-US" u="sng">
                <a:solidFill>
                  <a:schemeClr val="hlink"/>
                </a:solidFill>
                <a:hlinkClick r:id="rId17"/>
              </a:rPr>
              <a:t>[14]</a:t>
            </a:r>
            <a:r>
              <a:rPr lang="en-US">
                <a:solidFill>
                  <a:schemeClr val="dk1"/>
                </a:solidFill>
              </a:rPr>
              <a:t> Following the acquisition, Gosling left Liquid Robotics to work at</a:t>
            </a:r>
            <a:r>
              <a:rPr lang="en-US">
                <a:solidFill>
                  <a:schemeClr val="dk1"/>
                </a:solidFill>
                <a:uFill>
                  <a:noFill/>
                </a:uFill>
                <a:hlinkClick r:id="rId18"/>
              </a:rPr>
              <a:t> </a:t>
            </a:r>
            <a:r>
              <a:rPr lang="en-US" u="sng">
                <a:solidFill>
                  <a:schemeClr val="hlink"/>
                </a:solidFill>
                <a:hlinkClick r:id="rId19"/>
              </a:rPr>
              <a:t>Amazon Web Services</a:t>
            </a:r>
            <a:r>
              <a:rPr lang="en-US">
                <a:solidFill>
                  <a:schemeClr val="dk1"/>
                </a:solidFill>
              </a:rPr>
              <a:t> as Distinguished Engineer in May 2017.</a:t>
            </a:r>
            <a:r>
              <a:rPr baseline="30000" lang="en-US" u="sng">
                <a:solidFill>
                  <a:schemeClr val="hlink"/>
                </a:solidFill>
                <a:hlinkClick r:id="rId20"/>
              </a:rPr>
              <a:t>[15]</a:t>
            </a:r>
            <a:endParaRPr baseline="300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4424d81453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4424d8145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4419cf558a_3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4419cf558a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https://stackoverflow.com/questions/767372/string-equals-versus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4419cf558a_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4419cf558a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4419cf558a_3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4419cf558a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419cf558a_3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419cf558a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419cf558a_3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4419cf558a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419cf558a_3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419cf558a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4419cf558a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419cf558a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419cf558a_3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4419cf558a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436d5df1d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436d5df1d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s://goo.gl/baJEo6"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 Id="rId3" Type="http://schemas.openxmlformats.org/officeDocument/2006/relationships/hyperlink" Target="https://goo.gl/m3BHM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hyperlink" Target="https://goo.gl/m3BHMr"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hyperlink" Target="https://goo.gl/TLmyZt"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goo.gl/zdZP2N"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hyperlink" Target="https://goo.gl/bMF3Jv"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 Id="rId3" Type="http://schemas.openxmlformats.org/officeDocument/2006/relationships/hyperlink" Target="http://www.joda.org/joda-time"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 Id="rId3" Type="http://schemas.openxmlformats.org/officeDocument/2006/relationships/hyperlink" Target="https://www.oracle.com/technetwork/articles/java/jf14-date-time-2125367.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 Id="rId3" Type="http://schemas.openxmlformats.org/officeDocument/2006/relationships/hyperlink" Target="https://goo.gl/m3BHMr"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3.xml"/><Relationship Id="rId3" Type="http://schemas.openxmlformats.org/officeDocument/2006/relationships/hyperlink" Target="https://goo.gl/4djZM7"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github.com/" TargetMode="External"/><Relationship Id="rId4" Type="http://schemas.openxmlformats.org/officeDocument/2006/relationships/hyperlink" Target="https://github.com/softwaredevelepmentacademy/java24gda_intro" TargetMode="External"/><Relationship Id="rId5" Type="http://schemas.openxmlformats.org/officeDocument/2006/relationships/hyperlink" Target="https://goo.gl/kYzbEQ"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8.xml"/><Relationship Id="rId3" Type="http://schemas.openxmlformats.org/officeDocument/2006/relationships/hyperlink" Target="https://goo.gl/m3BHMr"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6.xml"/><Relationship Id="rId3" Type="http://schemas.openxmlformats.org/officeDocument/2006/relationships/image" Target="../media/image2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7.xml"/><Relationship Id="rId3" Type="http://schemas.openxmlformats.org/officeDocument/2006/relationships/image" Target="../media/image2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pl.wikisource.org/wiki/Unicode/0"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1.xml"/><Relationship Id="rId3" Type="http://schemas.openxmlformats.org/officeDocument/2006/relationships/hyperlink" Target="https://goo.gl/m3BHMr"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s://pl.wikisource.org/wiki/Unicode/0"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5.xml"/><Relationship Id="rId3" Type="http://schemas.openxmlformats.org/officeDocument/2006/relationships/hyperlink" Target="https://beginnersbook.com/2015/07/java-swing-tutorial/" TargetMode="External"/><Relationship Id="rId4" Type="http://schemas.openxmlformats.org/officeDocument/2006/relationships/hyperlink" Target="http://zetcode.com/tutorials/javaswingtutorial/" TargetMode="External"/><Relationship Id="rId5" Type="http://schemas.openxmlformats.org/officeDocument/2006/relationships/hyperlink" Target="https://www.javatpoint.com/java-swing" TargetMode="External"/><Relationship Id="rId6" Type="http://schemas.openxmlformats.org/officeDocument/2006/relationships/hyperlink" Target="https://www.udemy.com/java-swing-complete/" TargetMode="External"/><Relationship Id="rId7" Type="http://schemas.openxmlformats.org/officeDocument/2006/relationships/hyperlink" Target="https://www.jetbrains.com/help/idea/swing-designing-gui.html"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7.xml"/><Relationship Id="rId3" Type="http://schemas.openxmlformats.org/officeDocument/2006/relationships/hyperlink" Target="http://code.makery.ch/library/javafx-8-tutorial/" TargetMode="External"/><Relationship Id="rId4" Type="http://schemas.openxmlformats.org/officeDocument/2006/relationships/hyperlink" Target="http://www.tutorialspoint.com/javafx/" TargetMode="External"/><Relationship Id="rId5" Type="http://schemas.openxmlformats.org/officeDocument/2006/relationships/hyperlink" Target="https://www.oracle.com/technetwork/java/javase/overview/javafx-samples-2158687.html" TargetMode="External"/><Relationship Id="rId6" Type="http://schemas.openxmlformats.org/officeDocument/2006/relationships/hyperlink" Target="https://www.youtube.com/watch?v=FLkOX4Eez6o&amp;list=PL6gx4Cwl9DGBzfXLWLSYVy8EbTdpGbUIG" TargetMode="Externa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8.xml"/><Relationship Id="rId3" Type="http://schemas.openxmlformats.org/officeDocument/2006/relationships/image" Target="../media/image2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0.xml"/><Relationship Id="rId3" Type="http://schemas.openxmlformats.org/officeDocument/2006/relationships/image" Target="../media/image2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oracle.com/javase/tutorial/java/nutsandbolts/_keywords.html" TargetMode="Externa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5.xml"/><Relationship Id="rId3" Type="http://schemas.openxmlformats.org/officeDocument/2006/relationships/image" Target="../media/image3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8.xml"/><Relationship Id="rId3" Type="http://schemas.openxmlformats.org/officeDocument/2006/relationships/image" Target="../media/image30.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9.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0.xml"/><Relationship Id="rId3" Type="http://schemas.openxmlformats.org/officeDocument/2006/relationships/image" Target="../media/image30.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1.xml"/><Relationship Id="rId3" Type="http://schemas.openxmlformats.org/officeDocument/2006/relationships/image" Target="../media/image3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2.xml"/><Relationship Id="rId3" Type="http://schemas.openxmlformats.org/officeDocument/2006/relationships/image" Target="../media/image30.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3.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linkedin.com/in/jaros%C5%82aw-skarzynsk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mrzepinski.pl" TargetMode="External"/><Relationship Id="rId4" Type="http://schemas.openxmlformats.org/officeDocument/2006/relationships/hyperlink" Target="https://www.linkedin.com/in/maciejrzepinski/"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pl.spoj.com" TargetMode="External"/><Relationship Id="rId4" Type="http://schemas.openxmlformats.org/officeDocument/2006/relationships/hyperlink" Target="https://codility.com/programmers" TargetMode="External"/><Relationship Id="rId5" Type="http://schemas.openxmlformats.org/officeDocument/2006/relationships/hyperlink" Target="https://www.hackerrank.com" TargetMode="External"/><Relationship Id="rId6" Type="http://schemas.openxmlformats.org/officeDocument/2006/relationships/hyperlink" Target="https://projecteuler.ne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hyperlink" Target="https://teamtreehouse.com" TargetMode="External"/><Relationship Id="rId10" Type="http://schemas.openxmlformats.org/officeDocument/2006/relationships/hyperlink" Target="https://www.lynda.com" TargetMode="External"/><Relationship Id="rId13" Type="http://schemas.openxmlformats.org/officeDocument/2006/relationships/hyperlink" Target="https://teamtreehouse.com" TargetMode="External"/><Relationship Id="rId12" Type="http://schemas.openxmlformats.org/officeDocument/2006/relationships/hyperlink" Target="https://teamtreehouse.com" TargetMode="External"/><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goo.gl/1Gvb6f" TargetMode="External"/><Relationship Id="rId4" Type="http://schemas.openxmlformats.org/officeDocument/2006/relationships/hyperlink" Target="https://www.coursera.org/" TargetMode="External"/><Relationship Id="rId9" Type="http://schemas.openxmlformats.org/officeDocument/2006/relationships/hyperlink" Target="https://www.codecademy.com" TargetMode="External"/><Relationship Id="rId15" Type="http://schemas.openxmlformats.org/officeDocument/2006/relationships/hyperlink" Target="https://www.meetup.com/pl-PL/Trojmiasto-Java-User-Group/" TargetMode="External"/><Relationship Id="rId14" Type="http://schemas.openxmlformats.org/officeDocument/2006/relationships/hyperlink" Target="https://www.youtube.com" TargetMode="External"/><Relationship Id="rId16" Type="http://schemas.openxmlformats.org/officeDocument/2006/relationships/image" Target="../media/image23.png"/><Relationship Id="rId5" Type="http://schemas.openxmlformats.org/officeDocument/2006/relationships/hyperlink" Target="https://www.edx.org" TargetMode="External"/><Relationship Id="rId6" Type="http://schemas.openxmlformats.org/officeDocument/2006/relationships/hyperlink" Target="https://www.khanacademy.org" TargetMode="External"/><Relationship Id="rId7" Type="http://schemas.openxmlformats.org/officeDocument/2006/relationships/hyperlink" Target="https://www.udemy.com" TargetMode="External"/><Relationship Id="rId8" Type="http://schemas.openxmlformats.org/officeDocument/2006/relationships/hyperlink" Target="https://eu.udacity.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slide" Target="/ppt/slid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slide" Target="/ppt/slid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slide" Target="/ppt/slides/slide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hyperlink" Target="https://goo.gl/m3BHMr"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hyperlink" Target="https://goo.gl/NSmFTP"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6.gif"/><Relationship Id="rId4" Type="http://schemas.openxmlformats.org/officeDocument/2006/relationships/image" Target="../media/image22.png"/><Relationship Id="rId5" Type="http://schemas.openxmlformats.org/officeDocument/2006/relationships/image" Target="../media/image1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Wprowadzenie do języka Java</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Podstawowe założenia</a:t>
            </a:r>
            <a:endParaRPr>
              <a:latin typeface="Arial"/>
              <a:ea typeface="Arial"/>
              <a:cs typeface="Arial"/>
              <a:sym typeface="Arial"/>
            </a:endParaRPr>
          </a:p>
        </p:txBody>
      </p:sp>
      <p:sp>
        <p:nvSpPr>
          <p:cNvPr id="399" name="Google Shape;399;p40"/>
          <p:cNvSpPr txBox="1"/>
          <p:nvPr/>
        </p:nvSpPr>
        <p:spPr>
          <a:xfrm>
            <a:off x="644025" y="1360550"/>
            <a:ext cx="11471700" cy="4029000"/>
          </a:xfrm>
          <a:prstGeom prst="rect">
            <a:avLst/>
          </a:prstGeom>
          <a:noFill/>
          <a:ln>
            <a:noFill/>
          </a:ln>
        </p:spPr>
        <p:txBody>
          <a:bodyPr anchorCtr="0" anchor="ctr" bIns="91425" lIns="91425" spcFirstLastPara="1" rIns="91425" wrap="square" tIns="91425">
            <a:noAutofit/>
          </a:bodyPr>
          <a:lstStyle/>
          <a:p>
            <a:pPr indent="-349250" lvl="0" marL="285750" rtl="0" algn="l">
              <a:spcBef>
                <a:spcPts val="0"/>
              </a:spcBef>
              <a:spcAft>
                <a:spcPts val="0"/>
              </a:spcAft>
              <a:buClr>
                <a:schemeClr val="dk1"/>
              </a:buClr>
              <a:buSzPts val="2800"/>
              <a:buChar char="•"/>
            </a:pPr>
            <a:r>
              <a:rPr b="1" lang="en-US" sz="2800">
                <a:solidFill>
                  <a:schemeClr val="dk1"/>
                </a:solidFill>
              </a:rPr>
              <a:t>WORA </a:t>
            </a:r>
            <a:r>
              <a:rPr lang="en-US" sz="2800">
                <a:solidFill>
                  <a:schemeClr val="dk1"/>
                </a:solidFill>
              </a:rPr>
              <a:t>– </a:t>
            </a:r>
            <a:r>
              <a:rPr b="1" lang="en-US" sz="2800">
                <a:solidFill>
                  <a:schemeClr val="dk1"/>
                </a:solidFill>
              </a:rPr>
              <a:t>Write Once Run Anywhere</a:t>
            </a:r>
            <a:r>
              <a:rPr lang="en-US" sz="2800">
                <a:solidFill>
                  <a:schemeClr val="dk1"/>
                </a:solidFill>
              </a:rPr>
              <a:t> - wieloplatformowość</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sieciowość i obsługa programowania rozproszonego</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prosty, obiektowy język, łatwy do przyswojenia przez programistów</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niezawodność i bezpieczeństwo</a:t>
            </a:r>
            <a:endParaRPr sz="2800">
              <a:solidFill>
                <a:schemeClr val="dk1"/>
              </a:solidFill>
            </a:endParaRPr>
          </a:p>
          <a:p>
            <a:pPr indent="0" lvl="0" marL="285750" rtl="0" algn="l">
              <a:spcBef>
                <a:spcPts val="0"/>
              </a:spcBef>
              <a:spcAft>
                <a:spcPts val="0"/>
              </a:spcAft>
              <a:buNone/>
            </a:pPr>
            <a:r>
              <a:t/>
            </a:r>
            <a:endParaRPr sz="2800">
              <a:solidFill>
                <a:schemeClr val="dk1"/>
              </a:solidFill>
            </a:endParaRPr>
          </a:p>
          <a:p>
            <a:pPr indent="-349250" lvl="0" marL="285750" rtl="0" algn="l">
              <a:spcBef>
                <a:spcPts val="0"/>
              </a:spcBef>
              <a:spcAft>
                <a:spcPts val="0"/>
              </a:spcAft>
              <a:buClr>
                <a:schemeClr val="dk1"/>
              </a:buClr>
              <a:buSzPts val="2800"/>
              <a:buChar char="•"/>
            </a:pPr>
            <a:r>
              <a:rPr lang="en-US" sz="2800">
                <a:solidFill>
                  <a:schemeClr val="dk1"/>
                </a:solidFill>
              </a:rPr>
              <a:t>wydajność, wykorzystanie procesorów wielordzeniowych</a:t>
            </a:r>
            <a:endParaRPr sz="2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3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Pętle iteracyjne</a:t>
            </a:r>
            <a:endParaRPr>
              <a:latin typeface="Arial"/>
              <a:ea typeface="Arial"/>
              <a:cs typeface="Arial"/>
              <a:sym typeface="Arial"/>
            </a:endParaRPr>
          </a:p>
        </p:txBody>
      </p:sp>
      <p:sp>
        <p:nvSpPr>
          <p:cNvPr id="1310" name="Google Shape;1310;p130"/>
          <p:cNvSpPr txBox="1"/>
          <p:nvPr>
            <p:ph idx="4294967295" type="ctrTitle"/>
          </p:nvPr>
        </p:nvSpPr>
        <p:spPr>
          <a:xfrm>
            <a:off x="64050" y="1035475"/>
            <a:ext cx="120639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Pętla iteracyjna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konstrukcja pozwalająca powtarzać instrukcję (lub grupę instrukcji) określoną liczbę razy.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Każde powtórzenie instrukcji lub grupy instrukcji nazywa się </a:t>
            </a:r>
            <a:r>
              <a:rPr b="1" lang="en-US" sz="2000" u="sng">
                <a:latin typeface="Arial"/>
                <a:ea typeface="Arial"/>
                <a:cs typeface="Arial"/>
                <a:sym typeface="Arial"/>
              </a:rPr>
              <a:t>iteracją</a:t>
            </a:r>
            <a:r>
              <a:rPr lang="en-US" sz="2000">
                <a:latin typeface="Arial"/>
                <a:ea typeface="Arial"/>
                <a:cs typeface="Arial"/>
                <a:sym typeface="Arial"/>
              </a:rPr>
              <a:t>.</a:t>
            </a:r>
            <a:endParaRPr sz="2000">
              <a:latin typeface="Arial"/>
              <a:ea typeface="Arial"/>
              <a:cs typeface="Arial"/>
              <a:sym typeface="Arial"/>
            </a:endParaRPr>
          </a:p>
        </p:txBody>
      </p:sp>
      <p:sp>
        <p:nvSpPr>
          <p:cNvPr id="1311" name="Google Shape;1311;p130"/>
          <p:cNvSpPr txBox="1"/>
          <p:nvPr/>
        </p:nvSpPr>
        <p:spPr>
          <a:xfrm>
            <a:off x="595100" y="2274825"/>
            <a:ext cx="4633800" cy="383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rPr>
              <a:t>Trzy rodzaje pętli w Javie:</a:t>
            </a:r>
            <a:endParaRPr sz="3000">
              <a:solidFill>
                <a:schemeClr val="dk1"/>
              </a:solidFill>
            </a:endParaRPr>
          </a:p>
          <a:p>
            <a:pPr indent="0" lvl="0" marL="0" rtl="0" algn="l">
              <a:lnSpc>
                <a:spcPct val="90000"/>
              </a:lnSpc>
              <a:spcBef>
                <a:spcPts val="0"/>
              </a:spcBef>
              <a:spcAft>
                <a:spcPts val="0"/>
              </a:spcAft>
              <a:buNone/>
            </a:pPr>
            <a:r>
              <a:t/>
            </a:r>
            <a:endParaRPr sz="1000">
              <a:solidFill>
                <a:schemeClr val="dk1"/>
              </a:solidFill>
            </a:endParaRPr>
          </a:p>
          <a:p>
            <a:pPr indent="0" lvl="0" marL="0" rtl="0" algn="l">
              <a:lnSpc>
                <a:spcPct val="90000"/>
              </a:lnSpc>
              <a:spcBef>
                <a:spcPts val="0"/>
              </a:spcBef>
              <a:spcAft>
                <a:spcPts val="0"/>
              </a:spcAft>
              <a:buNone/>
            </a:pP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a:t>
            </a:r>
            <a:endParaRPr i="1" sz="3600">
              <a:solidFill>
                <a:schemeClr val="accent6"/>
              </a:solidFill>
            </a:endParaRPr>
          </a:p>
          <a:p>
            <a:pPr indent="0" lvl="0" marL="0" rtl="0" algn="l">
              <a:lnSpc>
                <a:spcPct val="90000"/>
              </a:lnSpc>
              <a:spcBef>
                <a:spcPts val="0"/>
              </a:spcBef>
              <a:spcAft>
                <a:spcPts val="0"/>
              </a:spcAft>
              <a:buNone/>
            </a:pPr>
            <a:r>
              <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do</a:t>
            </a:r>
            <a:r>
              <a:rPr lang="en-US" sz="3600">
                <a:solidFill>
                  <a:schemeClr val="dk1"/>
                </a:solidFill>
              </a:rPr>
              <a:t> </a:t>
            </a:r>
            <a:r>
              <a:rPr i="1" lang="en-US" sz="3600">
                <a:solidFill>
                  <a:schemeClr val="accent6"/>
                </a:solidFill>
              </a:rPr>
              <a:t>ins;</a:t>
            </a:r>
            <a:r>
              <a:rPr lang="en-US" sz="3600">
                <a:solidFill>
                  <a:schemeClr val="dk1"/>
                </a:solidFill>
              </a:rPr>
              <a:t> </a:t>
            </a: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a:t>
            </a:r>
            <a:endParaRPr i="1" sz="3600">
              <a:solidFill>
                <a:schemeClr val="accent6"/>
              </a:solidFill>
            </a:endParaRPr>
          </a:p>
          <a:p>
            <a:pPr indent="0" lvl="0" marL="0" rtl="0" algn="l">
              <a:lnSpc>
                <a:spcPct val="90000"/>
              </a:lnSpc>
              <a:spcBef>
                <a:spcPts val="0"/>
              </a:spcBef>
              <a:spcAft>
                <a:spcPts val="0"/>
              </a:spcAft>
              <a:buNone/>
            </a:pPr>
            <a:r>
              <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for</a:t>
            </a:r>
            <a:r>
              <a:rPr lang="en-US" sz="3600">
                <a:solidFill>
                  <a:schemeClr val="dk1"/>
                </a:solidFill>
              </a:rPr>
              <a:t>(</a:t>
            </a:r>
            <a:r>
              <a:rPr i="1" lang="en-US" sz="3600">
                <a:solidFill>
                  <a:schemeClr val="accent5"/>
                </a:solidFill>
              </a:rPr>
              <a:t>init; exp; upd</a:t>
            </a:r>
            <a:r>
              <a:rPr lang="en-US" sz="3600">
                <a:solidFill>
                  <a:schemeClr val="dk1"/>
                </a:solidFill>
              </a:rPr>
              <a:t>) </a:t>
            </a:r>
            <a:r>
              <a:rPr i="1" lang="en-US" sz="3600">
                <a:solidFill>
                  <a:schemeClr val="accent6"/>
                </a:solidFill>
              </a:rPr>
              <a:t>ins;</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Clr>
                <a:schemeClr val="dk1"/>
              </a:buClr>
              <a:buSzPts val="1100"/>
              <a:buFont typeface="Arial"/>
              <a:buNone/>
            </a:pPr>
            <a:r>
              <a:t/>
            </a:r>
            <a:endParaRPr sz="2400">
              <a:solidFill>
                <a:schemeClr val="dk1"/>
              </a:solidFill>
            </a:endParaRPr>
          </a:p>
        </p:txBody>
      </p:sp>
      <p:sp>
        <p:nvSpPr>
          <p:cNvPr id="1312" name="Google Shape;1312;p130"/>
          <p:cNvSpPr txBox="1"/>
          <p:nvPr/>
        </p:nvSpPr>
        <p:spPr>
          <a:xfrm>
            <a:off x="6653150" y="2274825"/>
            <a:ext cx="4803300" cy="392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i="1" lang="en-US" sz="2400">
                <a:solidFill>
                  <a:schemeClr val="accent5"/>
                </a:solidFill>
              </a:rPr>
              <a:t>init </a:t>
            </a:r>
            <a:r>
              <a:rPr lang="en-US" sz="2400">
                <a:solidFill>
                  <a:schemeClr val="dk1"/>
                </a:solidFill>
              </a:rPr>
              <a:t>- inicjalizacja jednej lub wielu zmiennych (zwykle liczników)</a:t>
            </a:r>
            <a:endParaRPr i="1" sz="2400">
              <a:solidFill>
                <a:schemeClr val="accent5"/>
              </a:solidFill>
            </a:endParaRPr>
          </a:p>
          <a:p>
            <a:pPr indent="0" lvl="0" marL="0" rtl="0" algn="l">
              <a:lnSpc>
                <a:spcPct val="90000"/>
              </a:lnSpc>
              <a:spcBef>
                <a:spcPts val="0"/>
              </a:spcBef>
              <a:spcAft>
                <a:spcPts val="0"/>
              </a:spcAft>
              <a:buNone/>
            </a:pPr>
            <a:r>
              <a:t/>
            </a:r>
            <a:endParaRPr i="1" sz="2400">
              <a:solidFill>
                <a:schemeClr val="accent5"/>
              </a:solidFill>
            </a:endParaRPr>
          </a:p>
          <a:p>
            <a:pPr indent="0" lvl="0" marL="0" rtl="0" algn="l">
              <a:lnSpc>
                <a:spcPct val="90000"/>
              </a:lnSpc>
              <a:spcBef>
                <a:spcPts val="0"/>
              </a:spcBef>
              <a:spcAft>
                <a:spcPts val="0"/>
              </a:spcAft>
              <a:buNone/>
            </a:pPr>
            <a:r>
              <a:rPr i="1" lang="en-US" sz="2400">
                <a:solidFill>
                  <a:schemeClr val="accent5"/>
                </a:solidFill>
              </a:rPr>
              <a:t>exp </a:t>
            </a:r>
            <a:r>
              <a:rPr lang="en-US" sz="2400"/>
              <a:t>- wyrażenie logiczne (zwraca true / false)</a:t>
            </a:r>
            <a:endParaRPr sz="2400"/>
          </a:p>
          <a:p>
            <a:pPr indent="0" lvl="0" marL="0" rtl="0" algn="l">
              <a:lnSpc>
                <a:spcPct val="90000"/>
              </a:lnSpc>
              <a:spcBef>
                <a:spcPts val="0"/>
              </a:spcBef>
              <a:spcAft>
                <a:spcPts val="0"/>
              </a:spcAft>
              <a:buNone/>
            </a:pPr>
            <a:r>
              <a:t/>
            </a:r>
            <a:endParaRPr i="1" sz="2400">
              <a:solidFill>
                <a:schemeClr val="accent5"/>
              </a:solidFill>
            </a:endParaRPr>
          </a:p>
          <a:p>
            <a:pPr indent="0" lvl="0" marL="0" rtl="0" algn="l">
              <a:lnSpc>
                <a:spcPct val="90000"/>
              </a:lnSpc>
              <a:spcBef>
                <a:spcPts val="0"/>
              </a:spcBef>
              <a:spcAft>
                <a:spcPts val="0"/>
              </a:spcAft>
              <a:buNone/>
            </a:pPr>
            <a:r>
              <a:rPr i="1" lang="en-US" sz="2400">
                <a:solidFill>
                  <a:schemeClr val="accent5"/>
                </a:solidFill>
              </a:rPr>
              <a:t>upd </a:t>
            </a:r>
            <a:r>
              <a:rPr lang="en-US" sz="2400">
                <a:solidFill>
                  <a:schemeClr val="dk1"/>
                </a:solidFill>
              </a:rPr>
              <a:t>- wyrażenie lub lista wyrażeń (zwykle zmieniających licznik)</a:t>
            </a:r>
            <a:endParaRPr sz="2400">
              <a:solidFill>
                <a:schemeClr val="dk1"/>
              </a:solidFill>
            </a:endParaRPr>
          </a:p>
          <a:p>
            <a:pPr indent="0" lvl="0" marL="0" rtl="0" algn="l">
              <a:lnSpc>
                <a:spcPct val="90000"/>
              </a:lnSpc>
              <a:spcBef>
                <a:spcPts val="0"/>
              </a:spcBef>
              <a:spcAft>
                <a:spcPts val="0"/>
              </a:spcAft>
              <a:buNone/>
            </a:pPr>
            <a:r>
              <a:t/>
            </a:r>
            <a:endParaRPr i="1" sz="2400">
              <a:solidFill>
                <a:schemeClr val="accent6"/>
              </a:solidFill>
            </a:endParaRPr>
          </a:p>
          <a:p>
            <a:pPr indent="0" lvl="0" marL="0" rtl="0" algn="l">
              <a:lnSpc>
                <a:spcPct val="90000"/>
              </a:lnSpc>
              <a:spcBef>
                <a:spcPts val="0"/>
              </a:spcBef>
              <a:spcAft>
                <a:spcPts val="0"/>
              </a:spcAft>
              <a:buNone/>
            </a:pPr>
            <a:r>
              <a:rPr i="1" lang="en-US" sz="2400">
                <a:solidFill>
                  <a:schemeClr val="accent6"/>
                </a:solidFill>
              </a:rPr>
              <a:t>ins </a:t>
            </a:r>
            <a:r>
              <a:rPr lang="en-US" sz="2400"/>
              <a:t>- instrukcje do wykonania</a:t>
            </a:r>
            <a:endParaRPr sz="2400"/>
          </a:p>
          <a:p>
            <a:pPr indent="0" lvl="0" marL="0" rtl="0" algn="l">
              <a:lnSpc>
                <a:spcPct val="90000"/>
              </a:lnSpc>
              <a:spcBef>
                <a:spcPts val="0"/>
              </a:spcBef>
              <a:spcAft>
                <a:spcPts val="0"/>
              </a:spcAft>
              <a:buNone/>
            </a:pPr>
            <a:r>
              <a:t/>
            </a:r>
            <a:endParaRPr sz="24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while</a:t>
            </a:r>
            <a:endParaRPr>
              <a:latin typeface="Arial"/>
              <a:ea typeface="Arial"/>
              <a:cs typeface="Arial"/>
              <a:sym typeface="Arial"/>
            </a:endParaRPr>
          </a:p>
        </p:txBody>
      </p:sp>
      <p:sp>
        <p:nvSpPr>
          <p:cNvPr id="1318" name="Google Shape;1318;p131"/>
          <p:cNvSpPr txBox="1"/>
          <p:nvPr/>
        </p:nvSpPr>
        <p:spPr>
          <a:xfrm>
            <a:off x="641850" y="1019775"/>
            <a:ext cx="5033100" cy="50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while</a:t>
            </a:r>
            <a:r>
              <a:rPr lang="en-US" sz="1800"/>
              <a: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wyrażenie </a:t>
            </a:r>
            <a:r>
              <a:rPr i="1" lang="en-US" sz="1800">
                <a:solidFill>
                  <a:schemeClr val="accent5"/>
                </a:solidFill>
              </a:rPr>
              <a:t>exp </a:t>
            </a:r>
            <a:r>
              <a:rPr lang="en-US" sz="1800"/>
              <a:t>jest wyliczane</a:t>
            </a:r>
            <a:endParaRPr sz="1800"/>
          </a:p>
          <a:p>
            <a:pPr indent="-342900" lvl="0" marL="457200" rtl="0" algn="l">
              <a:spcBef>
                <a:spcPts val="0"/>
              </a:spcBef>
              <a:spcAft>
                <a:spcPts val="0"/>
              </a:spcAft>
              <a:buSzPts val="1800"/>
              <a:buAutoNum type="arabicPeriod"/>
            </a:pPr>
            <a:r>
              <a:rPr lang="en-US" sz="1800"/>
              <a:t>jeżeli zwróci </a:t>
            </a:r>
            <a:r>
              <a:rPr b="1" lang="en-US" sz="1800"/>
              <a:t>true </a:t>
            </a:r>
            <a:r>
              <a:rPr lang="en-US" sz="1800"/>
              <a:t>wykonywana jest grupa instrukcji </a:t>
            </a:r>
            <a:r>
              <a:rPr i="1" lang="en-US" sz="1800">
                <a:solidFill>
                  <a:schemeClr val="accent6"/>
                </a:solidFill>
              </a:rPr>
              <a:t>ins</a:t>
            </a:r>
            <a:endParaRPr sz="1800"/>
          </a:p>
          <a:p>
            <a:pPr indent="-342900" lvl="0" marL="457200" rtl="0" algn="l">
              <a:spcBef>
                <a:spcPts val="0"/>
              </a:spcBef>
              <a:spcAft>
                <a:spcPts val="0"/>
              </a:spcAft>
              <a:buSzPts val="1800"/>
              <a:buAutoNum type="arabicPeriod"/>
            </a:pPr>
            <a:r>
              <a:rPr lang="en-US" sz="1800"/>
              <a:t>w przeciwnym razie pętla </a:t>
            </a:r>
            <a:r>
              <a:rPr b="1" lang="en-US" sz="1800"/>
              <a:t>while </a:t>
            </a:r>
            <a:r>
              <a:rPr lang="en-US" sz="1800"/>
              <a:t>kończy działanie (sterowanie przechodzi do pierwszej instrukcji po pętli)</a:t>
            </a:r>
            <a:endParaRPr sz="1800"/>
          </a:p>
          <a:p>
            <a:pPr indent="-342900" lvl="0" marL="457200" rtl="0" algn="l">
              <a:spcBef>
                <a:spcPts val="0"/>
              </a:spcBef>
              <a:spcAft>
                <a:spcPts val="0"/>
              </a:spcAft>
              <a:buSzPts val="1800"/>
              <a:buAutoNum type="arabicPeriod"/>
            </a:pPr>
            <a:r>
              <a:rPr lang="en-US" sz="1800"/>
              <a:t>po zakończeniu wykonywania grupy instrukcji </a:t>
            </a:r>
            <a:r>
              <a:rPr i="1" lang="en-US" sz="1800">
                <a:solidFill>
                  <a:schemeClr val="accent6"/>
                </a:solidFill>
              </a:rPr>
              <a:t>ins </a:t>
            </a:r>
            <a:r>
              <a:rPr lang="en-US" sz="1800">
                <a:solidFill>
                  <a:schemeClr val="dk1"/>
                </a:solidFill>
              </a:rPr>
              <a:t>wracamy do punktu 1 i zaczynamy kolejną iterację</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pętla </a:t>
            </a:r>
            <a:r>
              <a:rPr lang="en-US" sz="1800">
                <a:solidFill>
                  <a:schemeClr val="dk1"/>
                </a:solidFill>
              </a:rPr>
              <a:t>kończy się gdy: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wyrażenie </a:t>
            </a:r>
            <a:r>
              <a:rPr i="1" lang="en-US" sz="1800">
                <a:solidFill>
                  <a:schemeClr val="accent5"/>
                </a:solidFill>
              </a:rPr>
              <a:t>exp </a:t>
            </a:r>
            <a:r>
              <a:rPr lang="en-US" sz="1800">
                <a:solidFill>
                  <a:schemeClr val="dk1"/>
                </a:solidFill>
              </a:rPr>
              <a:t>zwróci </a:t>
            </a:r>
            <a:r>
              <a:rPr b="1" lang="en-US" sz="1800">
                <a:solidFill>
                  <a:schemeClr val="dk1"/>
                </a:solidFill>
              </a:rPr>
              <a:t>false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 instrukcji </a:t>
            </a:r>
            <a:r>
              <a:rPr i="1" lang="en-US" sz="1800">
                <a:solidFill>
                  <a:schemeClr val="accent6"/>
                </a:solidFill>
              </a:rPr>
              <a:t>ins </a:t>
            </a:r>
            <a:r>
              <a:rPr lang="en-US" sz="1800">
                <a:solidFill>
                  <a:schemeClr val="dk1"/>
                </a:solidFill>
              </a:rPr>
              <a:t>zawarto instrukcję </a:t>
            </a:r>
            <a:r>
              <a:rPr b="1" lang="en-US" sz="1800">
                <a:solidFill>
                  <a:schemeClr val="dk1"/>
                </a:solidFill>
              </a:rPr>
              <a:t>break </a:t>
            </a:r>
            <a:r>
              <a:rPr lang="en-US" sz="1800">
                <a:solidFill>
                  <a:schemeClr val="dk1"/>
                </a:solidFill>
              </a:rPr>
              <a:t>albo </a:t>
            </a:r>
            <a:r>
              <a:rPr b="1" lang="en-US" sz="1800">
                <a:solidFill>
                  <a:schemeClr val="dk1"/>
                </a:solidFill>
              </a:rPr>
              <a:t>return</a:t>
            </a:r>
            <a:endParaRPr b="1"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iteracja </a:t>
            </a:r>
            <a:r>
              <a:rPr lang="en-US" sz="1800">
                <a:solidFill>
                  <a:schemeClr val="dk1"/>
                </a:solidFill>
              </a:rPr>
              <a:t>kończy się gdy w instrukcji </a:t>
            </a:r>
            <a:r>
              <a:rPr i="1" lang="en-US" sz="1800">
                <a:solidFill>
                  <a:schemeClr val="accent6"/>
                </a:solidFill>
              </a:rPr>
              <a:t>ins </a:t>
            </a:r>
            <a:r>
              <a:rPr lang="en-US" sz="1800">
                <a:solidFill>
                  <a:schemeClr val="dk1"/>
                </a:solidFill>
              </a:rPr>
              <a:t>zawarto instrukcję </a:t>
            </a:r>
            <a:r>
              <a:rPr b="1" lang="en-US" sz="1800">
                <a:solidFill>
                  <a:schemeClr val="dk1"/>
                </a:solidFill>
              </a:rPr>
              <a:t>continue </a:t>
            </a:r>
            <a:r>
              <a:rPr lang="en-US" sz="1800">
                <a:solidFill>
                  <a:schemeClr val="dk1"/>
                </a:solidFill>
              </a:rPr>
              <a:t>(sterowanie przechodzi na początek pętli do punktu 1)</a:t>
            </a:r>
            <a:endParaRPr sz="1800">
              <a:solidFill>
                <a:schemeClr val="dk1"/>
              </a:solidFill>
            </a:endParaRPr>
          </a:p>
        </p:txBody>
      </p:sp>
      <p:sp>
        <p:nvSpPr>
          <p:cNvPr id="1319" name="Google Shape;1319;p131"/>
          <p:cNvSpPr txBox="1"/>
          <p:nvPr/>
        </p:nvSpPr>
        <p:spPr>
          <a:xfrm>
            <a:off x="6985200" y="1283475"/>
            <a:ext cx="3186300" cy="45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char c = 'a';</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while</a:t>
            </a:r>
            <a:r>
              <a:rPr lang="en-US" sz="2400">
                <a:solidFill>
                  <a:schemeClr val="dk1"/>
                </a:solidFill>
              </a:rPr>
              <a:t>(</a:t>
            </a:r>
            <a:r>
              <a:rPr lang="en-US" sz="2400">
                <a:solidFill>
                  <a:schemeClr val="accent5"/>
                </a:solidFill>
              </a:rPr>
              <a:t>c &lt;= 'z'</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System.out.print(c);</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c++;</a:t>
            </a:r>
            <a:endParaRPr sz="2400">
              <a:solidFill>
                <a:schemeClr val="accent6"/>
              </a:solidFill>
            </a:endParaRPr>
          </a:p>
          <a:p>
            <a:pPr indent="0" lvl="0" marL="0" rtl="0" algn="l">
              <a:lnSpc>
                <a:spcPct val="90000"/>
              </a:lnSpc>
              <a:spcBef>
                <a:spcPts val="0"/>
              </a:spcBef>
              <a:spcAft>
                <a:spcPts val="0"/>
              </a:spcAft>
              <a:buNone/>
            </a:pPr>
            <a:r>
              <a:rPr lang="en-US" sz="2400">
                <a:solidFill>
                  <a:schemeClr val="dk1"/>
                </a:solidFill>
              </a:rPr>
              <a:t>}</a:t>
            </a:r>
            <a:endParaRPr sz="2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do-while</a:t>
            </a:r>
            <a:endParaRPr>
              <a:latin typeface="Arial"/>
              <a:ea typeface="Arial"/>
              <a:cs typeface="Arial"/>
              <a:sym typeface="Arial"/>
            </a:endParaRPr>
          </a:p>
        </p:txBody>
      </p:sp>
      <p:sp>
        <p:nvSpPr>
          <p:cNvPr id="1325" name="Google Shape;1325;p132"/>
          <p:cNvSpPr txBox="1"/>
          <p:nvPr/>
        </p:nvSpPr>
        <p:spPr>
          <a:xfrm>
            <a:off x="676100" y="1026750"/>
            <a:ext cx="4799100" cy="48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do-while</a:t>
            </a:r>
            <a:r>
              <a:rPr lang="en-US" sz="1800"/>
              <a:t> jest bardzo podobne do pętli </a:t>
            </a:r>
            <a:r>
              <a:rPr b="1" lang="en-US" sz="1800"/>
              <a:t>while </a:t>
            </a:r>
            <a:r>
              <a:rPr lang="en-US" sz="1800"/>
              <a:t>z drobną różnicą:</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najpierw</a:t>
            </a:r>
            <a:r>
              <a:rPr b="1" lang="en-US" sz="1800"/>
              <a:t> </a:t>
            </a:r>
            <a:r>
              <a:rPr lang="en-US" sz="1800"/>
              <a:t>wykonywana jest grupa instrukcji </a:t>
            </a:r>
            <a:r>
              <a:rPr i="1" lang="en-US" sz="1800">
                <a:solidFill>
                  <a:schemeClr val="accent6"/>
                </a:solidFill>
              </a:rPr>
              <a:t>ins</a:t>
            </a:r>
            <a:endParaRPr sz="1800"/>
          </a:p>
          <a:p>
            <a:pPr indent="-342900" lvl="0" marL="457200" rtl="0" algn="l">
              <a:spcBef>
                <a:spcPts val="0"/>
              </a:spcBef>
              <a:spcAft>
                <a:spcPts val="0"/>
              </a:spcAft>
              <a:buSzPts val="1800"/>
              <a:buAutoNum type="arabicPeriod"/>
            </a:pPr>
            <a:r>
              <a:rPr lang="en-US" sz="1800">
                <a:solidFill>
                  <a:schemeClr val="dk1"/>
                </a:solidFill>
              </a:rPr>
              <a:t>dopiero później wyrażenie </a:t>
            </a:r>
            <a:r>
              <a:rPr i="1" lang="en-US" sz="1800">
                <a:solidFill>
                  <a:schemeClr val="accent5"/>
                </a:solidFill>
              </a:rPr>
              <a:t>exp </a:t>
            </a:r>
            <a:r>
              <a:rPr lang="en-US" sz="1800">
                <a:solidFill>
                  <a:schemeClr val="dk1"/>
                </a:solidFill>
              </a:rPr>
              <a:t>jest wyliczane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jeżeli zwróci </a:t>
            </a:r>
            <a:r>
              <a:rPr b="1" lang="en-US" sz="1800">
                <a:solidFill>
                  <a:schemeClr val="dk1"/>
                </a:solidFill>
              </a:rPr>
              <a:t>true </a:t>
            </a:r>
            <a:r>
              <a:rPr lang="en-US" sz="1800">
                <a:solidFill>
                  <a:schemeClr val="dk1"/>
                </a:solidFill>
              </a:rPr>
              <a:t>pętla zaczyna się od nowa</a:t>
            </a:r>
            <a:endParaRPr sz="1800">
              <a:solidFill>
                <a:schemeClr val="dk1"/>
              </a:solidFill>
            </a:endParaRPr>
          </a:p>
          <a:p>
            <a:pPr indent="-342900" lvl="0" marL="457200" rtl="0" algn="l">
              <a:spcBef>
                <a:spcPts val="0"/>
              </a:spcBef>
              <a:spcAft>
                <a:spcPts val="0"/>
              </a:spcAft>
              <a:buSzPts val="1800"/>
              <a:buAutoNum type="arabicPeriod"/>
            </a:pPr>
            <a:r>
              <a:rPr lang="en-US" sz="1800"/>
              <a:t>w przeciwnym razie pętla kończy działanie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Pętla </a:t>
            </a:r>
            <a:r>
              <a:rPr b="1" lang="en-US" sz="1800"/>
              <a:t>while </a:t>
            </a:r>
            <a:r>
              <a:rPr lang="en-US" sz="1800"/>
              <a:t>może nie wykonać się </a:t>
            </a:r>
            <a:r>
              <a:rPr lang="en-US" sz="1800" u="sng"/>
              <a:t>ani razu</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Pętla </a:t>
            </a:r>
            <a:r>
              <a:rPr b="1" lang="en-US" sz="1800"/>
              <a:t>do-while</a:t>
            </a:r>
            <a:r>
              <a:rPr lang="en-US" sz="1800"/>
              <a:t> wykona się </a:t>
            </a:r>
            <a:r>
              <a:rPr lang="en-US" sz="1800" u="sng"/>
              <a:t>co najmniej raz</a:t>
            </a:r>
            <a:r>
              <a:rPr lang="en-US" sz="1800"/>
              <a:t>.</a:t>
            </a:r>
            <a:endParaRPr sz="1800"/>
          </a:p>
        </p:txBody>
      </p:sp>
      <p:sp>
        <p:nvSpPr>
          <p:cNvPr id="1326" name="Google Shape;1326;p132"/>
          <p:cNvSpPr txBox="1"/>
          <p:nvPr/>
        </p:nvSpPr>
        <p:spPr>
          <a:xfrm>
            <a:off x="6985200" y="1283475"/>
            <a:ext cx="4799100" cy="456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rPr b="1" lang="en-US" sz="3600">
                <a:solidFill>
                  <a:schemeClr val="dk1"/>
                </a:solidFill>
              </a:rPr>
              <a:t>do</a:t>
            </a:r>
            <a:r>
              <a:rPr lang="en-US" sz="3600">
                <a:solidFill>
                  <a:schemeClr val="dk1"/>
                </a:solidFill>
              </a:rPr>
              <a:t> </a:t>
            </a:r>
            <a:r>
              <a:rPr i="1" lang="en-US" sz="3600">
                <a:solidFill>
                  <a:schemeClr val="accent6"/>
                </a:solidFill>
              </a:rPr>
              <a:t>ins</a:t>
            </a:r>
            <a:r>
              <a:rPr lang="en-US" sz="3600">
                <a:solidFill>
                  <a:schemeClr val="dk1"/>
                </a:solidFill>
              </a:rPr>
              <a:t> </a:t>
            </a:r>
            <a:r>
              <a:rPr b="1" lang="en-US" sz="3600">
                <a:solidFill>
                  <a:schemeClr val="dk1"/>
                </a:solidFill>
              </a:rPr>
              <a:t>while</a:t>
            </a:r>
            <a:r>
              <a:rPr lang="en-US" sz="3600">
                <a:solidFill>
                  <a:schemeClr val="dk1"/>
                </a:solidFill>
              </a:rPr>
              <a:t>(</a:t>
            </a:r>
            <a:r>
              <a:rPr i="1" lang="en-US" sz="3600">
                <a:solidFill>
                  <a:schemeClr val="accent5"/>
                </a:solidFill>
              </a:rPr>
              <a:t>exp</a:t>
            </a:r>
            <a:r>
              <a:rPr lang="en-US" sz="3600">
                <a:solidFill>
                  <a:schemeClr val="dk1"/>
                </a:solidFill>
              </a:rPr>
              <a:t>);</a:t>
            </a:r>
            <a:endParaRPr i="1" sz="3600">
              <a:solidFill>
                <a:schemeClr val="accent6"/>
              </a:solidFill>
            </a:endParaRPr>
          </a:p>
          <a:p>
            <a:pPr indent="0" lvl="0" marL="0" rtl="0" algn="l">
              <a:lnSpc>
                <a:spcPct val="90000"/>
              </a:lnSpc>
              <a:spcBef>
                <a:spcPts val="0"/>
              </a:spcBef>
              <a:spcAft>
                <a:spcPts val="0"/>
              </a:spcAft>
              <a:buNone/>
            </a:pPr>
            <a:r>
              <a:t/>
            </a:r>
            <a:endParaRPr b="1" sz="36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int i = 1;</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do </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System.out.println(i);</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a:t>
            </a:r>
            <a:r>
              <a:rPr lang="en-US" sz="2400">
                <a:solidFill>
                  <a:schemeClr val="dk1"/>
                </a:solidFill>
              </a:rPr>
              <a:t>} </a:t>
            </a:r>
            <a:r>
              <a:rPr b="1" lang="en-US" sz="2400">
                <a:solidFill>
                  <a:schemeClr val="dk1"/>
                </a:solidFill>
              </a:rPr>
              <a:t>while</a:t>
            </a:r>
            <a:r>
              <a:rPr lang="en-US" sz="2400">
                <a:solidFill>
                  <a:schemeClr val="dk1"/>
                </a:solidFill>
              </a:rPr>
              <a:t>(++</a:t>
            </a:r>
            <a:r>
              <a:rPr lang="en-US" sz="2400">
                <a:solidFill>
                  <a:schemeClr val="accent5"/>
                </a:solidFill>
              </a:rPr>
              <a:t>i &lt;= 10</a:t>
            </a:r>
            <a:r>
              <a:rPr lang="en-US" sz="2400">
                <a:solidFill>
                  <a:schemeClr val="dk1"/>
                </a:solidFill>
              </a:rPr>
              <a:t>);</a:t>
            </a:r>
            <a:endParaRPr sz="2400">
              <a:solidFill>
                <a:schemeClr val="dk1"/>
              </a:solidFill>
            </a:endParaRPr>
          </a:p>
        </p:txBody>
      </p:sp>
      <p:sp>
        <p:nvSpPr>
          <p:cNvPr id="1327" name="Google Shape;1327;p132"/>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pl.sda.loops.WhileLoop</a:t>
            </a:r>
            <a:endParaRPr>
              <a:solidFill>
                <a:schemeClr val="accent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for</a:t>
            </a:r>
            <a:endParaRPr>
              <a:latin typeface="Arial"/>
              <a:ea typeface="Arial"/>
              <a:cs typeface="Arial"/>
              <a:sym typeface="Arial"/>
            </a:endParaRPr>
          </a:p>
        </p:txBody>
      </p:sp>
      <p:sp>
        <p:nvSpPr>
          <p:cNvPr id="1333" name="Google Shape;1333;p133"/>
          <p:cNvSpPr txBox="1"/>
          <p:nvPr/>
        </p:nvSpPr>
        <p:spPr>
          <a:xfrm>
            <a:off x="376300" y="1089825"/>
            <a:ext cx="5231700" cy="50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Działanie pętli </a:t>
            </a:r>
            <a:r>
              <a:rPr b="1" lang="en-US" sz="1800"/>
              <a:t>for</a:t>
            </a:r>
            <a:r>
              <a:rPr lang="en-US" sz="1800"/>
              <a:t>:</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US" sz="1800"/>
              <a:t>najpierw</a:t>
            </a:r>
            <a:r>
              <a:rPr b="1" lang="en-US" sz="1800"/>
              <a:t> </a:t>
            </a:r>
            <a:r>
              <a:rPr lang="en-US" sz="1800"/>
              <a:t>wykonywana jest inicjalizacja zmiennych w sekcji </a:t>
            </a:r>
            <a:r>
              <a:rPr i="1" lang="en-US" sz="1800">
                <a:solidFill>
                  <a:schemeClr val="accent5"/>
                </a:solidFill>
              </a:rPr>
              <a:t>init</a:t>
            </a:r>
            <a:endParaRPr i="1" sz="1800">
              <a:solidFill>
                <a:schemeClr val="accent5"/>
              </a:solidFill>
            </a:endParaRPr>
          </a:p>
          <a:p>
            <a:pPr indent="-342900" lvl="0" marL="457200" rtl="0" algn="l">
              <a:spcBef>
                <a:spcPts val="0"/>
              </a:spcBef>
              <a:spcAft>
                <a:spcPts val="0"/>
              </a:spcAft>
              <a:buSzPts val="1800"/>
              <a:buAutoNum type="arabicPeriod"/>
            </a:pPr>
            <a:r>
              <a:rPr lang="en-US" sz="1800">
                <a:solidFill>
                  <a:schemeClr val="dk1"/>
                </a:solidFill>
              </a:rPr>
              <a:t>wyliczane jest wyrażenie </a:t>
            </a:r>
            <a:r>
              <a:rPr i="1" lang="en-US" sz="1800">
                <a:solidFill>
                  <a:schemeClr val="accent5"/>
                </a:solidFill>
              </a:rPr>
              <a:t>exp </a:t>
            </a:r>
            <a:endParaRPr sz="1800">
              <a:solidFill>
                <a:schemeClr val="dk1"/>
              </a:solidFill>
            </a:endParaRPr>
          </a:p>
          <a:p>
            <a:pPr indent="-342900" lvl="0" marL="457200" rtl="0" algn="l">
              <a:spcBef>
                <a:spcPts val="0"/>
              </a:spcBef>
              <a:spcAft>
                <a:spcPts val="0"/>
              </a:spcAft>
              <a:buSzPts val="1800"/>
              <a:buAutoNum type="arabicPeriod"/>
            </a:pPr>
            <a:r>
              <a:rPr lang="en-US" sz="1800">
                <a:solidFill>
                  <a:schemeClr val="dk1"/>
                </a:solidFill>
              </a:rPr>
              <a:t>jeżeli zwróci </a:t>
            </a:r>
            <a:r>
              <a:rPr b="1" lang="en-US" sz="1800">
                <a:solidFill>
                  <a:schemeClr val="dk1"/>
                </a:solidFill>
              </a:rPr>
              <a:t>false </a:t>
            </a:r>
            <a:r>
              <a:rPr lang="en-US" sz="1800">
                <a:solidFill>
                  <a:schemeClr val="dk1"/>
                </a:solidFill>
              </a:rPr>
              <a:t>pętla kończy działanie, a w przeciwnym razie działanie jest kontynuowane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wykonywana jest grupa instrukcji </a:t>
            </a:r>
            <a:r>
              <a:rPr i="1" lang="en-US" sz="1800">
                <a:solidFill>
                  <a:schemeClr val="accent6"/>
                </a:solidFill>
              </a:rPr>
              <a:t>ins</a:t>
            </a:r>
            <a:endParaRPr sz="1800">
              <a:solidFill>
                <a:schemeClr val="dk1"/>
              </a:solidFill>
            </a:endParaRPr>
          </a:p>
          <a:p>
            <a:pPr indent="-342900" lvl="0" marL="457200" rtl="0" algn="l">
              <a:spcBef>
                <a:spcPts val="0"/>
              </a:spcBef>
              <a:spcAft>
                <a:spcPts val="0"/>
              </a:spcAft>
              <a:buSzPts val="1800"/>
              <a:buAutoNum type="arabicPeriod"/>
            </a:pPr>
            <a:r>
              <a:rPr lang="en-US" sz="1800"/>
              <a:t>obliczane są wyrażenia w sekcji </a:t>
            </a:r>
            <a:r>
              <a:rPr i="1" lang="en-US" sz="1800">
                <a:solidFill>
                  <a:schemeClr val="accent5"/>
                </a:solidFill>
              </a:rPr>
              <a:t>upd</a:t>
            </a:r>
            <a:endParaRPr sz="1800"/>
          </a:p>
          <a:p>
            <a:pPr indent="-342900" lvl="0" marL="457200" rtl="0" algn="l">
              <a:spcBef>
                <a:spcPts val="0"/>
              </a:spcBef>
              <a:spcAft>
                <a:spcPts val="0"/>
              </a:spcAft>
              <a:buSzPts val="1800"/>
              <a:buAutoNum type="arabicPeriod"/>
            </a:pPr>
            <a:r>
              <a:rPr lang="en-US" sz="1800"/>
              <a:t>działanie jest wznawiane od punktu 2</a:t>
            </a:r>
            <a:endParaRPr sz="1800"/>
          </a:p>
          <a:p>
            <a:pPr indent="-342900" lvl="0" marL="457200" rtl="0" algn="l">
              <a:spcBef>
                <a:spcPts val="0"/>
              </a:spcBef>
              <a:spcAft>
                <a:spcPts val="0"/>
              </a:spcAft>
              <a:buClr>
                <a:schemeClr val="dk1"/>
              </a:buClr>
              <a:buSzPts val="1800"/>
              <a:buAutoNum type="arabicPeriod"/>
            </a:pPr>
            <a:r>
              <a:rPr b="1" lang="en-US" sz="1800">
                <a:solidFill>
                  <a:schemeClr val="dk1"/>
                </a:solidFill>
              </a:rPr>
              <a:t>pętla </a:t>
            </a:r>
            <a:r>
              <a:rPr lang="en-US" sz="1800">
                <a:solidFill>
                  <a:schemeClr val="dk1"/>
                </a:solidFill>
              </a:rPr>
              <a:t>kończy się gdy: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wyrażenie </a:t>
            </a:r>
            <a:r>
              <a:rPr i="1" lang="en-US" sz="1800">
                <a:solidFill>
                  <a:schemeClr val="accent5"/>
                </a:solidFill>
              </a:rPr>
              <a:t>exp </a:t>
            </a:r>
            <a:r>
              <a:rPr lang="en-US" sz="1800">
                <a:solidFill>
                  <a:schemeClr val="dk1"/>
                </a:solidFill>
              </a:rPr>
              <a:t>zwróci </a:t>
            </a:r>
            <a:r>
              <a:rPr b="1" lang="en-US" sz="1800">
                <a:solidFill>
                  <a:schemeClr val="dk1"/>
                </a:solidFill>
              </a:rPr>
              <a:t>false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 instrukcji </a:t>
            </a:r>
            <a:r>
              <a:rPr i="1" lang="en-US" sz="1800">
                <a:solidFill>
                  <a:schemeClr val="accent6"/>
                </a:solidFill>
              </a:rPr>
              <a:t>ins </a:t>
            </a:r>
            <a:r>
              <a:rPr lang="en-US" sz="1800">
                <a:solidFill>
                  <a:schemeClr val="dk1"/>
                </a:solidFill>
              </a:rPr>
              <a:t>zawarto instrukcję </a:t>
            </a:r>
            <a:r>
              <a:rPr b="1" lang="en-US" sz="1800">
                <a:solidFill>
                  <a:schemeClr val="dk1"/>
                </a:solidFill>
              </a:rPr>
              <a:t>break </a:t>
            </a:r>
            <a:r>
              <a:rPr lang="en-US" sz="1800">
                <a:solidFill>
                  <a:schemeClr val="dk1"/>
                </a:solidFill>
              </a:rPr>
              <a:t>albo </a:t>
            </a:r>
            <a:r>
              <a:rPr b="1" lang="en-US" sz="1800">
                <a:solidFill>
                  <a:schemeClr val="dk1"/>
                </a:solidFill>
              </a:rPr>
              <a:t>return</a:t>
            </a:r>
            <a:endParaRPr b="1" sz="1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iteracja </a:t>
            </a:r>
            <a:r>
              <a:rPr lang="en-US" sz="1800">
                <a:solidFill>
                  <a:schemeClr val="dk1"/>
                </a:solidFill>
              </a:rPr>
              <a:t>kończy się gdy w instrukcji </a:t>
            </a:r>
            <a:r>
              <a:rPr i="1" lang="en-US" sz="1800">
                <a:solidFill>
                  <a:schemeClr val="accent6"/>
                </a:solidFill>
              </a:rPr>
              <a:t>ins </a:t>
            </a:r>
            <a:r>
              <a:rPr lang="en-US" sz="1800">
                <a:solidFill>
                  <a:schemeClr val="dk1"/>
                </a:solidFill>
              </a:rPr>
              <a:t>zawarto instrukcję </a:t>
            </a:r>
            <a:r>
              <a:rPr b="1" lang="en-US" sz="1800">
                <a:solidFill>
                  <a:schemeClr val="dk1"/>
                </a:solidFill>
              </a:rPr>
              <a:t>continue </a:t>
            </a:r>
            <a:r>
              <a:rPr lang="en-US" sz="1800">
                <a:solidFill>
                  <a:schemeClr val="dk1"/>
                </a:solidFill>
              </a:rPr>
              <a:t>(sterowanie przechodzi na początek pętli do punktu 1)</a:t>
            </a:r>
            <a:endParaRPr sz="1800"/>
          </a:p>
        </p:txBody>
      </p:sp>
      <p:sp>
        <p:nvSpPr>
          <p:cNvPr id="1334" name="Google Shape;1334;p133"/>
          <p:cNvSpPr txBox="1"/>
          <p:nvPr/>
        </p:nvSpPr>
        <p:spPr>
          <a:xfrm>
            <a:off x="6912475" y="963000"/>
            <a:ext cx="4799100" cy="5289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for</a:t>
            </a:r>
            <a:r>
              <a:rPr lang="en-US" sz="3600">
                <a:solidFill>
                  <a:schemeClr val="dk1"/>
                </a:solidFill>
              </a:rPr>
              <a:t>(</a:t>
            </a:r>
            <a:r>
              <a:rPr i="1" lang="en-US" sz="3600">
                <a:solidFill>
                  <a:schemeClr val="accent5"/>
                </a:solidFill>
              </a:rPr>
              <a:t>init ; exp ; upd</a:t>
            </a:r>
            <a:r>
              <a:rPr lang="en-US" sz="3600">
                <a:solidFill>
                  <a:schemeClr val="dk1"/>
                </a:solidFill>
              </a:rPr>
              <a:t>) </a:t>
            </a:r>
            <a:r>
              <a:rPr i="1" lang="en-US" sz="3600">
                <a:solidFill>
                  <a:schemeClr val="accent6"/>
                </a:solidFill>
              </a:rPr>
              <a:t>ins</a:t>
            </a:r>
            <a:endParaRPr sz="2400">
              <a:solidFill>
                <a:schemeClr val="dk1"/>
              </a:solidFill>
            </a:endParaRPr>
          </a:p>
          <a:p>
            <a:pPr indent="0" lvl="0" marL="0" rtl="0" algn="l">
              <a:lnSpc>
                <a:spcPct val="90000"/>
              </a:lnSpc>
              <a:spcBef>
                <a:spcPts val="0"/>
              </a:spcBef>
              <a:spcAft>
                <a:spcPts val="0"/>
              </a:spcAft>
              <a:buNone/>
            </a:pPr>
            <a:r>
              <a:rPr lang="en-US" sz="1800">
                <a:solidFill>
                  <a:schemeClr val="dk1"/>
                </a:solidFill>
              </a:rPr>
              <a:t>Przykład:</a:t>
            </a:r>
            <a:endParaRPr sz="1800">
              <a:solidFill>
                <a:schemeClr val="dk1"/>
              </a:solidFill>
            </a:endParaRPr>
          </a:p>
          <a:p>
            <a:pPr indent="0" lvl="0" marL="0" rtl="0" algn="l">
              <a:lnSpc>
                <a:spcPct val="90000"/>
              </a:lnSpc>
              <a:spcBef>
                <a:spcPts val="0"/>
              </a:spcBef>
              <a:spcAft>
                <a:spcPts val="0"/>
              </a:spcAft>
              <a:buNone/>
            </a:pPr>
            <a:r>
              <a:rPr lang="en-US" sz="2400">
                <a:solidFill>
                  <a:schemeClr val="dk1"/>
                </a:solidFill>
              </a:rPr>
              <a:t>int n =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int sum = 0;</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for </a:t>
            </a:r>
            <a:r>
              <a:rPr lang="en-US" sz="2400">
                <a:solidFill>
                  <a:schemeClr val="dk1"/>
                </a:solidFill>
              </a:rPr>
              <a:t>(</a:t>
            </a:r>
            <a:r>
              <a:rPr lang="en-US" sz="2400">
                <a:solidFill>
                  <a:schemeClr val="accent5"/>
                </a:solidFill>
              </a:rPr>
              <a:t>int i = 1; i &lt;= n; i++</a:t>
            </a:r>
            <a:r>
              <a:rPr lang="en-US" sz="2400">
                <a:solidFill>
                  <a:schemeClr val="dk1"/>
                </a:solidFill>
              </a:rPr>
              <a:t>) </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sum += i;</a:t>
            </a:r>
            <a:endParaRPr sz="2400">
              <a:solidFill>
                <a:schemeClr val="accent6"/>
              </a:solidFill>
            </a:endParaRPr>
          </a:p>
          <a:p>
            <a:pPr indent="0" lvl="0" marL="0" rtl="0" algn="l">
              <a:lnSpc>
                <a:spcPct val="90000"/>
              </a:lnSpc>
              <a:spcBef>
                <a:spcPts val="0"/>
              </a:spcBef>
              <a:spcAft>
                <a:spcPts val="0"/>
              </a:spcAft>
              <a:buNone/>
            </a:pPr>
            <a:r>
              <a:rPr lang="en-US" sz="2400">
                <a:solidFill>
                  <a:schemeClr val="accent6"/>
                </a:solidFill>
              </a:rPr>
              <a:t> </a:t>
            </a:r>
            <a:r>
              <a:rPr lang="en-US" sz="2400">
                <a:solidFill>
                  <a:schemeClr val="dk1"/>
                </a:solidFill>
              </a:rPr>
              <a:t>} </a:t>
            </a:r>
            <a:endParaRPr b="1" sz="2400">
              <a:solidFill>
                <a:schemeClr val="dk1"/>
              </a:solidFill>
            </a:endParaRPr>
          </a:p>
          <a:p>
            <a:pPr indent="0" lvl="0" marL="0" rtl="0" algn="l">
              <a:lnSpc>
                <a:spcPct val="90000"/>
              </a:lnSpc>
              <a:spcBef>
                <a:spcPts val="0"/>
              </a:spcBef>
              <a:spcAft>
                <a:spcPts val="0"/>
              </a:spcAft>
              <a:buNone/>
            </a:pPr>
            <a:r>
              <a:t/>
            </a:r>
            <a:endParaRPr b="1" sz="1800">
              <a:solidFill>
                <a:schemeClr val="dk1"/>
              </a:solidFill>
            </a:endParaRPr>
          </a:p>
          <a:p>
            <a:pPr indent="0" lvl="0" marL="0" rtl="0" algn="l">
              <a:lnSpc>
                <a:spcPct val="90000"/>
              </a:lnSpc>
              <a:spcBef>
                <a:spcPts val="0"/>
              </a:spcBef>
              <a:spcAft>
                <a:spcPts val="0"/>
              </a:spcAft>
              <a:buNone/>
            </a:pPr>
            <a:r>
              <a:rPr lang="en-US" sz="2400">
                <a:solidFill>
                  <a:schemeClr val="dk1"/>
                </a:solidFill>
              </a:rPr>
              <a:t>Odpowiednik z pętlą </a:t>
            </a:r>
            <a:r>
              <a:rPr b="1" lang="en-US" sz="2400">
                <a:solidFill>
                  <a:schemeClr val="dk1"/>
                </a:solidFill>
              </a:rPr>
              <a:t>while</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init</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b="1" lang="en-US" sz="2400">
                <a:solidFill>
                  <a:schemeClr val="dk1"/>
                </a:solidFill>
              </a:rPr>
              <a:t>while </a:t>
            </a:r>
            <a:r>
              <a:rPr lang="en-US" sz="2400">
                <a:solidFill>
                  <a:schemeClr val="dk1"/>
                </a:solidFill>
              </a:rPr>
              <a:t>(</a:t>
            </a:r>
            <a:r>
              <a:rPr lang="en-US" sz="2400">
                <a:solidFill>
                  <a:schemeClr val="accent5"/>
                </a:solidFill>
              </a:rPr>
              <a:t>exp</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6"/>
                </a:solidFill>
              </a:rPr>
              <a:t>ins;</a:t>
            </a:r>
            <a:endParaRPr sz="2400">
              <a:solidFill>
                <a:schemeClr val="accent6"/>
              </a:solidFill>
            </a:endParaRPr>
          </a:p>
          <a:p>
            <a:pPr indent="0" lvl="0" marL="0" rtl="0" algn="l">
              <a:lnSpc>
                <a:spcPct val="90000"/>
              </a:lnSpc>
              <a:spcBef>
                <a:spcPts val="0"/>
              </a:spcBef>
              <a:spcAft>
                <a:spcPts val="0"/>
              </a:spcAft>
              <a:buNone/>
            </a:pPr>
            <a:r>
              <a:rPr lang="en-US" sz="2400">
                <a:solidFill>
                  <a:schemeClr val="dk1"/>
                </a:solidFill>
              </a:rPr>
              <a:t>     </a:t>
            </a:r>
            <a:r>
              <a:rPr lang="en-US" sz="2400">
                <a:solidFill>
                  <a:schemeClr val="accent5"/>
                </a:solidFill>
              </a:rPr>
              <a:t>upd;</a:t>
            </a:r>
            <a:endParaRPr sz="2400">
              <a:solidFill>
                <a:schemeClr val="accent5"/>
              </a:solidFill>
            </a:endParaRPr>
          </a:p>
          <a:p>
            <a:pPr indent="0" lvl="0" marL="0" rtl="0" algn="l">
              <a:lnSpc>
                <a:spcPct val="90000"/>
              </a:lnSpc>
              <a:spcBef>
                <a:spcPts val="0"/>
              </a:spcBef>
              <a:spcAft>
                <a:spcPts val="0"/>
              </a:spcAft>
              <a:buNone/>
            </a:pPr>
            <a:r>
              <a:rPr lang="en-US" sz="2400">
                <a:solidFill>
                  <a:schemeClr val="dk1"/>
                </a:solidFill>
              </a:rPr>
              <a:t>}</a:t>
            </a:r>
            <a:endParaRPr sz="2400">
              <a:solidFill>
                <a:schemeClr val="dk1"/>
              </a:solidFill>
            </a:endParaRPr>
          </a:p>
        </p:txBody>
      </p:sp>
      <p:sp>
        <p:nvSpPr>
          <p:cNvPr id="1335" name="Google Shape;1335;p133"/>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pl.sda.loops.ForLoop</a:t>
            </a:r>
            <a:endParaRPr>
              <a:solidFill>
                <a:schemeClr val="accent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Pętle - ćwiczenia - </a:t>
            </a:r>
            <a:r>
              <a:rPr lang="en-US">
                <a:solidFill>
                  <a:schemeClr val="accent2"/>
                </a:solidFill>
                <a:latin typeface="Arial"/>
                <a:ea typeface="Arial"/>
                <a:cs typeface="Arial"/>
                <a:sym typeface="Arial"/>
              </a:rPr>
              <a:t>Której pętli użyć?</a:t>
            </a:r>
            <a:endParaRPr>
              <a:latin typeface="Arial"/>
              <a:ea typeface="Arial"/>
              <a:cs typeface="Arial"/>
              <a:sym typeface="Arial"/>
            </a:endParaRPr>
          </a:p>
        </p:txBody>
      </p:sp>
      <p:sp>
        <p:nvSpPr>
          <p:cNvPr id="1341" name="Google Shape;1341;p134"/>
          <p:cNvSpPr txBox="1"/>
          <p:nvPr/>
        </p:nvSpPr>
        <p:spPr>
          <a:xfrm>
            <a:off x="0" y="963000"/>
            <a:ext cx="5961000" cy="515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b="1" lang="en-US" sz="1800"/>
              <a:t>Przejdź 5 kroków do przodu, </a:t>
            </a:r>
            <a:r>
              <a:rPr b="1" lang="en-US" sz="1800">
                <a:solidFill>
                  <a:schemeClr val="dk1"/>
                </a:solidFill>
              </a:rPr>
              <a:t>d</a:t>
            </a:r>
            <a:r>
              <a:rPr b="1" lang="en-US" sz="1800">
                <a:solidFill>
                  <a:schemeClr val="dk1"/>
                </a:solidFill>
              </a:rPr>
              <a:t>ostępne operacje:</a:t>
            </a:r>
            <a:endParaRPr b="1" sz="1800"/>
          </a:p>
          <a:p>
            <a:pPr indent="-342900" lvl="1" marL="914400" rtl="0" algn="l">
              <a:spcBef>
                <a:spcPts val="0"/>
              </a:spcBef>
              <a:spcAft>
                <a:spcPts val="0"/>
              </a:spcAft>
              <a:buSzPts val="1800"/>
              <a:buAutoNum type="alphaLcPeriod"/>
            </a:pPr>
            <a:r>
              <a:rPr lang="en-US" sz="1800"/>
              <a:t>zrób krok</a:t>
            </a:r>
            <a:endParaRPr sz="1800"/>
          </a:p>
          <a:p>
            <a:pPr indent="0" lvl="0" marL="914400" rtl="0" algn="l">
              <a:spcBef>
                <a:spcPts val="0"/>
              </a:spcBef>
              <a:spcAft>
                <a:spcPts val="0"/>
              </a:spcAft>
              <a:buNone/>
            </a:pPr>
            <a:r>
              <a:t/>
            </a:r>
            <a:endParaRPr sz="800"/>
          </a:p>
          <a:p>
            <a:pPr indent="-342900" lvl="0" marL="457200" rtl="0" algn="l">
              <a:spcBef>
                <a:spcPts val="0"/>
              </a:spcBef>
              <a:spcAft>
                <a:spcPts val="0"/>
              </a:spcAft>
              <a:buClr>
                <a:schemeClr val="dk1"/>
              </a:buClr>
              <a:buSzPts val="1800"/>
              <a:buAutoNum type="arabicPeriod"/>
            </a:pPr>
            <a:r>
              <a:rPr b="1" lang="en-US" sz="1800">
                <a:solidFill>
                  <a:schemeClr val="dk1"/>
                </a:solidFill>
              </a:rPr>
              <a:t>Wyjmij wszystkie jabłka z koszyka</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koszyk jest pusty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jabłko</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połóż jabłko na stole</a:t>
            </a:r>
            <a:endParaRPr sz="1800">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SzPts val="1800"/>
              <a:buAutoNum type="arabicPeriod"/>
            </a:pPr>
            <a:r>
              <a:rPr b="1" lang="en-US" sz="1800"/>
              <a:t>Umyj wszystkie talerze ze stosu brudnych talerzy</a:t>
            </a:r>
            <a:endParaRPr b="1" sz="1800"/>
          </a:p>
          <a:p>
            <a:pPr indent="0" lvl="0" marL="457200" rtl="0" algn="l">
              <a:spcBef>
                <a:spcPts val="0"/>
              </a:spcBef>
              <a:spcAft>
                <a:spcPts val="0"/>
              </a:spcAft>
              <a:buNone/>
            </a:pPr>
            <a:r>
              <a:rPr lang="en-US" sz="1800"/>
              <a:t>Załóżmy, że talerze inna osoba może dokładać</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są brudne talerze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talerz ze stosu brudnych talerzy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umyj i wysusz talerz</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odłóż talerz na stos czystych talerzy</a:t>
            </a:r>
            <a:endParaRPr sz="1800">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Clr>
                <a:schemeClr val="dk1"/>
              </a:buClr>
              <a:buSzPts val="1800"/>
              <a:buAutoNum type="arabicPeriod"/>
            </a:pPr>
            <a:r>
              <a:rPr b="1" lang="en-US" sz="1800">
                <a:solidFill>
                  <a:schemeClr val="dk1"/>
                </a:solidFill>
              </a:rPr>
              <a:t>Przebiegnij 10km robiąc przystanki co 1km</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biegnij 1km</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odpoczywaj 1 minutę</a:t>
            </a:r>
            <a:endParaRPr sz="1800">
              <a:solidFill>
                <a:schemeClr val="dk1"/>
              </a:solidFill>
            </a:endParaRPr>
          </a:p>
          <a:p>
            <a:pPr indent="0" lvl="0" marL="457200" rtl="0" algn="l">
              <a:spcBef>
                <a:spcPts val="0"/>
              </a:spcBef>
              <a:spcAft>
                <a:spcPts val="0"/>
              </a:spcAft>
              <a:buNone/>
            </a:pPr>
            <a:r>
              <a:t/>
            </a:r>
            <a:endParaRPr b="1" sz="1800"/>
          </a:p>
        </p:txBody>
      </p:sp>
      <p:sp>
        <p:nvSpPr>
          <p:cNvPr id="1342" name="Google Shape;1342;p134"/>
          <p:cNvSpPr txBox="1"/>
          <p:nvPr/>
        </p:nvSpPr>
        <p:spPr>
          <a:xfrm>
            <a:off x="6098175" y="963000"/>
            <a:ext cx="5961000" cy="515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startAt="5"/>
            </a:pPr>
            <a:r>
              <a:rPr b="1" lang="en-US" sz="1800">
                <a:solidFill>
                  <a:schemeClr val="dk1"/>
                </a:solidFill>
              </a:rPr>
              <a:t>Wejdź po schodach na 5 piętro (każde piętro to 8 schodów)</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podejdź do początku schodów</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wejdź na stopień schodów</a:t>
            </a:r>
            <a:endParaRPr sz="1800">
              <a:solidFill>
                <a:schemeClr val="dk1"/>
              </a:solidFill>
            </a:endParaRPr>
          </a:p>
          <a:p>
            <a:pPr indent="0" lvl="0" marL="9144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AutoNum type="arabicPeriod" startAt="5"/>
            </a:pPr>
            <a:r>
              <a:rPr b="1" lang="en-US" sz="1800"/>
              <a:t>Poszukaj książki w bibliotece</a:t>
            </a:r>
            <a:endParaRPr b="1"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sprawdź czy jest następna półka z książkami</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przejdź do następnej półki</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pobierz ilość książek na danej półce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wyciągnij i sprawdź książkę znajdującą się na pozycji x (gdzie 0 &lt;= x &lt; ilość książek na półce)</a:t>
            </a:r>
            <a:endParaRPr sz="1800">
              <a:solidFill>
                <a:schemeClr val="dk1"/>
              </a:solidFill>
            </a:endParaRPr>
          </a:p>
          <a:p>
            <a:pPr indent="0" lvl="0" marL="0" marR="0" rtl="0" algn="l">
              <a:lnSpc>
                <a:spcPct val="100000"/>
              </a:lnSpc>
              <a:spcBef>
                <a:spcPts val="0"/>
              </a:spcBef>
              <a:spcAft>
                <a:spcPts val="0"/>
              </a:spcAft>
              <a:buNone/>
            </a:pPr>
            <a:r>
              <a:t/>
            </a:r>
            <a:endParaRPr sz="1800"/>
          </a:p>
          <a:p>
            <a:pPr indent="-342900" lvl="0" marL="457200" rtl="0" algn="l">
              <a:spcBef>
                <a:spcPts val="0"/>
              </a:spcBef>
              <a:spcAft>
                <a:spcPts val="0"/>
              </a:spcAft>
              <a:buSzPts val="1800"/>
              <a:buAutoNum type="arabicPeriod" startAt="5"/>
            </a:pPr>
            <a:r>
              <a:rPr b="1" lang="en-US" sz="1800"/>
              <a:t>Zgaduj-zgadula. Zadawaj pytania dopóki nie dostaniesz prawidłowej odpowiedzi:</a:t>
            </a:r>
            <a:endParaRPr b="1" sz="1800"/>
          </a:p>
          <a:p>
            <a:pPr indent="-342900" lvl="1" marL="914400" rtl="0" algn="l">
              <a:spcBef>
                <a:spcPts val="0"/>
              </a:spcBef>
              <a:spcAft>
                <a:spcPts val="0"/>
              </a:spcAft>
              <a:buSzPts val="1800"/>
              <a:buAutoNum type="alphaLcPeriod"/>
            </a:pPr>
            <a:r>
              <a:rPr lang="en-US" sz="1800"/>
              <a:t>zadaj pytanie</a:t>
            </a:r>
            <a:endParaRPr sz="1800"/>
          </a:p>
          <a:p>
            <a:pPr indent="-342900" lvl="1" marL="914400" rtl="0" algn="l">
              <a:spcBef>
                <a:spcPts val="0"/>
              </a:spcBef>
              <a:spcAft>
                <a:spcPts val="0"/>
              </a:spcAft>
              <a:buSzPts val="1800"/>
              <a:buAutoNum type="alphaLcPeriod"/>
            </a:pPr>
            <a:r>
              <a:rPr lang="en-US" sz="1800"/>
              <a:t>pobierz odpowiedź</a:t>
            </a:r>
            <a:endParaRPr sz="1800"/>
          </a:p>
          <a:p>
            <a:pPr indent="-342900" lvl="1" marL="914400" rtl="0" algn="l">
              <a:spcBef>
                <a:spcPts val="0"/>
              </a:spcBef>
              <a:spcAft>
                <a:spcPts val="0"/>
              </a:spcAft>
              <a:buSzPts val="1800"/>
              <a:buAutoNum type="alphaLcPeriod"/>
            </a:pPr>
            <a:r>
              <a:rPr lang="en-US" sz="1800"/>
              <a:t>sprawdź czy odpowiedź się zgadza</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3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48" name="Google Shape;1348;p13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#loops</a:t>
            </a:r>
            <a:endParaRPr b="1" sz="3000">
              <a:solidFill>
                <a:schemeClr val="accent6"/>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#loops</a:t>
            </a:r>
            <a:endParaRPr sz="2400">
              <a:solidFill>
                <a:schemeClr val="accent6"/>
              </a:solidFill>
              <a:latin typeface="Arial"/>
              <a:ea typeface="Arial"/>
              <a:cs typeface="Arial"/>
              <a:sym typeface="Arial"/>
            </a:endParaRPr>
          </a:p>
        </p:txBody>
      </p:sp>
      <p:sp>
        <p:nvSpPr>
          <p:cNvPr id="1354" name="Google Shape;1354;p136"/>
          <p:cNvSpPr txBox="1"/>
          <p:nvPr>
            <p:ph idx="4294967295" type="ctrTitle"/>
          </p:nvPr>
        </p:nvSpPr>
        <p:spPr>
          <a:xfrm>
            <a:off x="13925" y="963000"/>
            <a:ext cx="12192000" cy="5121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wyświetli na ekranie n-pierwszych liczb parzystych</a:t>
            </a:r>
            <a:r>
              <a:rPr b="1" lang="en-US" sz="1500">
                <a:latin typeface="Arial"/>
                <a:ea typeface="Arial"/>
                <a:cs typeface="Arial"/>
                <a:sym typeface="Arial"/>
              </a:rPr>
              <a:t>. </a:t>
            </a:r>
            <a:r>
              <a:rPr lang="en-US" sz="1500">
                <a:latin typeface="Arial"/>
                <a:ea typeface="Arial"/>
                <a:cs typeface="Arial"/>
                <a:sym typeface="Arial"/>
              </a:rPr>
              <a:t>Zmienna </a:t>
            </a:r>
            <a:r>
              <a:rPr b="1" lang="en-US" sz="1500">
                <a:latin typeface="Arial"/>
                <a:ea typeface="Arial"/>
                <a:cs typeface="Arial"/>
                <a:sym typeface="Arial"/>
              </a:rPr>
              <a:t>n </a:t>
            </a:r>
            <a:r>
              <a:rPr lang="en-US" sz="1500">
                <a:latin typeface="Arial"/>
                <a:ea typeface="Arial"/>
                <a:cs typeface="Arial"/>
                <a:sym typeface="Arial"/>
              </a:rPr>
              <a:t>to parametr metody. Czyli np. dla n = 4 program powinien wypisać: 2, 4, 6, 8</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policzy </a:t>
            </a:r>
            <a:r>
              <a:rPr b="1" lang="en-US" sz="1500">
                <a:latin typeface="Arial"/>
                <a:ea typeface="Arial"/>
                <a:cs typeface="Arial"/>
                <a:sym typeface="Arial"/>
              </a:rPr>
              <a:t>n</a:t>
            </a:r>
            <a:r>
              <a:rPr lang="en-US" sz="1500">
                <a:latin typeface="Arial"/>
                <a:ea typeface="Arial"/>
                <a:cs typeface="Arial"/>
                <a:sym typeface="Arial"/>
              </a:rPr>
              <a:t>-tą potęgę (</a:t>
            </a:r>
            <a:r>
              <a:rPr b="1" lang="en-US" sz="1500">
                <a:latin typeface="Arial"/>
                <a:ea typeface="Arial"/>
                <a:cs typeface="Arial"/>
                <a:sym typeface="Arial"/>
              </a:rPr>
              <a:t>n &gt;= 0</a:t>
            </a:r>
            <a:r>
              <a:rPr lang="en-US" sz="1500">
                <a:latin typeface="Arial"/>
                <a:ea typeface="Arial"/>
                <a:cs typeface="Arial"/>
                <a:sym typeface="Arial"/>
              </a:rPr>
              <a:t>) liczby całkowitej </a:t>
            </a:r>
            <a:r>
              <a:rPr b="1" lang="en-US" sz="1500">
                <a:latin typeface="Arial"/>
                <a:ea typeface="Arial"/>
                <a:cs typeface="Arial"/>
                <a:sym typeface="Arial"/>
              </a:rPr>
              <a:t>a. </a:t>
            </a:r>
            <a:r>
              <a:rPr lang="en-US" sz="1500">
                <a:latin typeface="Arial"/>
                <a:ea typeface="Arial"/>
                <a:cs typeface="Arial"/>
                <a:sym typeface="Arial"/>
              </a:rPr>
              <a:t>Parametry metody to: </a:t>
            </a:r>
            <a:r>
              <a:rPr b="1" lang="en-US" sz="1500">
                <a:latin typeface="Arial"/>
                <a:ea typeface="Arial"/>
                <a:cs typeface="Arial"/>
                <a:sym typeface="Arial"/>
              </a:rPr>
              <a:t>n </a:t>
            </a:r>
            <a:r>
              <a:rPr lang="en-US" sz="1500">
                <a:latin typeface="Arial"/>
                <a:ea typeface="Arial"/>
                <a:cs typeface="Arial"/>
                <a:sym typeface="Arial"/>
              </a:rPr>
              <a:t>i </a:t>
            </a:r>
            <a:r>
              <a:rPr b="1" lang="en-US" sz="1500">
                <a:latin typeface="Arial"/>
                <a:ea typeface="Arial"/>
                <a:cs typeface="Arial"/>
                <a:sym typeface="Arial"/>
              </a:rPr>
              <a:t>a</a:t>
            </a:r>
            <a:r>
              <a:rPr lang="en-US" sz="1500">
                <a:latin typeface="Arial"/>
                <a:ea typeface="Arial"/>
                <a:cs typeface="Arial"/>
                <a:sym typeface="Arial"/>
              </a:rPr>
              <a:t>.</a:t>
            </a:r>
            <a:endParaRPr sz="15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Wypisz na ekran co drugą, dużą literę alfabetu łacińskiego, zaczynając od 'A' i kończąc na 'Z'. Użyj pętli </a:t>
            </a:r>
            <a:r>
              <a:rPr b="1" lang="en-US" sz="1500">
                <a:latin typeface="Arial"/>
                <a:ea typeface="Arial"/>
                <a:cs typeface="Arial"/>
                <a:sym typeface="Arial"/>
              </a:rPr>
              <a:t>for</a:t>
            </a:r>
            <a:r>
              <a:rPr lang="en-US" sz="1500">
                <a:latin typeface="Arial"/>
                <a:ea typeface="Arial"/>
                <a:cs typeface="Arial"/>
                <a:sym typeface="Arial"/>
              </a:rPr>
              <a:t>, a potem spróbuj przerobić program używając pętli </a:t>
            </a:r>
            <a:r>
              <a:rPr b="1" lang="en-US" sz="1500">
                <a:latin typeface="Arial"/>
                <a:ea typeface="Arial"/>
                <a:cs typeface="Arial"/>
                <a:sym typeface="Arial"/>
              </a:rPr>
              <a:t>while</a:t>
            </a:r>
            <a:r>
              <a:rPr lang="en-US" sz="1500">
                <a:latin typeface="Arial"/>
                <a:ea typeface="Arial"/>
                <a:cs typeface="Arial"/>
                <a:sym typeface="Arial"/>
              </a:rPr>
              <a:t>.</a:t>
            </a:r>
            <a:endParaRPr sz="15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która sprawdzi czy dwa podane Stringi (zmienne typu String) są takie same - bez użycia metody</a:t>
            </a:r>
            <a:r>
              <a:rPr i="1" lang="en-US" sz="1500">
                <a:latin typeface="Arial"/>
                <a:ea typeface="Arial"/>
                <a:cs typeface="Arial"/>
                <a:sym typeface="Arial"/>
              </a:rPr>
              <a:t> equals()</a:t>
            </a:r>
            <a:r>
              <a:rPr lang="en-US" sz="1500">
                <a:latin typeface="Arial"/>
                <a:ea typeface="Arial"/>
                <a:cs typeface="Arial"/>
                <a:sym typeface="Arial"/>
              </a:rPr>
              <a:t>. </a:t>
            </a:r>
            <a:endParaRPr sz="1500">
              <a:latin typeface="Arial"/>
              <a:ea typeface="Arial"/>
              <a:cs typeface="Arial"/>
              <a:sym typeface="Arial"/>
            </a:endParaRPr>
          </a:p>
          <a:p>
            <a:pPr indent="0" lvl="0" marL="457200" rtl="0" algn="l">
              <a:spcBef>
                <a:spcPts val="0"/>
              </a:spcBef>
              <a:spcAft>
                <a:spcPts val="0"/>
              </a:spcAft>
              <a:buNone/>
            </a:pPr>
            <a:r>
              <a:rPr lang="en-US" sz="1500">
                <a:solidFill>
                  <a:schemeClr val="accent3"/>
                </a:solidFill>
                <a:latin typeface="Arial"/>
                <a:ea typeface="Arial"/>
                <a:cs typeface="Arial"/>
                <a:sym typeface="Arial"/>
              </a:rPr>
              <a:t>Podpowiedź: możesz porównać oba teksty znak po znaku używając jednej z metod klasy String.</a:t>
            </a:r>
            <a:endParaRPr sz="1500">
              <a:solidFill>
                <a:schemeClr val="accent3"/>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Napisz metodę sprawdzającą ilość wystąpień frazy: </a:t>
            </a:r>
            <a:r>
              <a:rPr b="1" lang="en-US" sz="1500">
                <a:latin typeface="Arial"/>
                <a:ea typeface="Arial"/>
                <a:cs typeface="Arial"/>
                <a:sym typeface="Arial"/>
              </a:rPr>
              <a:t>phrase </a:t>
            </a:r>
            <a:r>
              <a:rPr lang="en-US" sz="1500">
                <a:latin typeface="Arial"/>
                <a:ea typeface="Arial"/>
                <a:cs typeface="Arial"/>
                <a:sym typeface="Arial"/>
              </a:rPr>
              <a:t>w tekście: </a:t>
            </a:r>
            <a:r>
              <a:rPr b="1" lang="en-US" sz="1500">
                <a:latin typeface="Arial"/>
                <a:ea typeface="Arial"/>
                <a:cs typeface="Arial"/>
                <a:sym typeface="Arial"/>
              </a:rPr>
              <a:t>text</a:t>
            </a:r>
            <a:r>
              <a:rPr lang="en-US" sz="1500">
                <a:latin typeface="Arial"/>
                <a:ea typeface="Arial"/>
                <a:cs typeface="Arial"/>
                <a:sym typeface="Arial"/>
              </a:rPr>
              <a:t>. Parametry metody to: </a:t>
            </a:r>
            <a:r>
              <a:rPr b="1" lang="en-US" sz="1500">
                <a:latin typeface="Arial"/>
                <a:ea typeface="Arial"/>
                <a:cs typeface="Arial"/>
                <a:sym typeface="Arial"/>
              </a:rPr>
              <a:t>phrase </a:t>
            </a:r>
            <a:r>
              <a:rPr lang="en-US" sz="1500">
                <a:latin typeface="Arial"/>
                <a:ea typeface="Arial"/>
                <a:cs typeface="Arial"/>
                <a:sym typeface="Arial"/>
              </a:rPr>
              <a:t>i </a:t>
            </a:r>
            <a:r>
              <a:rPr b="1" lang="en-US" sz="1500">
                <a:latin typeface="Arial"/>
                <a:ea typeface="Arial"/>
                <a:cs typeface="Arial"/>
                <a:sym typeface="Arial"/>
              </a:rPr>
              <a:t>text</a:t>
            </a:r>
            <a:r>
              <a:rPr lang="en-US" sz="1500">
                <a:latin typeface="Arial"/>
                <a:ea typeface="Arial"/>
                <a:cs typeface="Arial"/>
                <a:sym typeface="Arial"/>
              </a:rPr>
              <a:t>. </a:t>
            </a:r>
            <a:endParaRPr sz="1500">
              <a:latin typeface="Arial"/>
              <a:ea typeface="Arial"/>
              <a:cs typeface="Arial"/>
              <a:sym typeface="Arial"/>
            </a:endParaRPr>
          </a:p>
          <a:p>
            <a:pPr indent="0" lvl="0" marL="457200" rtl="0" algn="l">
              <a:spcBef>
                <a:spcPts val="0"/>
              </a:spcBef>
              <a:spcAft>
                <a:spcPts val="0"/>
              </a:spcAft>
              <a:buNone/>
            </a:pPr>
            <a:r>
              <a:rPr lang="en-US" sz="1500">
                <a:solidFill>
                  <a:schemeClr val="accent3"/>
                </a:solidFill>
                <a:latin typeface="Arial"/>
                <a:ea typeface="Arial"/>
                <a:cs typeface="Arial"/>
                <a:sym typeface="Arial"/>
              </a:rPr>
              <a:t>Podpowiedź: użyj metody klasy String która sprawdza index dla podanej frazy</a:t>
            </a:r>
            <a:endParaRPr sz="1500">
              <a:solidFill>
                <a:schemeClr val="accent3"/>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latin typeface="Arial"/>
                <a:ea typeface="Arial"/>
                <a:cs typeface="Arial"/>
                <a:sym typeface="Arial"/>
              </a:rPr>
              <a:t>Zmień metodę </a:t>
            </a:r>
            <a:r>
              <a:rPr lang="en-US" sz="1500" u="sng">
                <a:latin typeface="Arial"/>
                <a:ea typeface="Arial"/>
                <a:cs typeface="Arial"/>
                <a:sym typeface="Arial"/>
              </a:rPr>
              <a:t>pl.sda.loops.ForLoop.</a:t>
            </a:r>
            <a:r>
              <a:rPr i="1" lang="en-US" sz="1500" u="sng">
                <a:latin typeface="Arial"/>
                <a:ea typeface="Arial"/>
                <a:cs typeface="Arial"/>
                <a:sym typeface="Arial"/>
              </a:rPr>
              <a:t>sumNumbersFromUser</a:t>
            </a:r>
            <a:r>
              <a:rPr lang="en-US" sz="1500" u="sng">
                <a:latin typeface="Arial"/>
                <a:ea typeface="Arial"/>
                <a:cs typeface="Arial"/>
                <a:sym typeface="Arial"/>
              </a:rPr>
              <a:t>()</a:t>
            </a:r>
            <a:r>
              <a:rPr lang="en-US" sz="1500">
                <a:latin typeface="Arial"/>
                <a:ea typeface="Arial"/>
                <a:cs typeface="Arial"/>
                <a:sym typeface="Arial"/>
              </a:rPr>
              <a:t> tak by przyjmowała liczby typu float. W podsumowaniu oprócz sumy wypisz także średnią arytmetyczną podanych liczb.</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Napisz metodę która wyświetli na ekranie prostokąt o podanych rozmiarach: </a:t>
            </a:r>
            <a:r>
              <a:rPr b="1" lang="en-US" sz="1500">
                <a:latin typeface="Arial"/>
                <a:ea typeface="Arial"/>
                <a:cs typeface="Arial"/>
                <a:sym typeface="Arial"/>
              </a:rPr>
              <a:t>width </a:t>
            </a:r>
            <a:r>
              <a:rPr lang="en-US" sz="1500">
                <a:latin typeface="Arial"/>
                <a:ea typeface="Arial"/>
                <a:cs typeface="Arial"/>
                <a:sym typeface="Arial"/>
              </a:rPr>
              <a:t>i </a:t>
            </a:r>
            <a:r>
              <a:rPr b="1" lang="en-US" sz="1500">
                <a:latin typeface="Arial"/>
                <a:ea typeface="Arial"/>
                <a:cs typeface="Arial"/>
                <a:sym typeface="Arial"/>
              </a:rPr>
              <a:t>height </a:t>
            </a:r>
            <a:r>
              <a:rPr lang="en-US" sz="1500">
                <a:latin typeface="Arial"/>
                <a:ea typeface="Arial"/>
                <a:cs typeface="Arial"/>
                <a:sym typeface="Arial"/>
              </a:rPr>
              <a:t>(to są parametry metody). </a:t>
            </a:r>
            <a:endParaRPr sz="1500">
              <a:latin typeface="Arial"/>
              <a:ea typeface="Arial"/>
              <a:cs typeface="Arial"/>
              <a:sym typeface="Arial"/>
            </a:endParaRPr>
          </a:p>
          <a:p>
            <a:pPr indent="0" lvl="0" marL="457200" rtl="0" algn="l">
              <a:spcBef>
                <a:spcPts val="0"/>
              </a:spcBef>
              <a:spcAft>
                <a:spcPts val="0"/>
              </a:spcAft>
              <a:buNone/>
            </a:pPr>
            <a:r>
              <a:rPr lang="en-US" sz="1500">
                <a:solidFill>
                  <a:srgbClr val="999999"/>
                </a:solidFill>
                <a:latin typeface="Arial"/>
                <a:ea typeface="Arial"/>
                <a:cs typeface="Arial"/>
                <a:sym typeface="Arial"/>
              </a:rPr>
              <a:t>Podpowiedź: zobacz metodę: </a:t>
            </a:r>
            <a:r>
              <a:rPr lang="en-US" sz="1500" u="sng">
                <a:solidFill>
                  <a:srgbClr val="999999"/>
                </a:solidFill>
                <a:latin typeface="Arial"/>
                <a:ea typeface="Arial"/>
                <a:cs typeface="Arial"/>
                <a:sym typeface="Arial"/>
              </a:rPr>
              <a:t>pl.sda.loops.ForLoop.</a:t>
            </a:r>
            <a:r>
              <a:rPr i="1" lang="en-US" sz="1500" u="sng">
                <a:solidFill>
                  <a:srgbClr val="999999"/>
                </a:solidFill>
                <a:latin typeface="Arial"/>
                <a:ea typeface="Arial"/>
                <a:cs typeface="Arial"/>
                <a:sym typeface="Arial"/>
              </a:rPr>
              <a:t>leftTriangle</a:t>
            </a:r>
            <a:r>
              <a:rPr lang="en-US" sz="1500" u="sng">
                <a:solidFill>
                  <a:srgbClr val="999999"/>
                </a:solidFill>
                <a:latin typeface="Arial"/>
                <a:ea typeface="Arial"/>
                <a:cs typeface="Arial"/>
                <a:sym typeface="Arial"/>
              </a:rPr>
              <a:t>()</a:t>
            </a:r>
            <a:endParaRPr sz="1500" u="sng">
              <a:solidFill>
                <a:srgbClr val="999999"/>
              </a:solidFill>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 </a:t>
            </a:r>
            <a:r>
              <a:rPr lang="en-US" sz="1500">
                <a:latin typeface="Arial"/>
                <a:ea typeface="Arial"/>
                <a:cs typeface="Arial"/>
                <a:sym typeface="Arial"/>
              </a:rPr>
              <a:t>Utwórz program który będzie pobierał od użytkownika liczby typu float aż do momentu osiągnięcia limitu podanego jako parametr metody. Na koniec wypisz ile było tych liczb, jaka była ich suma (z częścią ułamkową) i jaka jest ich średnia arytmetyczna.</a:t>
            </a:r>
            <a:endParaRPr sz="15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23850" lvl="0" marL="457200" rtl="0" algn="l">
              <a:spcBef>
                <a:spcPts val="0"/>
              </a:spcBef>
              <a:spcAft>
                <a:spcPts val="0"/>
              </a:spcAft>
              <a:buSzPts val="1500"/>
              <a:buFont typeface="Arial"/>
              <a:buAutoNum type="arabicPeriod"/>
            </a:pPr>
            <a:r>
              <a:rPr lang="en-US" sz="1500">
                <a:solidFill>
                  <a:srgbClr val="FF0000"/>
                </a:solidFill>
                <a:latin typeface="Arial"/>
                <a:ea typeface="Arial"/>
                <a:cs typeface="Arial"/>
                <a:sym typeface="Arial"/>
              </a:rPr>
              <a:t>*</a:t>
            </a:r>
            <a:r>
              <a:rPr lang="en-US" sz="1500">
                <a:latin typeface="Arial"/>
                <a:ea typeface="Arial"/>
                <a:cs typeface="Arial"/>
                <a:sym typeface="Arial"/>
              </a:rPr>
              <a:t> Napisz metodę sprawdzającą, czy dany łańcuch znaków jest palindromem.</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p:txBody>
      </p:sp>
      <p:sp>
        <p:nvSpPr>
          <p:cNvPr id="1355" name="Google Shape;1355;p13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3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361" name="Google Shape;1361;p13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367" name="Google Shape;1367;p138"/>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hermetyzacja, modyfikatory dostępu, pakiety</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klasa String</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pętle</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rPr lang="en-US" sz="1800">
                <a:solidFill>
                  <a:schemeClr val="dk1"/>
                </a:solidFill>
                <a:latin typeface="Arial"/>
                <a:ea typeface="Arial"/>
                <a:cs typeface="Arial"/>
                <a:sym typeface="Arial"/>
              </a:rPr>
              <a:t>JavaFX tutorial - </a:t>
            </a:r>
            <a:r>
              <a:rPr lang="en-US" sz="1800" u="sng">
                <a:solidFill>
                  <a:schemeClr val="hlink"/>
                </a:solidFill>
                <a:latin typeface="Arial"/>
                <a:ea typeface="Arial"/>
                <a:cs typeface="Arial"/>
                <a:sym typeface="Arial"/>
                <a:hlinkClick r:id="rId3"/>
              </a:rPr>
              <a:t>https://goo.gl/baJEo6</a:t>
            </a:r>
            <a:endParaRPr sz="1800">
              <a:solidFill>
                <a:schemeClr val="dk1"/>
              </a:solidFill>
              <a:latin typeface="Arial"/>
              <a:ea typeface="Arial"/>
              <a:cs typeface="Arial"/>
              <a:sym typeface="Arial"/>
            </a:endParaRPr>
          </a:p>
          <a:p>
            <a:pPr indent="0" lvl="0" marL="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373" name="Google Shape;1373;p139"/>
          <p:cNvSpPr txBox="1"/>
          <p:nvPr>
            <p:ph idx="4294967295" type="ctrTitle"/>
          </p:nvPr>
        </p:nvSpPr>
        <p:spPr>
          <a:xfrm>
            <a:off x="1524000" y="1616601"/>
            <a:ext cx="9144000" cy="3183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enum</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tablice, varargs</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kompozycja, dziedziczenie, polimorfizm</a:t>
            </a:r>
            <a:endParaRPr sz="2800">
              <a:latin typeface="Arial"/>
              <a:ea typeface="Arial"/>
              <a:cs typeface="Arial"/>
              <a:sym typeface="Arial"/>
            </a:endParaRPr>
          </a:p>
          <a:p>
            <a:pPr indent="0" lvl="0" marL="0" rtl="0" algn="l">
              <a:spcBef>
                <a:spcPts val="0"/>
              </a:spcBef>
              <a:spcAft>
                <a:spcPts val="0"/>
              </a:spcAft>
              <a:buNone/>
            </a:pP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1374" name="Google Shape;1374;p139"/>
          <p:cNvSpPr txBox="1"/>
          <p:nvPr/>
        </p:nvSpPr>
        <p:spPr>
          <a:xfrm>
            <a:off x="401750" y="51222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1375" name="Google Shape;1375;p139"/>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1"/>
          <p:cNvSpPr txBox="1"/>
          <p:nvPr>
            <p:ph idx="1" type="body"/>
          </p:nvPr>
        </p:nvSpPr>
        <p:spPr>
          <a:xfrm>
            <a:off x="3463050" y="2218050"/>
            <a:ext cx="52365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a:t>
            </a:r>
            <a:endParaRPr b="1" sz="4800">
              <a:solidFill>
                <a:srgbClr val="000000"/>
              </a:solidFill>
              <a:latin typeface="Arial"/>
              <a:ea typeface="Arial"/>
              <a:cs typeface="Arial"/>
              <a:sym typeface="Arial"/>
            </a:endParaRPr>
          </a:p>
        </p:txBody>
      </p:sp>
      <p:sp>
        <p:nvSpPr>
          <p:cNvPr id="405" name="Google Shape;405;p4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Enum</a:t>
            </a:r>
            <a:endParaRPr b="1" sz="3000">
              <a:solidFill>
                <a:srgbClr val="000000"/>
              </a:solidFill>
              <a:latin typeface="Arial"/>
              <a:ea typeface="Arial"/>
              <a:cs typeface="Arial"/>
              <a:sym typeface="Arial"/>
            </a:endParaRPr>
          </a:p>
        </p:txBody>
      </p:sp>
      <p:sp>
        <p:nvSpPr>
          <p:cNvPr id="1381" name="Google Shape;1381;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387" name="Google Shape;1387;p141"/>
          <p:cNvSpPr txBox="1"/>
          <p:nvPr>
            <p:ph idx="4294967295" type="ctrTitle"/>
          </p:nvPr>
        </p:nvSpPr>
        <p:spPr>
          <a:xfrm>
            <a:off x="64050" y="1035475"/>
            <a:ext cx="120639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Enum (typ wyliczeniowy, ang. enumeration)</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specjalny rodzaj danych umożliwiających reprezentowanie ograniczonego zestawu stałych wartości. Możemy go użyć do reprezentowania: kolorów, stron świata, dni tygodnia itp.</a:t>
            </a:r>
            <a:endParaRPr sz="2000">
              <a:latin typeface="Arial"/>
              <a:ea typeface="Arial"/>
              <a:cs typeface="Arial"/>
              <a:sym typeface="Arial"/>
            </a:endParaRPr>
          </a:p>
        </p:txBody>
      </p:sp>
      <p:sp>
        <p:nvSpPr>
          <p:cNvPr id="1388" name="Google Shape;1388;p141"/>
          <p:cNvSpPr txBox="1"/>
          <p:nvPr/>
        </p:nvSpPr>
        <p:spPr>
          <a:xfrm>
            <a:off x="3252350" y="3160725"/>
            <a:ext cx="4165500" cy="24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public </a:t>
            </a:r>
            <a:r>
              <a:rPr b="1" lang="en-US" sz="3000">
                <a:solidFill>
                  <a:schemeClr val="accent5"/>
                </a:solidFill>
              </a:rPr>
              <a:t>enum </a:t>
            </a:r>
            <a:r>
              <a:rPr b="1" lang="en-US" sz="3000">
                <a:solidFill>
                  <a:schemeClr val="accent6"/>
                </a:solidFill>
              </a:rPr>
              <a:t>Colors </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RED</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WHITE</a:t>
            </a:r>
            <a:r>
              <a:rPr b="1" lang="en-US" sz="3000"/>
              <a:t>,</a:t>
            </a:r>
            <a:endParaRPr b="1" sz="3000"/>
          </a:p>
          <a:p>
            <a:pPr indent="0" lvl="0" marL="0" rtl="0" algn="l">
              <a:spcBef>
                <a:spcPts val="0"/>
              </a:spcBef>
              <a:spcAft>
                <a:spcPts val="0"/>
              </a:spcAft>
              <a:buNone/>
            </a:pPr>
            <a:r>
              <a:rPr b="1" lang="en-US" sz="3000"/>
              <a:t>	</a:t>
            </a:r>
            <a:r>
              <a:rPr lang="en-US" sz="3000">
                <a:solidFill>
                  <a:schemeClr val="accent2"/>
                </a:solidFill>
              </a:rPr>
              <a:t>BLACK</a:t>
            </a:r>
            <a:r>
              <a:rPr b="1" lang="en-US" sz="3000"/>
              <a:t>;</a:t>
            </a:r>
            <a:endParaRPr b="1" sz="3000"/>
          </a:p>
          <a:p>
            <a:pPr indent="0" lvl="0" marL="0" rtl="0" algn="l">
              <a:spcBef>
                <a:spcPts val="0"/>
              </a:spcBef>
              <a:spcAft>
                <a:spcPts val="0"/>
              </a:spcAft>
              <a:buNone/>
            </a:pPr>
            <a:r>
              <a:rPr b="1" lang="en-US" sz="3000"/>
              <a:t>}</a:t>
            </a:r>
            <a:endParaRPr b="1" sz="3000"/>
          </a:p>
        </p:txBody>
      </p:sp>
      <p:grpSp>
        <p:nvGrpSpPr>
          <p:cNvPr id="1389" name="Google Shape;1389;p141"/>
          <p:cNvGrpSpPr/>
          <p:nvPr/>
        </p:nvGrpSpPr>
        <p:grpSpPr>
          <a:xfrm>
            <a:off x="688700" y="2463400"/>
            <a:ext cx="3730505" cy="834000"/>
            <a:chOff x="4801796" y="-1938625"/>
            <a:chExt cx="5334628" cy="834000"/>
          </a:xfrm>
        </p:grpSpPr>
        <p:cxnSp>
          <p:nvCxnSpPr>
            <p:cNvPr id="1390" name="Google Shape;1390;p141"/>
            <p:cNvCxnSpPr/>
            <p:nvPr/>
          </p:nvCxnSpPr>
          <p:spPr>
            <a:xfrm>
              <a:off x="9381924" y="-1383800"/>
              <a:ext cx="754500" cy="142500"/>
            </a:xfrm>
            <a:prstGeom prst="straightConnector1">
              <a:avLst/>
            </a:prstGeom>
            <a:noFill/>
            <a:ln cap="flat" cmpd="sng" w="28575">
              <a:solidFill>
                <a:srgbClr val="E06666"/>
              </a:solidFill>
              <a:prstDash val="solid"/>
              <a:round/>
              <a:headEnd len="med" w="med" type="none"/>
              <a:tailEnd len="med" w="med" type="stealth"/>
            </a:ln>
          </p:spPr>
        </p:cxnSp>
        <p:sp>
          <p:nvSpPr>
            <p:cNvPr id="1391" name="Google Shape;1391;p141"/>
            <p:cNvSpPr txBox="1"/>
            <p:nvPr/>
          </p:nvSpPr>
          <p:spPr>
            <a:xfrm>
              <a:off x="4801796" y="-1938625"/>
              <a:ext cx="45801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5"/>
                  </a:solidFill>
                </a:rPr>
                <a:t>enum </a:t>
              </a:r>
              <a:r>
                <a:rPr lang="en-US"/>
                <a:t>to słowo kluczowe za pomocą którego definiujemy typ wyliczeniowy. Stosujemy je zamiast </a:t>
              </a:r>
              <a:r>
                <a:rPr b="1" lang="en-US"/>
                <a:t>class</a:t>
              </a:r>
              <a:endParaRPr b="1"/>
            </a:p>
          </p:txBody>
        </p:sp>
      </p:grpSp>
      <p:cxnSp>
        <p:nvCxnSpPr>
          <p:cNvPr id="1392" name="Google Shape;1392;p141"/>
          <p:cNvCxnSpPr/>
          <p:nvPr/>
        </p:nvCxnSpPr>
        <p:spPr>
          <a:xfrm flipH="1">
            <a:off x="6116525" y="2784925"/>
            <a:ext cx="597300" cy="463500"/>
          </a:xfrm>
          <a:prstGeom prst="straightConnector1">
            <a:avLst/>
          </a:prstGeom>
          <a:noFill/>
          <a:ln cap="flat" cmpd="sng" w="28575">
            <a:solidFill>
              <a:srgbClr val="E06666"/>
            </a:solidFill>
            <a:prstDash val="solid"/>
            <a:round/>
            <a:headEnd len="med" w="med" type="none"/>
            <a:tailEnd len="med" w="med" type="stealth"/>
          </a:ln>
        </p:spPr>
      </p:cxnSp>
      <p:sp>
        <p:nvSpPr>
          <p:cNvPr id="1393" name="Google Shape;1393;p141"/>
          <p:cNvSpPr txBox="1"/>
          <p:nvPr/>
        </p:nvSpPr>
        <p:spPr>
          <a:xfrm>
            <a:off x="6713825" y="2516675"/>
            <a:ext cx="13830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enuma</a:t>
            </a:r>
            <a:endParaRPr/>
          </a:p>
        </p:txBody>
      </p:sp>
      <p:cxnSp>
        <p:nvCxnSpPr>
          <p:cNvPr id="1394" name="Google Shape;1394;p141"/>
          <p:cNvCxnSpPr/>
          <p:nvPr/>
        </p:nvCxnSpPr>
        <p:spPr>
          <a:xfrm flipH="1">
            <a:off x="6214175" y="3898875"/>
            <a:ext cx="798300" cy="18600"/>
          </a:xfrm>
          <a:prstGeom prst="straightConnector1">
            <a:avLst/>
          </a:prstGeom>
          <a:noFill/>
          <a:ln cap="flat" cmpd="sng" w="28575">
            <a:solidFill>
              <a:srgbClr val="E06666"/>
            </a:solidFill>
            <a:prstDash val="solid"/>
            <a:round/>
            <a:headEnd len="med" w="med" type="none"/>
            <a:tailEnd len="med" w="med" type="stealth"/>
          </a:ln>
        </p:spPr>
      </p:cxnSp>
      <p:sp>
        <p:nvSpPr>
          <p:cNvPr id="1395" name="Google Shape;1395;p141"/>
          <p:cNvSpPr txBox="1"/>
          <p:nvPr/>
        </p:nvSpPr>
        <p:spPr>
          <a:xfrm>
            <a:off x="7012475" y="3630625"/>
            <a:ext cx="31722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zestaw wszystkich wartości naszego enuma zapisujemy po przecinku </a:t>
            </a:r>
            <a:endParaRPr/>
          </a:p>
        </p:txBody>
      </p:sp>
      <p:cxnSp>
        <p:nvCxnSpPr>
          <p:cNvPr id="1396" name="Google Shape;1396;p141"/>
          <p:cNvCxnSpPr/>
          <p:nvPr/>
        </p:nvCxnSpPr>
        <p:spPr>
          <a:xfrm flipH="1">
            <a:off x="6116675" y="4834200"/>
            <a:ext cx="895800" cy="2700"/>
          </a:xfrm>
          <a:prstGeom prst="straightConnector1">
            <a:avLst/>
          </a:prstGeom>
          <a:noFill/>
          <a:ln cap="flat" cmpd="sng" w="28575">
            <a:solidFill>
              <a:srgbClr val="E06666"/>
            </a:solidFill>
            <a:prstDash val="solid"/>
            <a:round/>
            <a:headEnd len="med" w="med" type="none"/>
            <a:tailEnd len="med" w="med" type="stealth"/>
          </a:ln>
        </p:spPr>
      </p:cxnSp>
      <p:sp>
        <p:nvSpPr>
          <p:cNvPr id="1397" name="Google Shape;1397;p141"/>
          <p:cNvSpPr txBox="1"/>
          <p:nvPr/>
        </p:nvSpPr>
        <p:spPr>
          <a:xfrm>
            <a:off x="7012475" y="4565950"/>
            <a:ext cx="31722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 końcu opcjonalnie (jeżeli enum nie ma pól i / lub metod) średnik</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Enum</a:t>
            </a:r>
            <a:endParaRPr>
              <a:latin typeface="Arial"/>
              <a:ea typeface="Arial"/>
              <a:cs typeface="Arial"/>
              <a:sym typeface="Arial"/>
            </a:endParaRPr>
          </a:p>
        </p:txBody>
      </p:sp>
      <p:sp>
        <p:nvSpPr>
          <p:cNvPr id="1403" name="Google Shape;1403;p142"/>
          <p:cNvSpPr txBox="1"/>
          <p:nvPr/>
        </p:nvSpPr>
        <p:spPr>
          <a:xfrm>
            <a:off x="300700" y="963000"/>
            <a:ext cx="4318200" cy="52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public </a:t>
            </a:r>
            <a:r>
              <a:rPr b="1" lang="en-US" sz="1700">
                <a:solidFill>
                  <a:schemeClr val="accent5"/>
                </a:solidFill>
              </a:rPr>
              <a:t>enum </a:t>
            </a:r>
            <a:r>
              <a:rPr b="1" lang="en-US" sz="1700">
                <a:solidFill>
                  <a:schemeClr val="accent6"/>
                </a:solidFill>
              </a:rPr>
              <a:t>Colors </a:t>
            </a:r>
            <a:r>
              <a:rPr lang="en-US" sz="1700"/>
              <a:t>{</a:t>
            </a:r>
            <a:endParaRPr sz="1700"/>
          </a:p>
          <a:p>
            <a:pPr indent="0" lvl="0" marL="0" rtl="0" algn="l">
              <a:spcBef>
                <a:spcPts val="0"/>
              </a:spcBef>
              <a:spcAft>
                <a:spcPts val="0"/>
              </a:spcAft>
              <a:buNone/>
            </a:pPr>
            <a:r>
              <a:rPr lang="en-US" sz="1700"/>
              <a:t>	</a:t>
            </a:r>
            <a:r>
              <a:rPr lang="en-US" sz="1700">
                <a:solidFill>
                  <a:schemeClr val="accent2"/>
                </a:solidFill>
              </a:rPr>
              <a:t>RED(</a:t>
            </a:r>
            <a:r>
              <a:rPr lang="en-US" sz="1700"/>
              <a:t>226, 56, 19</a:t>
            </a:r>
            <a:r>
              <a:rPr lang="en-US" sz="1700">
                <a:solidFill>
                  <a:schemeClr val="accent2"/>
                </a:solidFill>
              </a:rPr>
              <a:t>)</a:t>
            </a:r>
            <a:r>
              <a:rPr lang="en-US" sz="1700"/>
              <a:t>, </a:t>
            </a:r>
            <a:endParaRPr sz="1700"/>
          </a:p>
          <a:p>
            <a:pPr indent="457200" lvl="0" marL="0" rtl="0" algn="l">
              <a:spcBef>
                <a:spcPts val="0"/>
              </a:spcBef>
              <a:spcAft>
                <a:spcPts val="0"/>
              </a:spcAft>
              <a:buNone/>
            </a:pPr>
            <a:r>
              <a:rPr lang="en-US" sz="1700">
                <a:solidFill>
                  <a:schemeClr val="accent2"/>
                </a:solidFill>
              </a:rPr>
              <a:t>WHITE</a:t>
            </a:r>
            <a:r>
              <a:rPr lang="en-US" sz="1700">
                <a:solidFill>
                  <a:schemeClr val="accent2"/>
                </a:solidFill>
              </a:rPr>
              <a:t>(</a:t>
            </a:r>
            <a:r>
              <a:rPr lang="en-US" sz="1700">
                <a:solidFill>
                  <a:schemeClr val="dk1"/>
                </a:solidFill>
              </a:rPr>
              <a:t>255, 255, 255</a:t>
            </a:r>
            <a:r>
              <a:rPr lang="en-US" sz="1700">
                <a:solidFill>
                  <a:schemeClr val="accent2"/>
                </a:solidFill>
              </a:rPr>
              <a:t>)</a:t>
            </a:r>
            <a:r>
              <a:rPr lang="en-US" sz="1700"/>
              <a:t>, </a:t>
            </a:r>
            <a:endParaRPr sz="1700"/>
          </a:p>
          <a:p>
            <a:pPr indent="457200" lvl="0" marL="0" rtl="0" algn="l">
              <a:spcBef>
                <a:spcPts val="0"/>
              </a:spcBef>
              <a:spcAft>
                <a:spcPts val="0"/>
              </a:spcAft>
              <a:buNone/>
            </a:pPr>
            <a:r>
              <a:rPr lang="en-US" sz="1700">
                <a:solidFill>
                  <a:schemeClr val="accent2"/>
                </a:solidFill>
              </a:rPr>
              <a:t>BLACK</a:t>
            </a:r>
            <a:r>
              <a:rPr lang="en-US" sz="1700">
                <a:solidFill>
                  <a:schemeClr val="accent2"/>
                </a:solidFill>
              </a:rPr>
              <a:t>(</a:t>
            </a:r>
            <a:r>
              <a:rPr lang="en-US" sz="1700">
                <a:solidFill>
                  <a:schemeClr val="dk1"/>
                </a:solidFill>
              </a:rPr>
              <a:t>0, 0, 0</a:t>
            </a:r>
            <a:r>
              <a:rPr lang="en-US" sz="1700">
                <a:solidFill>
                  <a:schemeClr val="accent2"/>
                </a:solidFill>
              </a:rPr>
              <a:t>)</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	private int </a:t>
            </a:r>
            <a:r>
              <a:rPr lang="en-US" sz="1700">
                <a:solidFill>
                  <a:schemeClr val="accent6"/>
                </a:solidFill>
              </a:rPr>
              <a:t>redCode</a:t>
            </a:r>
            <a:r>
              <a:rPr lang="en-US" sz="1700"/>
              <a:t>;</a:t>
            </a:r>
            <a:endParaRPr sz="1700"/>
          </a:p>
          <a:p>
            <a:pPr indent="457200" lvl="0" marL="0" rtl="0" algn="l">
              <a:spcBef>
                <a:spcPts val="0"/>
              </a:spcBef>
              <a:spcAft>
                <a:spcPts val="0"/>
              </a:spcAft>
              <a:buNone/>
            </a:pPr>
            <a:r>
              <a:rPr lang="en-US" sz="1700">
                <a:solidFill>
                  <a:schemeClr val="dk1"/>
                </a:solidFill>
              </a:rPr>
              <a:t>private int </a:t>
            </a:r>
            <a:r>
              <a:rPr lang="en-US" sz="1700">
                <a:solidFill>
                  <a:schemeClr val="accent6"/>
                </a:solidFill>
              </a:rPr>
              <a:t>greenCode</a:t>
            </a:r>
            <a:r>
              <a:rPr lang="en-US" sz="1700">
                <a:solidFill>
                  <a:schemeClr val="dk1"/>
                </a:solidFill>
              </a:rPr>
              <a:t>;</a:t>
            </a:r>
            <a:endParaRPr sz="1700">
              <a:solidFill>
                <a:schemeClr val="dk1"/>
              </a:solidFill>
            </a:endParaRPr>
          </a:p>
          <a:p>
            <a:pPr indent="457200" lvl="0" marL="0" rtl="0" algn="l">
              <a:spcBef>
                <a:spcPts val="0"/>
              </a:spcBef>
              <a:spcAft>
                <a:spcPts val="0"/>
              </a:spcAft>
              <a:buNone/>
            </a:pPr>
            <a:r>
              <a:rPr lang="en-US" sz="1700">
                <a:solidFill>
                  <a:schemeClr val="dk1"/>
                </a:solidFill>
              </a:rPr>
              <a:t>private int </a:t>
            </a:r>
            <a:r>
              <a:rPr lang="en-US" sz="1700">
                <a:solidFill>
                  <a:schemeClr val="accent6"/>
                </a:solidFill>
              </a:rPr>
              <a:t>blueCode</a:t>
            </a:r>
            <a:r>
              <a:rPr lang="en-US" sz="1700">
                <a:solidFill>
                  <a:schemeClr val="dk1"/>
                </a:solidFill>
              </a:rPr>
              <a:t>;</a:t>
            </a:r>
            <a:endParaRPr sz="1700">
              <a:solidFill>
                <a:schemeClr val="dk1"/>
              </a:solidFill>
            </a:endParaRPr>
          </a:p>
          <a:p>
            <a:pPr indent="457200" lvl="0" marL="0" rtl="0" algn="l">
              <a:spcBef>
                <a:spcPts val="0"/>
              </a:spcBef>
              <a:spcAft>
                <a:spcPts val="0"/>
              </a:spcAft>
              <a:buNone/>
            </a:pPr>
            <a:r>
              <a:t/>
            </a:r>
            <a:endParaRPr sz="1700">
              <a:solidFill>
                <a:schemeClr val="dk1"/>
              </a:solidFill>
            </a:endParaRPr>
          </a:p>
          <a:p>
            <a:pPr indent="457200" lvl="0" marL="0" rtl="0" algn="l">
              <a:spcBef>
                <a:spcPts val="0"/>
              </a:spcBef>
              <a:spcAft>
                <a:spcPts val="0"/>
              </a:spcAft>
              <a:buNone/>
            </a:pPr>
            <a:r>
              <a:rPr lang="en-US" sz="1700">
                <a:solidFill>
                  <a:schemeClr val="dk1"/>
                </a:solidFill>
              </a:rPr>
              <a:t>Colors(int red, int green, int blue) {</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redCode </a:t>
            </a:r>
            <a:r>
              <a:rPr lang="en-US" sz="1700">
                <a:solidFill>
                  <a:schemeClr val="dk1"/>
                </a:solidFill>
              </a:rPr>
              <a:t>= red;</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greenCode </a:t>
            </a:r>
            <a:r>
              <a:rPr lang="en-US" sz="1700">
                <a:solidFill>
                  <a:schemeClr val="dk1"/>
                </a:solidFill>
              </a:rPr>
              <a:t>= green;</a:t>
            </a:r>
            <a:endParaRPr sz="1700">
              <a:solidFill>
                <a:schemeClr val="dk1"/>
              </a:solidFill>
            </a:endParaRPr>
          </a:p>
          <a:p>
            <a:pPr indent="457200" lvl="0" marL="0" rtl="0" algn="l">
              <a:spcBef>
                <a:spcPts val="0"/>
              </a:spcBef>
              <a:spcAft>
                <a:spcPts val="0"/>
              </a:spcAft>
              <a:buNone/>
            </a:pPr>
            <a:r>
              <a:rPr lang="en-US" sz="1700">
                <a:solidFill>
                  <a:schemeClr val="dk1"/>
                </a:solidFill>
              </a:rPr>
              <a:t>	</a:t>
            </a:r>
            <a:r>
              <a:rPr lang="en-US" sz="1700">
                <a:solidFill>
                  <a:schemeClr val="accent6"/>
                </a:solidFill>
              </a:rPr>
              <a:t>blueCode </a:t>
            </a:r>
            <a:r>
              <a:rPr lang="en-US" sz="1700">
                <a:solidFill>
                  <a:schemeClr val="dk1"/>
                </a:solidFill>
              </a:rPr>
              <a:t>= blue;</a:t>
            </a:r>
            <a:endParaRPr sz="1700">
              <a:solidFill>
                <a:schemeClr val="dk1"/>
              </a:solidFill>
            </a:endParaRPr>
          </a:p>
          <a:p>
            <a:pPr indent="457200" lvl="0" marL="0" rtl="0" algn="l">
              <a:spcBef>
                <a:spcPts val="0"/>
              </a:spcBef>
              <a:spcAft>
                <a:spcPts val="0"/>
              </a:spcAft>
              <a:buNone/>
            </a:pPr>
            <a:r>
              <a:rPr lang="en-US" sz="1700">
                <a:solidFill>
                  <a:schemeClr val="dk1"/>
                </a:solidFill>
              </a:rPr>
              <a:t>}</a:t>
            </a:r>
            <a:endParaRPr sz="1700">
              <a:solidFill>
                <a:schemeClr val="dk1"/>
              </a:solidFill>
            </a:endParaRPr>
          </a:p>
          <a:p>
            <a:pPr indent="45720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None/>
            </a:pPr>
            <a:r>
              <a:rPr lang="en-US" sz="1700"/>
              <a:t>	public int getRedCode() {</a:t>
            </a:r>
            <a:endParaRPr sz="1700"/>
          </a:p>
          <a:p>
            <a:pPr indent="457200" lvl="0" marL="0" rtl="0" algn="l">
              <a:spcBef>
                <a:spcPts val="0"/>
              </a:spcBef>
              <a:spcAft>
                <a:spcPts val="0"/>
              </a:spcAft>
              <a:buNone/>
            </a:pPr>
            <a:r>
              <a:rPr lang="en-US" sz="1700"/>
              <a:t>	return </a:t>
            </a:r>
            <a:r>
              <a:rPr lang="en-US" sz="1700">
                <a:solidFill>
                  <a:schemeClr val="dk1"/>
                </a:solidFill>
              </a:rPr>
              <a:t>redCode</a:t>
            </a:r>
            <a:r>
              <a:rPr lang="en-US" sz="1700"/>
              <a:t>;</a:t>
            </a:r>
            <a:endParaRPr sz="1700"/>
          </a:p>
          <a:p>
            <a:pPr indent="457200" lvl="0" marL="0" rtl="0" algn="l">
              <a:spcBef>
                <a:spcPts val="0"/>
              </a:spcBef>
              <a:spcAft>
                <a:spcPts val="0"/>
              </a:spcAft>
              <a:buNone/>
            </a:pPr>
            <a:r>
              <a:rPr lang="en-US" sz="1700"/>
              <a:t>}</a:t>
            </a:r>
            <a:endParaRPr sz="1700"/>
          </a:p>
          <a:p>
            <a:pPr indent="457200" lvl="0" marL="0" rtl="0" algn="l">
              <a:spcBef>
                <a:spcPts val="0"/>
              </a:spcBef>
              <a:spcAft>
                <a:spcPts val="0"/>
              </a:spcAft>
              <a:buNone/>
            </a:pPr>
            <a:r>
              <a:rPr lang="en-US" sz="1700"/>
              <a:t>...</a:t>
            </a:r>
            <a:r>
              <a:rPr lang="en-US" sz="1700"/>
              <a:t>.</a:t>
            </a:r>
            <a:endParaRPr sz="1700"/>
          </a:p>
          <a:p>
            <a:pPr indent="0" lvl="0" marL="0" rtl="0" algn="l">
              <a:spcBef>
                <a:spcPts val="0"/>
              </a:spcBef>
              <a:spcAft>
                <a:spcPts val="0"/>
              </a:spcAft>
              <a:buNone/>
            </a:pPr>
            <a:r>
              <a:rPr lang="en-US" sz="1700"/>
              <a:t>}</a:t>
            </a:r>
            <a:endParaRPr sz="1700"/>
          </a:p>
        </p:txBody>
      </p:sp>
      <p:sp>
        <p:nvSpPr>
          <p:cNvPr id="1404" name="Google Shape;1404;p142"/>
          <p:cNvSpPr txBox="1"/>
          <p:nvPr/>
        </p:nvSpPr>
        <p:spPr>
          <a:xfrm>
            <a:off x="5384950" y="1219300"/>
            <a:ext cx="6702000" cy="493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enum </a:t>
            </a:r>
            <a:r>
              <a:rPr lang="en-US" sz="1800"/>
              <a:t>to specjalna klasa która może mieć pola, metody i konstruktory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każda wartość enuma (np. RED, WHITE) to obiekt (instancja) klasy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nie można </a:t>
            </a:r>
            <a:r>
              <a:rPr lang="en-US" sz="1800"/>
              <a:t>utwórz</a:t>
            </a:r>
            <a:r>
              <a:rPr lang="en-US" sz="1800"/>
              <a:t>yć innej instancji enuma, np.: używając operatora </a:t>
            </a:r>
            <a:r>
              <a:rPr b="1" lang="en-US" sz="1800"/>
              <a:t>new</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solidFill>
                  <a:schemeClr val="dk1"/>
                </a:solidFill>
              </a:rPr>
              <a:t>konstruktory enuma mogą mieć tylko widoczność: private albo pakietową</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 porównań enumów można używać operatora </a:t>
            </a:r>
            <a:r>
              <a:rPr b="1" lang="en-US" sz="1800">
                <a:solidFill>
                  <a:schemeClr val="dk1"/>
                </a:solidFill>
              </a:rPr>
              <a:t>==</a:t>
            </a:r>
            <a:r>
              <a:rPr lang="en-US" sz="1800">
                <a:solidFill>
                  <a:schemeClr val="dk1"/>
                </a:solidFill>
              </a:rPr>
              <a:t> ponieważ stałe oznaczające wartości enuma są final</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metoda toString() może być nadpisana w enumie</a:t>
            </a:r>
            <a:endParaRPr sz="1800"/>
          </a:p>
          <a:p>
            <a:pPr indent="0" lvl="0" marL="457200" rtl="0" algn="l">
              <a:spcBef>
                <a:spcPts val="0"/>
              </a:spcBef>
              <a:spcAft>
                <a:spcPts val="0"/>
              </a:spcAft>
              <a:buNone/>
            </a:pPr>
            <a:r>
              <a:t/>
            </a:r>
            <a:endParaRPr sz="1800"/>
          </a:p>
        </p:txBody>
      </p:sp>
      <p:sp>
        <p:nvSpPr>
          <p:cNvPr id="1405" name="Google Shape;1405;p142"/>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a:t>
            </a:r>
            <a:r>
              <a:rPr lang="en-US" sz="2400">
                <a:solidFill>
                  <a:schemeClr val="accent2"/>
                </a:solidFill>
              </a:rPr>
              <a:t>enums</a:t>
            </a:r>
            <a:r>
              <a:rPr lang="en-US" sz="2400">
                <a:solidFill>
                  <a:schemeClr val="accent2"/>
                </a:solidFill>
              </a:rPr>
              <a:t>.</a:t>
            </a:r>
            <a:r>
              <a:rPr lang="en-US" sz="2400">
                <a:solidFill>
                  <a:schemeClr val="accent2"/>
                </a:solidFill>
              </a:rPr>
              <a:t>EnumExample</a:t>
            </a:r>
            <a:endParaRPr>
              <a:solidFill>
                <a:schemeClr val="accent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4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411" name="Google Shape;1411;p14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#enums</a:t>
            </a:r>
            <a:endParaRPr b="1" sz="3000">
              <a:solidFill>
                <a:schemeClr val="accent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#enums</a:t>
            </a:r>
            <a:endParaRPr sz="2400">
              <a:solidFill>
                <a:schemeClr val="accent6"/>
              </a:solidFill>
              <a:latin typeface="Arial"/>
              <a:ea typeface="Arial"/>
              <a:cs typeface="Arial"/>
              <a:sym typeface="Arial"/>
            </a:endParaRPr>
          </a:p>
        </p:txBody>
      </p:sp>
      <p:sp>
        <p:nvSpPr>
          <p:cNvPr id="1417" name="Google Shape;1417;p144"/>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enum </a:t>
            </a:r>
            <a:r>
              <a:rPr b="1" lang="en-US" sz="1800">
                <a:latin typeface="Arial"/>
                <a:ea typeface="Arial"/>
                <a:cs typeface="Arial"/>
                <a:sym typeface="Arial"/>
              </a:rPr>
              <a:t>Currency</a:t>
            </a:r>
            <a:r>
              <a:rPr lang="en-US" sz="1800">
                <a:latin typeface="Arial"/>
                <a:ea typeface="Arial"/>
                <a:cs typeface="Arial"/>
                <a:sym typeface="Arial"/>
              </a:rPr>
              <a:t>, który ma reprezentować walutę. Ograniczmy się do 5 walut: polski złoty, dolar, euro, jen, funt brytyjski.</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enum </a:t>
            </a:r>
            <a:r>
              <a:rPr b="1" lang="en-US" sz="1800">
                <a:latin typeface="Arial"/>
                <a:ea typeface="Arial"/>
                <a:cs typeface="Arial"/>
                <a:sym typeface="Arial"/>
              </a:rPr>
              <a:t>Operation</a:t>
            </a:r>
            <a:r>
              <a:rPr lang="en-US" sz="1800">
                <a:latin typeface="Arial"/>
                <a:ea typeface="Arial"/>
                <a:cs typeface="Arial"/>
                <a:sym typeface="Arial"/>
              </a:rPr>
              <a:t>, dla którego występować będą wartości: </a:t>
            </a:r>
            <a:r>
              <a:rPr b="1" lang="en-US" sz="1800">
                <a:latin typeface="Arial"/>
                <a:ea typeface="Arial"/>
                <a:cs typeface="Arial"/>
                <a:sym typeface="Arial"/>
              </a:rPr>
              <a:t>PLUS</a:t>
            </a:r>
            <a:r>
              <a:rPr lang="en-US" sz="1800">
                <a:latin typeface="Arial"/>
                <a:ea typeface="Arial"/>
                <a:cs typeface="Arial"/>
                <a:sym typeface="Arial"/>
              </a:rPr>
              <a:t>, </a:t>
            </a:r>
            <a:r>
              <a:rPr b="1" lang="en-US" sz="1800">
                <a:latin typeface="Arial"/>
                <a:ea typeface="Arial"/>
                <a:cs typeface="Arial"/>
                <a:sym typeface="Arial"/>
              </a:rPr>
              <a:t>MINUS</a:t>
            </a:r>
            <a:r>
              <a:rPr lang="en-US" sz="1800">
                <a:latin typeface="Arial"/>
                <a:ea typeface="Arial"/>
                <a:cs typeface="Arial"/>
                <a:sym typeface="Arial"/>
              </a:rPr>
              <a:t>, </a:t>
            </a:r>
            <a:r>
              <a:rPr b="1" lang="en-US" sz="1800">
                <a:latin typeface="Arial"/>
                <a:ea typeface="Arial"/>
                <a:cs typeface="Arial"/>
                <a:sym typeface="Arial"/>
              </a:rPr>
              <a:t>MULTIPLY</a:t>
            </a:r>
            <a:r>
              <a:rPr lang="en-US" sz="1800">
                <a:latin typeface="Arial"/>
                <a:ea typeface="Arial"/>
                <a:cs typeface="Arial"/>
                <a:sym typeface="Arial"/>
              </a:rPr>
              <a:t>, </a:t>
            </a:r>
            <a:r>
              <a:rPr b="1" lang="en-US" sz="1800">
                <a:latin typeface="Arial"/>
                <a:ea typeface="Arial"/>
                <a:cs typeface="Arial"/>
                <a:sym typeface="Arial"/>
              </a:rPr>
              <a:t>DIVIDE</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 enum </a:t>
            </a:r>
            <a:r>
              <a:rPr b="1" lang="en-US" sz="1800">
                <a:latin typeface="Arial"/>
                <a:ea typeface="Arial"/>
                <a:cs typeface="Arial"/>
                <a:sym typeface="Arial"/>
              </a:rPr>
              <a:t>Currency </a:t>
            </a:r>
            <a:r>
              <a:rPr lang="en-US" sz="1800">
                <a:latin typeface="Arial"/>
                <a:ea typeface="Arial"/>
                <a:cs typeface="Arial"/>
                <a:sym typeface="Arial"/>
              </a:rPr>
              <a:t>dodaj pole oznaczające symbol waluty: "PLN", "USD" itp., a do </a:t>
            </a:r>
            <a:r>
              <a:rPr b="1" lang="en-US" sz="1800">
                <a:latin typeface="Arial"/>
                <a:ea typeface="Arial"/>
                <a:cs typeface="Arial"/>
                <a:sym typeface="Arial"/>
              </a:rPr>
              <a:t>Operation</a:t>
            </a:r>
            <a:r>
              <a:rPr lang="en-US" sz="1800">
                <a:latin typeface="Arial"/>
                <a:ea typeface="Arial"/>
                <a:cs typeface="Arial"/>
                <a:sym typeface="Arial"/>
              </a:rPr>
              <a:t> reprezentację tekstową: "+", "-" itp</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enum </a:t>
            </a:r>
            <a:r>
              <a:rPr b="1" lang="en-US" sz="1800">
                <a:latin typeface="Arial"/>
                <a:ea typeface="Arial"/>
                <a:cs typeface="Arial"/>
                <a:sym typeface="Arial"/>
              </a:rPr>
              <a:t>Operation</a:t>
            </a:r>
            <a:r>
              <a:rPr lang="en-US" sz="1800">
                <a:latin typeface="Arial"/>
                <a:ea typeface="Arial"/>
                <a:cs typeface="Arial"/>
                <a:sym typeface="Arial"/>
              </a:rPr>
              <a:t> metodę </a:t>
            </a:r>
            <a:r>
              <a:rPr i="1" lang="en-US" sz="1800">
                <a:latin typeface="Arial"/>
                <a:ea typeface="Arial"/>
                <a:cs typeface="Arial"/>
                <a:sym typeface="Arial"/>
              </a:rPr>
              <a:t>calculate(double a, double b)</a:t>
            </a:r>
            <a:r>
              <a:rPr lang="en-US" sz="1800">
                <a:latin typeface="Arial"/>
                <a:ea typeface="Arial"/>
                <a:cs typeface="Arial"/>
                <a:sym typeface="Arial"/>
              </a:rPr>
              <a:t>, która dla dwóch podanych liczb wykona odpowiednią operację matematyczną oraz wyświetli jej wywołanie w "ładny" sposób na konsoli. </a:t>
            </a:r>
            <a:r>
              <a:rPr lang="en-US" sz="1800">
                <a:latin typeface="Arial"/>
                <a:ea typeface="Arial"/>
                <a:cs typeface="Arial"/>
                <a:sym typeface="Arial"/>
              </a:rPr>
              <a:t>Zadbaj o przykład użycia i wykonanie kilku operacji matematycznych.</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 enum </a:t>
            </a:r>
            <a:r>
              <a:rPr b="1" lang="en-US" sz="1800">
                <a:latin typeface="Arial"/>
                <a:ea typeface="Arial"/>
                <a:cs typeface="Arial"/>
                <a:sym typeface="Arial"/>
              </a:rPr>
              <a:t>Currency </a:t>
            </a:r>
            <a:r>
              <a:rPr lang="en-US" sz="1800">
                <a:latin typeface="Arial"/>
                <a:ea typeface="Arial"/>
                <a:cs typeface="Arial"/>
                <a:sym typeface="Arial"/>
              </a:rPr>
              <a:t>dodaj pole oznaczające kurs waluty (w stosunku do polskiego złotego) oraz metodę która wyliczy wartość podanej kwoty w obcej walucie (np.: 100 PLN ~ 23 EUR)</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Zadbaj by można było na bazie reprezentacji tekstowej (</a:t>
            </a:r>
            <a:r>
              <a:rPr lang="en-US" sz="1800">
                <a:latin typeface="Arial"/>
                <a:ea typeface="Arial"/>
                <a:cs typeface="Arial"/>
                <a:sym typeface="Arial"/>
              </a:rPr>
              <a:t>"PLN",  "+" itp) </a:t>
            </a:r>
            <a:r>
              <a:rPr lang="en-US" sz="1800">
                <a:latin typeface="Arial"/>
                <a:ea typeface="Arial"/>
                <a:cs typeface="Arial"/>
                <a:sym typeface="Arial"/>
              </a:rPr>
              <a:t> znaleźć odpowiednią wartość enum </a:t>
            </a:r>
            <a:r>
              <a:rPr b="1" lang="en-US" sz="1800">
                <a:latin typeface="Arial"/>
                <a:ea typeface="Arial"/>
                <a:cs typeface="Arial"/>
                <a:sym typeface="Arial"/>
              </a:rPr>
              <a:t>Currency </a:t>
            </a:r>
            <a:r>
              <a:rPr lang="en-US" sz="1800">
                <a:latin typeface="Arial"/>
                <a:ea typeface="Arial"/>
                <a:cs typeface="Arial"/>
                <a:sym typeface="Arial"/>
              </a:rPr>
              <a:t>i </a:t>
            </a:r>
            <a:r>
              <a:rPr b="1" lang="en-US" sz="1800">
                <a:latin typeface="Arial"/>
                <a:ea typeface="Arial"/>
                <a:cs typeface="Arial"/>
                <a:sym typeface="Arial"/>
              </a:rPr>
              <a:t>Operation.</a:t>
            </a:r>
            <a:endParaRPr b="1" sz="18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b="1" lang="en-US" sz="1800">
                <a:latin typeface="Arial"/>
                <a:ea typeface="Arial"/>
                <a:cs typeface="Arial"/>
                <a:sym typeface="Arial"/>
              </a:rPr>
              <a:t>Money</a:t>
            </a:r>
            <a:r>
              <a:rPr lang="en-US" sz="1800">
                <a:latin typeface="Arial"/>
                <a:ea typeface="Arial"/>
                <a:cs typeface="Arial"/>
                <a:sym typeface="Arial"/>
              </a:rPr>
              <a:t> zawierającą dwa pola: </a:t>
            </a:r>
            <a:r>
              <a:rPr b="1" lang="en-US" sz="1800">
                <a:latin typeface="Arial"/>
                <a:ea typeface="Arial"/>
                <a:cs typeface="Arial"/>
                <a:sym typeface="Arial"/>
              </a:rPr>
              <a:t>currency </a:t>
            </a:r>
            <a:r>
              <a:rPr lang="en-US" sz="1800">
                <a:latin typeface="Arial"/>
                <a:ea typeface="Arial"/>
                <a:cs typeface="Arial"/>
                <a:sym typeface="Arial"/>
              </a:rPr>
              <a:t>i </a:t>
            </a:r>
            <a:r>
              <a:rPr b="1" lang="en-US" sz="1800">
                <a:latin typeface="Arial"/>
                <a:ea typeface="Arial"/>
                <a:cs typeface="Arial"/>
                <a:sym typeface="Arial"/>
              </a:rPr>
              <a:t>value</a:t>
            </a:r>
            <a:r>
              <a:rPr lang="en-US" sz="1800">
                <a:latin typeface="Arial"/>
                <a:ea typeface="Arial"/>
                <a:cs typeface="Arial"/>
                <a:sym typeface="Arial"/>
              </a:rPr>
              <a:t>. Nadpisz metodę do tworzenia wartości tekstowej (</a:t>
            </a:r>
            <a:r>
              <a:rPr i="1" lang="en-US" sz="1800">
                <a:latin typeface="Arial"/>
                <a:ea typeface="Arial"/>
                <a:cs typeface="Arial"/>
                <a:sym typeface="Arial"/>
              </a:rPr>
              <a:t>toString()</a:t>
            </a:r>
            <a:r>
              <a:rPr lang="en-US" sz="1800">
                <a:latin typeface="Arial"/>
                <a:ea typeface="Arial"/>
                <a:cs typeface="Arial"/>
                <a:sym typeface="Arial"/>
              </a:rPr>
              <a:t>) tak żeby wyświetlała wartość z symbolem waluty, np. 40 EURO. Dodaj metodę exchange(Currency currency), która zwróci nowy obiekt </a:t>
            </a:r>
            <a:r>
              <a:rPr b="1" lang="en-US" sz="1800">
                <a:latin typeface="Arial"/>
                <a:ea typeface="Arial"/>
                <a:cs typeface="Arial"/>
                <a:sym typeface="Arial"/>
              </a:rPr>
              <a:t>Money </a:t>
            </a:r>
            <a:r>
              <a:rPr lang="en-US" sz="1800">
                <a:latin typeface="Arial"/>
                <a:ea typeface="Arial"/>
                <a:cs typeface="Arial"/>
                <a:sym typeface="Arial"/>
              </a:rPr>
              <a:t>w nowej walucie dla aktualnej wartości.</a:t>
            </a:r>
            <a:endParaRPr sz="1800">
              <a:latin typeface="Arial"/>
              <a:ea typeface="Arial"/>
              <a:cs typeface="Arial"/>
              <a:sym typeface="Arial"/>
            </a:endParaRPr>
          </a:p>
        </p:txBody>
      </p:sp>
      <p:sp>
        <p:nvSpPr>
          <p:cNvPr id="1418" name="Google Shape;1418;p14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2" name="Shape 1422"/>
        <p:cNvGrpSpPr/>
        <p:nvPr/>
      </p:nvGrpSpPr>
      <p:grpSpPr>
        <a:xfrm>
          <a:off x="0" y="0"/>
          <a:ext cx="0" cy="0"/>
          <a:chOff x="0" y="0"/>
          <a:chExt cx="0" cy="0"/>
        </a:xfrm>
      </p:grpSpPr>
      <p:sp>
        <p:nvSpPr>
          <p:cNvPr id="1423" name="Google Shape;1423;p14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solidFill>
                <a:srgbClr val="000000"/>
              </a:solidFill>
              <a:latin typeface="Arial"/>
              <a:ea typeface="Arial"/>
              <a:cs typeface="Arial"/>
              <a:sym typeface="Arial"/>
            </a:endParaRPr>
          </a:p>
        </p:txBody>
      </p:sp>
      <p:sp>
        <p:nvSpPr>
          <p:cNvPr id="1424" name="Google Shape;1424;p14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1430" name="Google Shape;1430;p14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1431" name="Google Shape;1431;p146"/>
          <p:cNvGraphicFramePr/>
          <p:nvPr/>
        </p:nvGraphicFramePr>
        <p:xfrm>
          <a:off x="3786475" y="3426325"/>
          <a:ext cx="3000000" cy="3000000"/>
        </p:xfrm>
        <a:graphic>
          <a:graphicData uri="http://schemas.openxmlformats.org/drawingml/2006/table">
            <a:tbl>
              <a:tblPr>
                <a:noFill/>
                <a:tableStyleId>{728C81B1-6AA7-4C41-816D-1347D68411BE}</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432" name="Google Shape;1432;p146"/>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1433" name="Google Shape;1433;p146"/>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1434" name="Google Shape;1434;p146"/>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1435" name="Google Shape;1435;p146"/>
          <p:cNvCxnSpPr>
            <a:endCxn id="1434"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1436" name="Google Shape;1436;p146"/>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1437" name="Google Shape;1437;p146"/>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1438" name="Google Shape;1438;p146"/>
          <p:cNvGrpSpPr/>
          <p:nvPr/>
        </p:nvGrpSpPr>
        <p:grpSpPr>
          <a:xfrm>
            <a:off x="3960675" y="2528475"/>
            <a:ext cx="429300" cy="804158"/>
            <a:chOff x="3960675" y="2528475"/>
            <a:chExt cx="429300" cy="804158"/>
          </a:xfrm>
        </p:grpSpPr>
        <p:cxnSp>
          <p:nvCxnSpPr>
            <p:cNvPr id="1439" name="Google Shape;1439;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0" name="Google Shape;1440;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1441" name="Google Shape;1441;p146"/>
          <p:cNvGrpSpPr/>
          <p:nvPr/>
        </p:nvGrpSpPr>
        <p:grpSpPr>
          <a:xfrm>
            <a:off x="4795950" y="2550025"/>
            <a:ext cx="429300" cy="804158"/>
            <a:chOff x="3960675" y="2528475"/>
            <a:chExt cx="429300" cy="804158"/>
          </a:xfrm>
        </p:grpSpPr>
        <p:cxnSp>
          <p:nvCxnSpPr>
            <p:cNvPr id="1442" name="Google Shape;1442;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3" name="Google Shape;1443;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1444" name="Google Shape;1444;p146"/>
          <p:cNvGrpSpPr/>
          <p:nvPr/>
        </p:nvGrpSpPr>
        <p:grpSpPr>
          <a:xfrm>
            <a:off x="5706950" y="2550025"/>
            <a:ext cx="429300" cy="804158"/>
            <a:chOff x="3960675" y="2528475"/>
            <a:chExt cx="429300" cy="804158"/>
          </a:xfrm>
        </p:grpSpPr>
        <p:cxnSp>
          <p:nvCxnSpPr>
            <p:cNvPr id="1445" name="Google Shape;1445;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6" name="Google Shape;1446;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1447" name="Google Shape;1447;p146"/>
          <p:cNvGrpSpPr/>
          <p:nvPr/>
        </p:nvGrpSpPr>
        <p:grpSpPr>
          <a:xfrm>
            <a:off x="6739650" y="2550025"/>
            <a:ext cx="429300" cy="804158"/>
            <a:chOff x="3960675" y="2528475"/>
            <a:chExt cx="429300" cy="804158"/>
          </a:xfrm>
        </p:grpSpPr>
        <p:cxnSp>
          <p:nvCxnSpPr>
            <p:cNvPr id="1448" name="Google Shape;1448;p146"/>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49" name="Google Shape;1449;p146"/>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1450" name="Google Shape;1450;p146"/>
          <p:cNvGrpSpPr/>
          <p:nvPr/>
        </p:nvGrpSpPr>
        <p:grpSpPr>
          <a:xfrm>
            <a:off x="7745825" y="2545975"/>
            <a:ext cx="429300" cy="804158"/>
            <a:chOff x="3960675" y="2452275"/>
            <a:chExt cx="429300" cy="804158"/>
          </a:xfrm>
        </p:grpSpPr>
        <p:cxnSp>
          <p:nvCxnSpPr>
            <p:cNvPr id="1451" name="Google Shape;1451;p146"/>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1452" name="Google Shape;1452;p146"/>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1453" name="Google Shape;1453;p146"/>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1454" name="Google Shape;1454;p146"/>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1455" name="Google Shape;1455;p146"/>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1456" name="Google Shape;1456;p146"/>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1457" name="Google Shape;1457;p146"/>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deklaracja i inicjalizacja</a:t>
            </a:r>
            <a:endParaRPr>
              <a:latin typeface="Arial"/>
              <a:ea typeface="Arial"/>
              <a:cs typeface="Arial"/>
              <a:sym typeface="Arial"/>
            </a:endParaRPr>
          </a:p>
        </p:txBody>
      </p:sp>
      <p:sp>
        <p:nvSpPr>
          <p:cNvPr id="1463" name="Google Shape;1463;p147"/>
          <p:cNvSpPr txBox="1"/>
          <p:nvPr/>
        </p:nvSpPr>
        <p:spPr>
          <a:xfrm>
            <a:off x="2744400" y="1034075"/>
            <a:ext cx="4877700" cy="5170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tablica zawiera elementy tego samego typu (pierwotnego lub referencyjnego)</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tablice mogą być wielowymiarowe</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rozmiar tablicy jest </a:t>
            </a:r>
            <a:r>
              <a:rPr lang="en-US" sz="1800" u="sng"/>
              <a:t>niezmienny</a:t>
            </a:r>
            <a:r>
              <a:rPr lang="en-US" sz="1800"/>
              <a:t>, jest ustawiany raz podczas inicjalizacji</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pierwszy indeks tablicy to </a:t>
            </a:r>
            <a:r>
              <a:rPr lang="en-US" sz="1800" u="sng"/>
              <a:t>zawsze 0</a:t>
            </a:r>
            <a:endParaRPr sz="1800" u="sng"/>
          </a:p>
          <a:p>
            <a:pPr indent="0" lvl="0" marL="457200" rtl="0" algn="l">
              <a:spcBef>
                <a:spcPts val="0"/>
              </a:spcBef>
              <a:spcAft>
                <a:spcPts val="0"/>
              </a:spcAft>
              <a:buNone/>
            </a:pPr>
            <a:r>
              <a:t/>
            </a:r>
            <a:endParaRPr sz="1000" u="sng"/>
          </a:p>
          <a:p>
            <a:pPr indent="-342900" lvl="0" marL="457200" rtl="0" algn="l">
              <a:spcBef>
                <a:spcPts val="0"/>
              </a:spcBef>
              <a:spcAft>
                <a:spcPts val="0"/>
              </a:spcAft>
              <a:buSzPts val="1800"/>
              <a:buChar char="●"/>
            </a:pPr>
            <a:r>
              <a:rPr lang="en-US" sz="1800"/>
              <a:t>rozmiar tablicy uzyskujemy przez odwołanie do pola obiektu: </a:t>
            </a:r>
            <a:r>
              <a:rPr lang="en-US" sz="1800">
                <a:solidFill>
                  <a:schemeClr val="accent5"/>
                </a:solidFill>
              </a:rPr>
              <a:t>nazwa_tablicy</a:t>
            </a:r>
            <a:r>
              <a:rPr lang="en-US" sz="1800"/>
              <a:t>.</a:t>
            </a:r>
            <a:r>
              <a:rPr b="1" lang="en-US" sz="1800"/>
              <a:t>length (</a:t>
            </a:r>
            <a:r>
              <a:rPr lang="en-US" sz="1800"/>
              <a:t>np. </a:t>
            </a:r>
            <a:r>
              <a:rPr lang="en-US" sz="1800">
                <a:solidFill>
                  <a:schemeClr val="accent5"/>
                </a:solidFill>
              </a:rPr>
              <a:t>names</a:t>
            </a:r>
            <a:r>
              <a:rPr lang="en-US" sz="1800"/>
              <a:t>.</a:t>
            </a:r>
            <a:r>
              <a:rPr b="1" lang="en-US" sz="1800"/>
              <a:t>length)</a:t>
            </a:r>
            <a:endParaRPr sz="1800"/>
          </a:p>
          <a:p>
            <a:pPr indent="0" lvl="0" marL="457200" rtl="0" algn="l">
              <a:spcBef>
                <a:spcPts val="0"/>
              </a:spcBef>
              <a:spcAft>
                <a:spcPts val="0"/>
              </a:spcAft>
              <a:buNone/>
            </a:pPr>
            <a:r>
              <a:t/>
            </a:r>
            <a:endParaRPr sz="1000" u="sng"/>
          </a:p>
          <a:p>
            <a:pPr indent="-342900" lvl="0" marL="457200" rtl="0" algn="l">
              <a:spcBef>
                <a:spcPts val="0"/>
              </a:spcBef>
              <a:spcAft>
                <a:spcPts val="0"/>
              </a:spcAft>
              <a:buSzPts val="1800"/>
              <a:buChar char="●"/>
            </a:pPr>
            <a:r>
              <a:rPr lang="en-US" sz="1800"/>
              <a:t>w przypadku próby wyciągnięcia wartości z tablicy gdzie indeks będzie poza zakresem (indeks &lt; 0 lub indeks &gt; rozmiar tablicy - 1) zostanie wyrzucony wyjątek: </a:t>
            </a:r>
            <a:r>
              <a:rPr b="1" lang="en-US" sz="1800"/>
              <a:t>ArrayIndexOutOfBoundsException </a:t>
            </a:r>
            <a:endParaRPr b="1" sz="1800"/>
          </a:p>
        </p:txBody>
      </p:sp>
      <p:sp>
        <p:nvSpPr>
          <p:cNvPr id="1464" name="Google Shape;1464;p147"/>
          <p:cNvSpPr txBox="1"/>
          <p:nvPr/>
        </p:nvSpPr>
        <p:spPr>
          <a:xfrm>
            <a:off x="48775" y="1092600"/>
            <a:ext cx="3180300" cy="48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Deklaracje tablic: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400"/>
              <a:t>int[]</a:t>
            </a:r>
            <a:r>
              <a:rPr lang="en-US" sz="2400"/>
              <a:t> </a:t>
            </a:r>
            <a:r>
              <a:rPr lang="en-US" sz="2400">
                <a:solidFill>
                  <a:schemeClr val="accent5"/>
                </a:solidFill>
              </a:rPr>
              <a:t>arr</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String[]</a:t>
            </a:r>
            <a:r>
              <a:rPr lang="en-US" sz="2400"/>
              <a:t> </a:t>
            </a:r>
            <a:r>
              <a:rPr lang="en-US" sz="2400">
                <a:solidFill>
                  <a:schemeClr val="accent5"/>
                </a:solidFill>
              </a:rPr>
              <a:t>names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Button[]</a:t>
            </a:r>
            <a:r>
              <a:rPr lang="en-US" sz="2400"/>
              <a:t> </a:t>
            </a:r>
            <a:r>
              <a:rPr lang="en-US" sz="2400">
                <a:solidFill>
                  <a:schemeClr val="accent5"/>
                </a:solidFill>
              </a:rPr>
              <a:t>buttons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double[][]</a:t>
            </a:r>
            <a:r>
              <a:rPr lang="en-US" sz="2400"/>
              <a:t> </a:t>
            </a:r>
            <a:r>
              <a:rPr lang="en-US" sz="2400">
                <a:solidFill>
                  <a:schemeClr val="accent5"/>
                </a:solidFill>
              </a:rPr>
              <a:t>prices</a:t>
            </a:r>
            <a:r>
              <a:rPr lang="en-US" sz="2400"/>
              <a:t>;</a:t>
            </a:r>
            <a:endParaRPr sz="2400"/>
          </a:p>
        </p:txBody>
      </p:sp>
      <p:sp>
        <p:nvSpPr>
          <p:cNvPr id="1465" name="Google Shape;1465;p147"/>
          <p:cNvSpPr txBox="1"/>
          <p:nvPr/>
        </p:nvSpPr>
        <p:spPr>
          <a:xfrm>
            <a:off x="7577500" y="1092600"/>
            <a:ext cx="4704600" cy="48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tablic: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2400"/>
              <a:t>int[]</a:t>
            </a:r>
            <a:r>
              <a:rPr lang="en-US" sz="2400"/>
              <a:t> </a:t>
            </a:r>
            <a:r>
              <a:rPr lang="en-US" sz="2400">
                <a:solidFill>
                  <a:schemeClr val="accent5"/>
                </a:solidFill>
              </a:rPr>
              <a:t>arr </a:t>
            </a:r>
            <a:r>
              <a:rPr lang="en-US" sz="2400"/>
              <a:t>=</a:t>
            </a:r>
            <a:r>
              <a:rPr lang="en-US" sz="2400">
                <a:solidFill>
                  <a:schemeClr val="accent5"/>
                </a:solidFill>
              </a:rPr>
              <a:t> </a:t>
            </a:r>
            <a:r>
              <a:rPr lang="en-US" sz="2400">
                <a:solidFill>
                  <a:schemeClr val="accent6"/>
                </a:solidFill>
              </a:rPr>
              <a:t>{1 ,5 ,8, 1}</a:t>
            </a:r>
            <a:r>
              <a:rPr lang="en-US" sz="2400"/>
              <a:t>;</a:t>
            </a:r>
            <a:endParaRPr sz="2400"/>
          </a:p>
          <a:p>
            <a:pPr indent="0" lvl="0" marL="0" rtl="0" algn="l">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b="1" lang="en-US" sz="2400">
                <a:solidFill>
                  <a:schemeClr val="dk1"/>
                </a:solidFill>
              </a:rPr>
              <a:t>new int</a:t>
            </a:r>
            <a:r>
              <a:rPr b="1" lang="en-US" sz="2400">
                <a:solidFill>
                  <a:srgbClr val="434343"/>
                </a:solidFill>
              </a:rPr>
              <a:t>[</a:t>
            </a:r>
            <a:r>
              <a:rPr lang="en-US" sz="2400">
                <a:solidFill>
                  <a:schemeClr val="accent6"/>
                </a:solidFill>
              </a:rPr>
              <a:t>4</a:t>
            </a:r>
            <a:r>
              <a:rPr b="1" lang="en-US" sz="2400">
                <a:solidFill>
                  <a:srgbClr val="434343"/>
                </a:solidFill>
              </a:rPr>
              <a:t>]</a:t>
            </a:r>
            <a:r>
              <a:rPr lang="en-US" sz="2400">
                <a:solidFill>
                  <a:schemeClr val="dk1"/>
                </a:solidFill>
              </a:rPr>
              <a:t>;</a:t>
            </a:r>
            <a:endParaRPr sz="2400">
              <a:solidFill>
                <a:schemeClr val="dk1"/>
              </a:solidFill>
            </a:endParaRPr>
          </a:p>
          <a:p>
            <a:pPr indent="0" lvl="0" marL="0" rtl="0" algn="l">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arr </a:t>
            </a:r>
            <a:r>
              <a:rPr lang="en-US" sz="2400">
                <a:solidFill>
                  <a:schemeClr val="dk1"/>
                </a:solidFill>
              </a:rPr>
              <a:t>=</a:t>
            </a:r>
            <a:r>
              <a:rPr lang="en-US" sz="2400">
                <a:solidFill>
                  <a:schemeClr val="accent5"/>
                </a:solidFill>
              </a:rPr>
              <a:t> </a:t>
            </a:r>
            <a:r>
              <a:rPr b="1" lang="en-US" sz="2400">
                <a:solidFill>
                  <a:schemeClr val="dk1"/>
                </a:solidFill>
              </a:rPr>
              <a:t>new int</a:t>
            </a:r>
            <a:r>
              <a:rPr b="1" lang="en-US" sz="2400">
                <a:solidFill>
                  <a:srgbClr val="434343"/>
                </a:solidFill>
              </a:rPr>
              <a:t>[]</a:t>
            </a:r>
            <a:r>
              <a:rPr lang="en-US" sz="2400">
                <a:solidFill>
                  <a:schemeClr val="accent6"/>
                </a:solidFill>
              </a:rPr>
              <a:t>{1 ,5 ,8, 1}</a:t>
            </a:r>
            <a:r>
              <a:rPr lang="en-US"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b="1" lang="en-US" sz="2400"/>
              <a:t>String[]</a:t>
            </a:r>
            <a:r>
              <a:rPr lang="en-US" sz="2400"/>
              <a:t> </a:t>
            </a:r>
            <a:r>
              <a:rPr lang="en-US" sz="2400">
                <a:solidFill>
                  <a:schemeClr val="accent5"/>
                </a:solidFill>
              </a:rPr>
              <a:t>names </a:t>
            </a:r>
            <a:r>
              <a:rPr lang="en-US" sz="2400"/>
              <a:t>=</a:t>
            </a:r>
            <a:r>
              <a:rPr lang="en-US" sz="2400">
                <a:solidFill>
                  <a:schemeClr val="accent5"/>
                </a:solidFill>
              </a:rPr>
              <a:t> </a:t>
            </a:r>
            <a:r>
              <a:rPr b="1" lang="en-US" sz="2400"/>
              <a:t>new </a:t>
            </a:r>
            <a:r>
              <a:rPr lang="en-US" sz="2400"/>
              <a:t>String</a:t>
            </a:r>
            <a:r>
              <a:rPr lang="en-US" sz="2400">
                <a:solidFill>
                  <a:srgbClr val="434343"/>
                </a:solidFill>
              </a:rPr>
              <a:t>[</a:t>
            </a:r>
            <a:r>
              <a:rPr lang="en-US" sz="2400">
                <a:solidFill>
                  <a:schemeClr val="accent6"/>
                </a:solidFill>
              </a:rPr>
              <a:t>10</a:t>
            </a:r>
            <a:r>
              <a:rPr lang="en-US" sz="2400">
                <a:solidFill>
                  <a:srgbClr val="434343"/>
                </a:solidFill>
              </a:rPr>
              <a:t>]</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double[][]</a:t>
            </a:r>
            <a:r>
              <a:rPr lang="en-US" sz="2400"/>
              <a:t> </a:t>
            </a:r>
            <a:r>
              <a:rPr lang="en-US" sz="2400">
                <a:solidFill>
                  <a:schemeClr val="accent5"/>
                </a:solidFill>
              </a:rPr>
              <a:t>prices = </a:t>
            </a:r>
            <a:r>
              <a:rPr lang="en-US" sz="2400"/>
              <a:t>{</a:t>
            </a:r>
            <a:endParaRPr sz="2400"/>
          </a:p>
          <a:p>
            <a:pPr indent="457200" lvl="0" marL="0" rtl="0" algn="l">
              <a:spcBef>
                <a:spcPts val="0"/>
              </a:spcBef>
              <a:spcAft>
                <a:spcPts val="0"/>
              </a:spcAft>
              <a:buNone/>
            </a:pPr>
            <a:r>
              <a:rPr lang="en-US" sz="2400"/>
              <a:t>{3.4, 5.5}, {1.2, .5}</a:t>
            </a:r>
            <a:endParaRPr sz="2400"/>
          </a:p>
          <a:p>
            <a:pPr indent="0" lvl="0" marL="0" rtl="0" algn="l">
              <a:spcBef>
                <a:spcPts val="0"/>
              </a:spcBef>
              <a:spcAft>
                <a:spcPts val="0"/>
              </a:spcAft>
              <a:buNone/>
            </a:pPr>
            <a:r>
              <a:rPr lang="en-US" sz="2400"/>
              <a:t>};</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1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przykład użycia</a:t>
            </a:r>
            <a:endParaRPr>
              <a:latin typeface="Arial"/>
              <a:ea typeface="Arial"/>
              <a:cs typeface="Arial"/>
              <a:sym typeface="Arial"/>
            </a:endParaRPr>
          </a:p>
        </p:txBody>
      </p:sp>
      <p:cxnSp>
        <p:nvCxnSpPr>
          <p:cNvPr id="1471" name="Google Shape;1471;p148"/>
          <p:cNvCxnSpPr/>
          <p:nvPr/>
        </p:nvCxnSpPr>
        <p:spPr>
          <a:xfrm flipH="1">
            <a:off x="3191848" y="138637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72" name="Google Shape;1472;p148"/>
          <p:cNvSpPr txBox="1"/>
          <p:nvPr/>
        </p:nvSpPr>
        <p:spPr>
          <a:xfrm>
            <a:off x="880048" y="1137675"/>
            <a:ext cx="2255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zmiennej </a:t>
            </a:r>
            <a:endParaRPr sz="1800"/>
          </a:p>
        </p:txBody>
      </p:sp>
      <p:grpSp>
        <p:nvGrpSpPr>
          <p:cNvPr id="1473" name="Google Shape;1473;p148"/>
          <p:cNvGrpSpPr/>
          <p:nvPr/>
        </p:nvGrpSpPr>
        <p:grpSpPr>
          <a:xfrm>
            <a:off x="3989708" y="3414400"/>
            <a:ext cx="2255229" cy="921225"/>
            <a:chOff x="315675" y="1947775"/>
            <a:chExt cx="1655700" cy="921225"/>
          </a:xfrm>
        </p:grpSpPr>
        <p:cxnSp>
          <p:nvCxnSpPr>
            <p:cNvPr id="1474" name="Google Shape;1474;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75" name="Google Shape;1475;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604</a:t>
              </a:r>
              <a:endParaRPr sz="2400"/>
            </a:p>
          </p:txBody>
        </p:sp>
      </p:grpSp>
      <p:graphicFrame>
        <p:nvGraphicFramePr>
          <p:cNvPr id="1476" name="Google Shape;1476;p148"/>
          <p:cNvGraphicFramePr/>
          <p:nvPr/>
        </p:nvGraphicFramePr>
        <p:xfrm>
          <a:off x="9516348" y="2174038"/>
          <a:ext cx="3000000" cy="3000000"/>
        </p:xfrm>
        <a:graphic>
          <a:graphicData uri="http://schemas.openxmlformats.org/drawingml/2006/table">
            <a:tbl>
              <a:tblPr>
                <a:noFill/>
                <a:tableStyleId>{728C81B1-6AA7-4C41-816D-1347D68411BE}</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Clr>
                          <a:srgbClr val="000000"/>
                        </a:buClr>
                        <a:buSzPts val="1100"/>
                        <a:buFont typeface="Arial"/>
                        <a:buNone/>
                      </a:pPr>
                      <a:r>
                        <a:rPr lang="en-US"/>
                        <a:t>604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Clr>
                          <a:srgbClr val="000000"/>
                        </a:buClr>
                        <a:buSzPts val="1100"/>
                        <a:buFont typeface="Arial"/>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1477" name="Google Shape;1477;p148"/>
          <p:cNvCxnSpPr>
            <a:stCxn id="1475" idx="3"/>
          </p:cNvCxnSpPr>
          <p:nvPr/>
        </p:nvCxnSpPr>
        <p:spPr>
          <a:xfrm flipH="1" rot="10800000">
            <a:off x="6244937" y="2731375"/>
            <a:ext cx="3207300" cy="1353900"/>
          </a:xfrm>
          <a:prstGeom prst="bentConnector3">
            <a:avLst>
              <a:gd fmla="val 50000" name="adj1"/>
            </a:avLst>
          </a:prstGeom>
          <a:noFill/>
          <a:ln cap="flat" cmpd="sng" w="28575">
            <a:solidFill>
              <a:srgbClr val="E06666"/>
            </a:solidFill>
            <a:prstDash val="solid"/>
            <a:round/>
            <a:headEnd len="med" w="med" type="none"/>
            <a:tailEnd len="med" w="med" type="stealth"/>
          </a:ln>
        </p:spPr>
      </p:cxnSp>
      <p:sp>
        <p:nvSpPr>
          <p:cNvPr id="1478" name="Google Shape;1478;p148"/>
          <p:cNvSpPr txBox="1"/>
          <p:nvPr/>
        </p:nvSpPr>
        <p:spPr>
          <a:xfrm>
            <a:off x="3649798" y="2907100"/>
            <a:ext cx="40290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accent5"/>
                </a:solidFill>
              </a:rPr>
              <a:t>numbers </a:t>
            </a:r>
            <a:r>
              <a:rPr lang="en-US" sz="2400">
                <a:solidFill>
                  <a:schemeClr val="dk1"/>
                </a:solidFill>
              </a:rPr>
              <a:t>= new </a:t>
            </a:r>
            <a:r>
              <a:rPr b="1" lang="en-US" sz="2400">
                <a:solidFill>
                  <a:schemeClr val="dk1"/>
                </a:solidFill>
              </a:rPr>
              <a:t>int[</a:t>
            </a:r>
            <a:r>
              <a:rPr lang="en-US" sz="2400">
                <a:solidFill>
                  <a:schemeClr val="accent6"/>
                </a:solidFill>
              </a:rPr>
              <a:t>4</a:t>
            </a:r>
            <a:r>
              <a:rPr b="1" lang="en-US" sz="2400">
                <a:solidFill>
                  <a:schemeClr val="dk1"/>
                </a:solidFill>
              </a:rPr>
              <a:t>]</a:t>
            </a:r>
            <a:r>
              <a:rPr lang="en-US" sz="2400">
                <a:solidFill>
                  <a:schemeClr val="dk1"/>
                </a:solidFill>
              </a:rPr>
              <a:t>;</a:t>
            </a:r>
            <a:endParaRPr/>
          </a:p>
        </p:txBody>
      </p:sp>
      <p:sp>
        <p:nvSpPr>
          <p:cNvPr id="1479" name="Google Shape;1479;p148"/>
          <p:cNvSpPr txBox="1"/>
          <p:nvPr/>
        </p:nvSpPr>
        <p:spPr>
          <a:xfrm>
            <a:off x="3182848" y="1088438"/>
            <a:ext cx="4029000" cy="50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int[]</a:t>
            </a:r>
            <a:r>
              <a:rPr lang="en-US" sz="2400">
                <a:solidFill>
                  <a:schemeClr val="dk1"/>
                </a:solidFill>
              </a:rPr>
              <a:t> </a:t>
            </a:r>
            <a:r>
              <a:rPr lang="en-US" sz="2400">
                <a:solidFill>
                  <a:schemeClr val="accent5"/>
                </a:solidFill>
              </a:rPr>
              <a:t>numbers</a:t>
            </a:r>
            <a:r>
              <a:rPr lang="en-US" sz="2400">
                <a:solidFill>
                  <a:schemeClr val="dk1"/>
                </a:solidFill>
              </a:rPr>
              <a:t>;</a:t>
            </a:r>
            <a:endParaRPr/>
          </a:p>
        </p:txBody>
      </p:sp>
      <p:grpSp>
        <p:nvGrpSpPr>
          <p:cNvPr id="1480" name="Google Shape;1480;p148"/>
          <p:cNvGrpSpPr/>
          <p:nvPr/>
        </p:nvGrpSpPr>
        <p:grpSpPr>
          <a:xfrm>
            <a:off x="4003283" y="1721175"/>
            <a:ext cx="2255229" cy="921225"/>
            <a:chOff x="315675" y="1947775"/>
            <a:chExt cx="1655700" cy="921225"/>
          </a:xfrm>
        </p:grpSpPr>
        <p:cxnSp>
          <p:nvCxnSpPr>
            <p:cNvPr id="1481" name="Google Shape;1481;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82" name="Google Shape;1482;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null</a:t>
              </a:r>
              <a:endParaRPr sz="2400"/>
            </a:p>
          </p:txBody>
        </p:sp>
      </p:grpSp>
      <p:cxnSp>
        <p:nvCxnSpPr>
          <p:cNvPr id="1483" name="Google Shape;1483;p148"/>
          <p:cNvCxnSpPr/>
          <p:nvPr/>
        </p:nvCxnSpPr>
        <p:spPr>
          <a:xfrm flipH="1">
            <a:off x="3166273" y="3207550"/>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84" name="Google Shape;1484;p148"/>
          <p:cNvSpPr txBox="1"/>
          <p:nvPr/>
        </p:nvSpPr>
        <p:spPr>
          <a:xfrm>
            <a:off x="791473" y="2958850"/>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zmiennej </a:t>
            </a:r>
            <a:endParaRPr sz="1800"/>
          </a:p>
        </p:txBody>
      </p:sp>
      <p:sp>
        <p:nvSpPr>
          <p:cNvPr id="1485" name="Google Shape;1485;p148"/>
          <p:cNvSpPr txBox="1"/>
          <p:nvPr/>
        </p:nvSpPr>
        <p:spPr>
          <a:xfrm>
            <a:off x="9483473" y="1755950"/>
            <a:ext cx="1931700" cy="3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sterta (ang. heap)</a:t>
            </a:r>
            <a:endParaRPr/>
          </a:p>
        </p:txBody>
      </p:sp>
      <p:grpSp>
        <p:nvGrpSpPr>
          <p:cNvPr id="1486" name="Google Shape;1486;p148"/>
          <p:cNvGrpSpPr/>
          <p:nvPr/>
        </p:nvGrpSpPr>
        <p:grpSpPr>
          <a:xfrm>
            <a:off x="3989708" y="5039875"/>
            <a:ext cx="2255229" cy="921225"/>
            <a:chOff x="315675" y="1947775"/>
            <a:chExt cx="1655700" cy="921225"/>
          </a:xfrm>
        </p:grpSpPr>
        <p:cxnSp>
          <p:nvCxnSpPr>
            <p:cNvPr id="1487" name="Google Shape;1487;p148"/>
            <p:cNvCxnSpPr/>
            <p:nvPr/>
          </p:nvCxnSpPr>
          <p:spPr>
            <a:xfrm rot="10800000">
              <a:off x="1163335" y="1947775"/>
              <a:ext cx="900" cy="390300"/>
            </a:xfrm>
            <a:prstGeom prst="straightConnector1">
              <a:avLst/>
            </a:prstGeom>
            <a:noFill/>
            <a:ln cap="flat" cmpd="sng" w="28575">
              <a:solidFill>
                <a:srgbClr val="E06666"/>
              </a:solidFill>
              <a:prstDash val="solid"/>
              <a:round/>
              <a:headEnd len="med" w="med" type="stealth"/>
              <a:tailEnd len="med" w="med" type="none"/>
            </a:ln>
          </p:spPr>
        </p:cxnSp>
        <p:sp>
          <p:nvSpPr>
            <p:cNvPr id="1488" name="Google Shape;1488;p148"/>
            <p:cNvSpPr txBox="1"/>
            <p:nvPr/>
          </p:nvSpPr>
          <p:spPr>
            <a:xfrm>
              <a:off x="315675" y="2368300"/>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604</a:t>
              </a:r>
              <a:endParaRPr sz="2400"/>
            </a:p>
          </p:txBody>
        </p:sp>
      </p:grpSp>
      <p:sp>
        <p:nvSpPr>
          <p:cNvPr id="1489" name="Google Shape;1489;p148"/>
          <p:cNvSpPr txBox="1"/>
          <p:nvPr/>
        </p:nvSpPr>
        <p:spPr>
          <a:xfrm>
            <a:off x="3182848" y="4259425"/>
            <a:ext cx="40290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accent5"/>
                </a:solidFill>
              </a:rPr>
              <a:t>numbers</a:t>
            </a:r>
            <a:r>
              <a:rPr lang="en-US" sz="2400"/>
              <a:t>[</a:t>
            </a:r>
            <a:r>
              <a:rPr lang="en-US" sz="2400">
                <a:solidFill>
                  <a:schemeClr val="accent6"/>
                </a:solidFill>
              </a:rPr>
              <a:t>2</a:t>
            </a:r>
            <a:r>
              <a:rPr lang="en-US" sz="2400"/>
              <a:t>]</a:t>
            </a:r>
            <a:r>
              <a:rPr lang="en-US" sz="2400">
                <a:solidFill>
                  <a:schemeClr val="accent5"/>
                </a:solidFill>
              </a:rPr>
              <a:t> = </a:t>
            </a:r>
            <a:r>
              <a:rPr lang="en-US" sz="2400">
                <a:solidFill>
                  <a:schemeClr val="accent6"/>
                </a:solidFill>
              </a:rPr>
              <a:t>5</a:t>
            </a:r>
            <a:r>
              <a:rPr lang="en-US" sz="2400">
                <a:solidFill>
                  <a:schemeClr val="dk1"/>
                </a:solidFill>
              </a:rPr>
              <a:t>;</a:t>
            </a:r>
            <a:endParaRPr sz="2400">
              <a:solidFill>
                <a:schemeClr val="dk1"/>
              </a:solidFill>
            </a:endParaRPr>
          </a:p>
          <a:p>
            <a:pPr indent="0" lvl="0" marL="0" rtl="0" algn="ctr">
              <a:spcBef>
                <a:spcPts val="0"/>
              </a:spcBef>
              <a:spcAft>
                <a:spcPts val="0"/>
              </a:spcAft>
              <a:buNone/>
            </a:pPr>
            <a:r>
              <a:rPr lang="en-US" sz="2400">
                <a:solidFill>
                  <a:schemeClr val="accent5"/>
                </a:solidFill>
              </a:rPr>
              <a:t>numbers</a:t>
            </a:r>
            <a:r>
              <a:rPr lang="en-US" sz="2400">
                <a:solidFill>
                  <a:schemeClr val="dk1"/>
                </a:solidFill>
              </a:rPr>
              <a:t>[</a:t>
            </a:r>
            <a:r>
              <a:rPr lang="en-US" sz="2400">
                <a:solidFill>
                  <a:schemeClr val="accent6"/>
                </a:solidFill>
              </a:rPr>
              <a:t>3</a:t>
            </a:r>
            <a:r>
              <a:rPr lang="en-US" sz="2400">
                <a:solidFill>
                  <a:schemeClr val="dk1"/>
                </a:solidFill>
              </a:rPr>
              <a:t>]</a:t>
            </a:r>
            <a:r>
              <a:rPr lang="en-US" sz="2400">
                <a:solidFill>
                  <a:schemeClr val="accent5"/>
                </a:solidFill>
              </a:rPr>
              <a:t> = </a:t>
            </a:r>
            <a:r>
              <a:rPr lang="en-US" sz="2400">
                <a:solidFill>
                  <a:schemeClr val="accent6"/>
                </a:solidFill>
              </a:rPr>
              <a:t>7</a:t>
            </a:r>
            <a:r>
              <a:rPr lang="en-US" sz="2400">
                <a:solidFill>
                  <a:schemeClr val="dk1"/>
                </a:solidFill>
              </a:rPr>
              <a:t>;</a:t>
            </a:r>
            <a:endParaRPr>
              <a:solidFill>
                <a:schemeClr val="dk1"/>
              </a:solidFill>
            </a:endParaRPr>
          </a:p>
          <a:p>
            <a:pPr indent="0" lvl="0" marL="0" rtl="0" algn="ctr">
              <a:spcBef>
                <a:spcPts val="0"/>
              </a:spcBef>
              <a:spcAft>
                <a:spcPts val="0"/>
              </a:spcAft>
              <a:buNone/>
            </a:pPr>
            <a:r>
              <a:t/>
            </a:r>
            <a:endParaRPr sz="2400">
              <a:solidFill>
                <a:schemeClr val="dk1"/>
              </a:solidFill>
            </a:endParaRPr>
          </a:p>
        </p:txBody>
      </p:sp>
      <p:graphicFrame>
        <p:nvGraphicFramePr>
          <p:cNvPr id="1490" name="Google Shape;1490;p148"/>
          <p:cNvGraphicFramePr/>
          <p:nvPr/>
        </p:nvGraphicFramePr>
        <p:xfrm>
          <a:off x="9520123" y="4214263"/>
          <a:ext cx="3000000" cy="3000000"/>
        </p:xfrm>
        <a:graphic>
          <a:graphicData uri="http://schemas.openxmlformats.org/drawingml/2006/table">
            <a:tbl>
              <a:tblPr>
                <a:noFill/>
                <a:tableStyleId>{728C81B1-6AA7-4C41-816D-1347D68411BE}</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604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7</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1491" name="Google Shape;1491;p148"/>
          <p:cNvCxnSpPr>
            <a:stCxn id="1488" idx="3"/>
          </p:cNvCxnSpPr>
          <p:nvPr/>
        </p:nvCxnSpPr>
        <p:spPr>
          <a:xfrm flipH="1" rot="10800000">
            <a:off x="6244937" y="4791550"/>
            <a:ext cx="3224400" cy="919200"/>
          </a:xfrm>
          <a:prstGeom prst="bentConnector3">
            <a:avLst>
              <a:gd fmla="val 50000" name="adj1"/>
            </a:avLst>
          </a:prstGeom>
          <a:noFill/>
          <a:ln cap="flat" cmpd="sng" w="28575">
            <a:solidFill>
              <a:srgbClr val="E06666"/>
            </a:solidFill>
            <a:prstDash val="solid"/>
            <a:round/>
            <a:headEnd len="med" w="med" type="none"/>
            <a:tailEnd len="med" w="med" type="stealth"/>
          </a:ln>
        </p:spPr>
      </p:cxnSp>
      <p:cxnSp>
        <p:nvCxnSpPr>
          <p:cNvPr id="1492" name="Google Shape;1492;p148"/>
          <p:cNvCxnSpPr/>
          <p:nvPr/>
        </p:nvCxnSpPr>
        <p:spPr>
          <a:xfrm flipH="1">
            <a:off x="3140998" y="478127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493" name="Google Shape;1493;p148"/>
          <p:cNvSpPr txBox="1"/>
          <p:nvPr/>
        </p:nvSpPr>
        <p:spPr>
          <a:xfrm>
            <a:off x="766198" y="4532575"/>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przypisanie wartości </a:t>
            </a:r>
            <a:endParaRPr sz="18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przykład użycia cd</a:t>
            </a:r>
            <a:endParaRPr>
              <a:latin typeface="Arial"/>
              <a:ea typeface="Arial"/>
              <a:cs typeface="Arial"/>
              <a:sym typeface="Arial"/>
            </a:endParaRPr>
          </a:p>
        </p:txBody>
      </p:sp>
      <p:sp>
        <p:nvSpPr>
          <p:cNvPr id="1499" name="Google Shape;1499;p149"/>
          <p:cNvSpPr txBox="1"/>
          <p:nvPr/>
        </p:nvSpPr>
        <p:spPr>
          <a:xfrm>
            <a:off x="3911900" y="1088450"/>
            <a:ext cx="5706900" cy="51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2</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int </a:t>
            </a:r>
            <a:r>
              <a:rPr lang="en-US" sz="2400">
                <a:solidFill>
                  <a:schemeClr val="accent5"/>
                </a:solidFill>
              </a:rPr>
              <a:t>a </a:t>
            </a:r>
            <a:r>
              <a:rPr lang="en-US" sz="2400">
                <a:solidFill>
                  <a:schemeClr val="dk1"/>
                </a:solidFill>
              </a:rPr>
              <a:t>= </a:t>
            </a:r>
            <a:r>
              <a:rPr lang="en-US" sz="2400">
                <a:solidFill>
                  <a:schemeClr val="accent5"/>
                </a:solidFill>
              </a:rPr>
              <a:t>numbers</a:t>
            </a:r>
            <a:r>
              <a:rPr lang="en-US" sz="2400">
                <a:solidFill>
                  <a:schemeClr val="dk1"/>
                </a:solidFill>
              </a:rPr>
              <a:t>[</a:t>
            </a:r>
            <a:r>
              <a:rPr lang="en-US" sz="2400">
                <a:solidFill>
                  <a:schemeClr val="accent6"/>
                </a:solidFill>
              </a:rPr>
              <a:t>0</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System.out.println(</a:t>
            </a:r>
            <a:r>
              <a:rPr lang="en-US" sz="2400">
                <a:solidFill>
                  <a:schemeClr val="accent5"/>
                </a:solidFill>
              </a:rPr>
              <a:t>numbers</a:t>
            </a:r>
            <a:r>
              <a:rPr lang="en-US" sz="2400">
                <a:solidFill>
                  <a:schemeClr val="dk1"/>
                </a:solidFill>
              </a:rPr>
              <a:t>[</a:t>
            </a:r>
            <a:r>
              <a:rPr lang="en-US" sz="2400">
                <a:solidFill>
                  <a:schemeClr val="accent6"/>
                </a:solidFill>
              </a:rPr>
              <a:t>1</a:t>
            </a: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for (int </a:t>
            </a:r>
            <a:r>
              <a:rPr lang="en-US" sz="2400">
                <a:solidFill>
                  <a:schemeClr val="accent5"/>
                </a:solidFill>
              </a:rPr>
              <a:t>i</a:t>
            </a:r>
            <a:r>
              <a:rPr lang="en-US" sz="2400">
                <a:solidFill>
                  <a:schemeClr val="dk1"/>
                </a:solidFill>
              </a:rPr>
              <a:t> = 0; </a:t>
            </a:r>
            <a:r>
              <a:rPr lang="en-US" sz="2400">
                <a:solidFill>
                  <a:srgbClr val="42719B"/>
                </a:solidFill>
              </a:rPr>
              <a:t>i</a:t>
            </a:r>
            <a:r>
              <a:rPr lang="en-US" sz="2400">
                <a:solidFill>
                  <a:schemeClr val="dk1"/>
                </a:solidFill>
              </a:rPr>
              <a:t> &lt; </a:t>
            </a:r>
            <a:r>
              <a:rPr lang="en-US" sz="2400">
                <a:solidFill>
                  <a:schemeClr val="accent5"/>
                </a:solidFill>
              </a:rPr>
              <a:t>numbers</a:t>
            </a:r>
            <a:r>
              <a:rPr lang="en-US" sz="2400">
                <a:solidFill>
                  <a:schemeClr val="dk1"/>
                </a:solidFill>
              </a:rPr>
              <a:t>.</a:t>
            </a:r>
            <a:r>
              <a:rPr b="1" lang="en-US" sz="2400">
                <a:solidFill>
                  <a:schemeClr val="dk1"/>
                </a:solidFill>
              </a:rPr>
              <a:t>length</a:t>
            </a:r>
            <a:r>
              <a:rPr lang="en-US" sz="2400">
                <a:solidFill>
                  <a:schemeClr val="dk1"/>
                </a:solidFill>
              </a:rPr>
              <a:t>; </a:t>
            </a:r>
            <a:r>
              <a:rPr lang="en-US" sz="2400">
                <a:solidFill>
                  <a:schemeClr val="accent5"/>
                </a:solidFill>
              </a:rPr>
              <a:t>i</a:t>
            </a:r>
            <a:r>
              <a:rPr lang="en-US" sz="2400">
                <a:solidFill>
                  <a:schemeClr val="dk1"/>
                </a:solidFill>
              </a:rPr>
              <a:t>++) {</a:t>
            </a:r>
            <a:endParaRPr sz="2400">
              <a:solidFill>
                <a:schemeClr val="dk1"/>
              </a:solidFill>
            </a:endParaRPr>
          </a:p>
          <a:p>
            <a:pPr indent="0" lvl="0" marL="0" rtl="0" algn="l">
              <a:spcBef>
                <a:spcPts val="0"/>
              </a:spcBef>
              <a:spcAft>
                <a:spcPts val="0"/>
              </a:spcAft>
              <a:buNone/>
            </a:pPr>
            <a:r>
              <a:rPr lang="en-US" sz="2400">
                <a:solidFill>
                  <a:schemeClr val="dk1"/>
                </a:solidFill>
              </a:rPr>
              <a:t>	System.out.println(</a:t>
            </a:r>
            <a:r>
              <a:rPr lang="en-US" sz="2400">
                <a:solidFill>
                  <a:schemeClr val="accent5"/>
                </a:solidFill>
              </a:rPr>
              <a:t>numbers</a:t>
            </a:r>
            <a:r>
              <a:rPr lang="en-US" sz="2400">
                <a:solidFill>
                  <a:schemeClr val="dk1"/>
                </a:solidFill>
              </a:rPr>
              <a:t>[</a:t>
            </a:r>
            <a:r>
              <a:rPr lang="en-US" sz="2400">
                <a:solidFill>
                  <a:schemeClr val="accent5"/>
                </a:solidFill>
              </a:rPr>
              <a:t>i</a:t>
            </a:r>
            <a:r>
              <a:rPr lang="en-US" sz="2400">
                <a:solidFill>
                  <a:schemeClr val="dk1"/>
                </a:solidFill>
              </a:rPr>
              <a:t>]);</a:t>
            </a:r>
            <a:endParaRPr sz="2400">
              <a:solidFill>
                <a:schemeClr val="dk1"/>
              </a:solidFill>
            </a:endParaRPr>
          </a:p>
          <a:p>
            <a:pPr indent="0" lvl="0" marL="0" rtl="0" algn="l">
              <a:spcBef>
                <a:spcPts val="0"/>
              </a:spcBef>
              <a:spcAft>
                <a:spcPts val="0"/>
              </a:spcAft>
              <a:buNone/>
            </a:pPr>
            <a:r>
              <a:rPr lang="en-US"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cxnSp>
        <p:nvCxnSpPr>
          <p:cNvPr id="1500" name="Google Shape;1500;p149"/>
          <p:cNvCxnSpPr/>
          <p:nvPr/>
        </p:nvCxnSpPr>
        <p:spPr>
          <a:xfrm flipH="1">
            <a:off x="2922398" y="1383300"/>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1" name="Google Shape;1501;p149"/>
          <p:cNvSpPr txBox="1"/>
          <p:nvPr/>
        </p:nvSpPr>
        <p:spPr>
          <a:xfrm>
            <a:off x="749775" y="1134600"/>
            <a:ext cx="21156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trzecią wartość </a:t>
            </a:r>
            <a:endParaRPr sz="1800"/>
          </a:p>
        </p:txBody>
      </p:sp>
      <p:cxnSp>
        <p:nvCxnSpPr>
          <p:cNvPr id="1502" name="Google Shape;1502;p149"/>
          <p:cNvCxnSpPr/>
          <p:nvPr/>
        </p:nvCxnSpPr>
        <p:spPr>
          <a:xfrm flipH="1">
            <a:off x="2938223" y="25112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3" name="Google Shape;1503;p149"/>
          <p:cNvSpPr txBox="1"/>
          <p:nvPr/>
        </p:nvSpPr>
        <p:spPr>
          <a:xfrm>
            <a:off x="497525" y="2262525"/>
            <a:ext cx="3033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pierwszą wartość i przypisujemy do zmiennej </a:t>
            </a:r>
            <a:endParaRPr sz="1800"/>
          </a:p>
        </p:txBody>
      </p:sp>
      <p:cxnSp>
        <p:nvCxnSpPr>
          <p:cNvPr id="1504" name="Google Shape;1504;p149"/>
          <p:cNvCxnSpPr/>
          <p:nvPr/>
        </p:nvCxnSpPr>
        <p:spPr>
          <a:xfrm flipH="1">
            <a:off x="2922398" y="35648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5" name="Google Shape;1505;p149"/>
          <p:cNvSpPr txBox="1"/>
          <p:nvPr/>
        </p:nvSpPr>
        <p:spPr>
          <a:xfrm>
            <a:off x="547598" y="3316125"/>
            <a:ext cx="23181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pobieramy drugą wartość </a:t>
            </a:r>
            <a:endParaRPr sz="1800"/>
          </a:p>
        </p:txBody>
      </p:sp>
      <p:cxnSp>
        <p:nvCxnSpPr>
          <p:cNvPr id="1506" name="Google Shape;1506;p149"/>
          <p:cNvCxnSpPr/>
          <p:nvPr/>
        </p:nvCxnSpPr>
        <p:spPr>
          <a:xfrm flipH="1">
            <a:off x="2907123" y="4936625"/>
            <a:ext cx="848700" cy="9900"/>
          </a:xfrm>
          <a:prstGeom prst="straightConnector1">
            <a:avLst/>
          </a:prstGeom>
          <a:noFill/>
          <a:ln cap="flat" cmpd="sng" w="28575">
            <a:solidFill>
              <a:srgbClr val="E06666"/>
            </a:solidFill>
            <a:prstDash val="solid"/>
            <a:round/>
            <a:headEnd len="med" w="med" type="stealth"/>
            <a:tailEnd len="med" w="med" type="none"/>
          </a:ln>
        </p:spPr>
      </p:cxnSp>
      <p:sp>
        <p:nvSpPr>
          <p:cNvPr id="1507" name="Google Shape;1507;p149"/>
          <p:cNvSpPr txBox="1"/>
          <p:nvPr/>
        </p:nvSpPr>
        <p:spPr>
          <a:xfrm>
            <a:off x="557900" y="4618425"/>
            <a:ext cx="2586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wypisujemy wszystkie wartości tablicy</a:t>
            </a:r>
            <a:endParaRPr sz="1800"/>
          </a:p>
        </p:txBody>
      </p:sp>
      <p:cxnSp>
        <p:nvCxnSpPr>
          <p:cNvPr id="1508" name="Google Shape;1508;p149"/>
          <p:cNvCxnSpPr>
            <a:stCxn id="1509" idx="1"/>
          </p:cNvCxnSpPr>
          <p:nvPr/>
        </p:nvCxnSpPr>
        <p:spPr>
          <a:xfrm flipH="1">
            <a:off x="6087225" y="4077075"/>
            <a:ext cx="1463400" cy="361500"/>
          </a:xfrm>
          <a:prstGeom prst="straightConnector1">
            <a:avLst/>
          </a:prstGeom>
          <a:noFill/>
          <a:ln cap="flat" cmpd="sng" w="28575">
            <a:solidFill>
              <a:srgbClr val="E06666"/>
            </a:solidFill>
            <a:prstDash val="solid"/>
            <a:round/>
            <a:headEnd len="med" w="med" type="none"/>
            <a:tailEnd len="med" w="med" type="stealth"/>
          </a:ln>
        </p:spPr>
      </p:cxnSp>
      <p:sp>
        <p:nvSpPr>
          <p:cNvPr id="1509" name="Google Shape;1509;p149"/>
          <p:cNvSpPr txBox="1"/>
          <p:nvPr/>
        </p:nvSpPr>
        <p:spPr>
          <a:xfrm>
            <a:off x="7550625" y="3823425"/>
            <a:ext cx="42339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tu koniecznie musi być ‘&lt;’ a nie ‘&lt;=’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język programowania wysokopoziomowego</a:t>
            </a:r>
            <a:endParaRPr>
              <a:latin typeface="Arial"/>
              <a:ea typeface="Arial"/>
              <a:cs typeface="Arial"/>
              <a:sym typeface="Arial"/>
            </a:endParaRPr>
          </a:p>
        </p:txBody>
      </p:sp>
      <p:sp>
        <p:nvSpPr>
          <p:cNvPr id="411" name="Google Shape;411;p42"/>
          <p:cNvSpPr txBox="1"/>
          <p:nvPr/>
        </p:nvSpPr>
        <p:spPr>
          <a:xfrm>
            <a:off x="644025" y="1360550"/>
            <a:ext cx="10042200" cy="4029000"/>
          </a:xfrm>
          <a:prstGeom prst="rect">
            <a:avLst/>
          </a:prstGeom>
          <a:noFill/>
          <a:ln>
            <a:noFill/>
          </a:ln>
        </p:spPr>
        <p:txBody>
          <a:bodyPr anchorCtr="0" anchor="ctr" bIns="91425" lIns="91425" spcFirstLastPara="1" rIns="91425" wrap="square" tIns="91425">
            <a:noAutofit/>
          </a:bodyPr>
          <a:lstStyle/>
          <a:p>
            <a:pPr indent="0" lvl="0" marL="285750" rtl="0" algn="l">
              <a:spcBef>
                <a:spcPts val="0"/>
              </a:spcBef>
              <a:spcAft>
                <a:spcPts val="0"/>
              </a:spcAft>
              <a:buNone/>
            </a:pPr>
            <a:r>
              <a:t/>
            </a:r>
            <a:endParaRPr sz="2400">
              <a:solidFill>
                <a:schemeClr val="dk1"/>
              </a:solidFill>
            </a:endParaRPr>
          </a:p>
        </p:txBody>
      </p:sp>
      <p:grpSp>
        <p:nvGrpSpPr>
          <p:cNvPr id="412" name="Google Shape;412;p42"/>
          <p:cNvGrpSpPr/>
          <p:nvPr/>
        </p:nvGrpSpPr>
        <p:grpSpPr>
          <a:xfrm>
            <a:off x="2192437" y="4311202"/>
            <a:ext cx="6474405" cy="1182055"/>
            <a:chOff x="2192437" y="4106327"/>
            <a:chExt cx="6474405" cy="1182055"/>
          </a:xfrm>
        </p:grpSpPr>
        <p:grpSp>
          <p:nvGrpSpPr>
            <p:cNvPr id="413" name="Google Shape;413;p42"/>
            <p:cNvGrpSpPr/>
            <p:nvPr/>
          </p:nvGrpSpPr>
          <p:grpSpPr>
            <a:xfrm>
              <a:off x="2192437" y="4136382"/>
              <a:ext cx="2317800" cy="1152000"/>
              <a:chOff x="0" y="30055"/>
              <a:chExt cx="2317800" cy="1152000"/>
            </a:xfrm>
          </p:grpSpPr>
          <p:sp>
            <p:nvSpPr>
              <p:cNvPr id="414" name="Google Shape;414;p42"/>
              <p:cNvSpPr/>
              <p:nvPr/>
            </p:nvSpPr>
            <p:spPr>
              <a:xfrm>
                <a:off x="0" y="30055"/>
                <a:ext cx="2317800" cy="1152000"/>
              </a:xfrm>
              <a:prstGeom prst="rightArrow">
                <a:avLst>
                  <a:gd fmla="val 50000" name="adj1"/>
                  <a:gd fmla="val 50000" name="adj2"/>
                </a:avLst>
              </a:prstGeom>
              <a:solidFill>
                <a:srgbClr val="599B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499464" y="318055"/>
                <a:ext cx="9927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txBox="1"/>
              <p:nvPr/>
            </p:nvSpPr>
            <p:spPr>
              <a:xfrm>
                <a:off x="499464" y="318055"/>
                <a:ext cx="992700" cy="576000"/>
              </a:xfrm>
              <a:prstGeom prst="rect">
                <a:avLst/>
              </a:prstGeom>
              <a:noFill/>
              <a:ln>
                <a:noFill/>
              </a:ln>
            </p:spPr>
            <p:txBody>
              <a:bodyPr anchorCtr="0" anchor="ctr" bIns="162550" lIns="0" spcFirstLastPara="1" rIns="0" wrap="square" tIns="162550">
                <a:noAutofit/>
              </a:bodyPr>
              <a:lstStyle/>
              <a:p>
                <a:pPr indent="0" lvl="0" marL="0" marR="0" rtl="0" algn="l">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kompilacja</a:t>
                </a:r>
                <a:endParaRPr/>
              </a:p>
            </p:txBody>
          </p:sp>
        </p:grpSp>
        <p:grpSp>
          <p:nvGrpSpPr>
            <p:cNvPr id="417" name="Google Shape;417;p42"/>
            <p:cNvGrpSpPr/>
            <p:nvPr/>
          </p:nvGrpSpPr>
          <p:grpSpPr>
            <a:xfrm>
              <a:off x="6349042" y="4106327"/>
              <a:ext cx="2317800" cy="1152000"/>
              <a:chOff x="6531935" y="2767385"/>
              <a:chExt cx="2317800" cy="1152000"/>
            </a:xfrm>
          </p:grpSpPr>
          <p:sp>
            <p:nvSpPr>
              <p:cNvPr id="418" name="Google Shape;418;p42"/>
              <p:cNvSpPr/>
              <p:nvPr/>
            </p:nvSpPr>
            <p:spPr>
              <a:xfrm>
                <a:off x="6531935" y="2767385"/>
                <a:ext cx="2317800" cy="1152000"/>
              </a:xfrm>
              <a:prstGeom prst="rightArrow">
                <a:avLst>
                  <a:gd fmla="val 50000" name="adj1"/>
                  <a:gd fmla="val 50000" name="adj2"/>
                </a:avLst>
              </a:prstGeom>
              <a:solidFill>
                <a:srgbClr val="599BD5"/>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42"/>
              <p:cNvGrpSpPr/>
              <p:nvPr/>
            </p:nvGrpSpPr>
            <p:grpSpPr>
              <a:xfrm>
                <a:off x="6970166" y="3051893"/>
                <a:ext cx="1351258" cy="609547"/>
                <a:chOff x="452335" y="284508"/>
                <a:chExt cx="1039829" cy="609547"/>
              </a:xfrm>
            </p:grpSpPr>
            <p:sp>
              <p:nvSpPr>
                <p:cNvPr id="420" name="Google Shape;420;p42"/>
                <p:cNvSpPr/>
                <p:nvPr/>
              </p:nvSpPr>
              <p:spPr>
                <a:xfrm>
                  <a:off x="499464" y="318055"/>
                  <a:ext cx="9927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txBox="1"/>
                <p:nvPr/>
              </p:nvSpPr>
              <p:spPr>
                <a:xfrm>
                  <a:off x="452335" y="284508"/>
                  <a:ext cx="992700" cy="576000"/>
                </a:xfrm>
                <a:prstGeom prst="rect">
                  <a:avLst/>
                </a:prstGeom>
                <a:noFill/>
                <a:ln>
                  <a:noFill/>
                </a:ln>
              </p:spPr>
              <p:txBody>
                <a:bodyPr anchorCtr="0" anchor="ctr" bIns="162550" lIns="0" spcFirstLastPara="1" rIns="0" wrap="square" tIns="162550">
                  <a:noAutofit/>
                </a:bodyPr>
                <a:lstStyle/>
                <a:p>
                  <a:pPr indent="0" lvl="0" marL="0" marR="0" rtl="0" algn="l">
                    <a:lnSpc>
                      <a:spcPct val="90000"/>
                    </a:lnSpc>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uruchomienie</a:t>
                  </a:r>
                  <a:endParaRPr sz="1600">
                    <a:solidFill>
                      <a:srgbClr val="000000"/>
                    </a:solidFill>
                    <a:latin typeface="Arial"/>
                    <a:ea typeface="Arial"/>
                    <a:cs typeface="Arial"/>
                    <a:sym typeface="Arial"/>
                  </a:endParaRPr>
                </a:p>
              </p:txBody>
            </p:sp>
          </p:grpSp>
        </p:grpSp>
      </p:grpSp>
      <p:grpSp>
        <p:nvGrpSpPr>
          <p:cNvPr id="422" name="Google Shape;422;p42"/>
          <p:cNvGrpSpPr/>
          <p:nvPr/>
        </p:nvGrpSpPr>
        <p:grpSpPr>
          <a:xfrm>
            <a:off x="406792" y="3210083"/>
            <a:ext cx="11378400" cy="2473633"/>
            <a:chOff x="424542" y="3288133"/>
            <a:chExt cx="11378400" cy="2473633"/>
          </a:xfrm>
        </p:grpSpPr>
        <p:pic>
          <p:nvPicPr>
            <p:cNvPr id="423" name="Google Shape;423;p42"/>
            <p:cNvPicPr preferRelativeResize="0"/>
            <p:nvPr/>
          </p:nvPicPr>
          <p:blipFill rotWithShape="1">
            <a:blip r:embed="rId3">
              <a:alphaModFix/>
            </a:blip>
            <a:srcRect b="0" l="0" r="0" t="0"/>
            <a:stretch/>
          </p:blipFill>
          <p:spPr>
            <a:xfrm>
              <a:off x="8941172" y="4198780"/>
              <a:ext cx="2778641" cy="1562986"/>
            </a:xfrm>
            <a:prstGeom prst="rect">
              <a:avLst/>
            </a:prstGeom>
            <a:noFill/>
            <a:ln>
              <a:noFill/>
            </a:ln>
          </p:spPr>
        </p:pic>
        <p:sp>
          <p:nvSpPr>
            <p:cNvPr id="424" name="Google Shape;424;p42"/>
            <p:cNvSpPr txBox="1"/>
            <p:nvPr/>
          </p:nvSpPr>
          <p:spPr>
            <a:xfrm>
              <a:off x="424542" y="3288133"/>
              <a:ext cx="11378400" cy="6462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wirtualna maszyna Javy (ang. </a:t>
              </a:r>
              <a:r>
                <a:rPr b="1" lang="en-US" sz="1800">
                  <a:solidFill>
                    <a:srgbClr val="000000"/>
                  </a:solidFill>
                  <a:latin typeface="Arial"/>
                  <a:ea typeface="Arial"/>
                  <a:cs typeface="Arial"/>
                  <a:sym typeface="Arial"/>
                </a:rPr>
                <a:t>Java Virtual Machine</a:t>
              </a:r>
              <a:r>
                <a:rPr lang="en-US" sz="1800">
                  <a:solidFill>
                    <a:srgbClr val="000000"/>
                  </a:solidFill>
                  <a:latin typeface="Arial"/>
                  <a:ea typeface="Arial"/>
                  <a:cs typeface="Arial"/>
                  <a:sym typeface="Arial"/>
                </a:rPr>
                <a:t>, w skrócie </a:t>
              </a:r>
              <a:r>
                <a:rPr b="1" lang="en-US" sz="1800">
                  <a:solidFill>
                    <a:srgbClr val="000000"/>
                  </a:solidFill>
                  <a:latin typeface="Arial"/>
                  <a:ea typeface="Arial"/>
                  <a:cs typeface="Arial"/>
                  <a:sym typeface="Arial"/>
                </a:rPr>
                <a:t>JVM</a:t>
              </a:r>
              <a:r>
                <a:rPr lang="en-US" sz="1800">
                  <a:solidFill>
                    <a:srgbClr val="000000"/>
                  </a:solidFill>
                  <a:latin typeface="Arial"/>
                  <a:ea typeface="Arial"/>
                  <a:cs typeface="Arial"/>
                  <a:sym typeface="Arial"/>
                </a:rPr>
                <a:t>) wykonuje bytecode Javy poprzez interpretację / kompilację na kod maszynowy</a:t>
              </a:r>
              <a:endParaRPr/>
            </a:p>
          </p:txBody>
        </p:sp>
      </p:grpSp>
      <p:grpSp>
        <p:nvGrpSpPr>
          <p:cNvPr id="425" name="Google Shape;425;p42"/>
          <p:cNvGrpSpPr/>
          <p:nvPr/>
        </p:nvGrpSpPr>
        <p:grpSpPr>
          <a:xfrm>
            <a:off x="424542" y="2265115"/>
            <a:ext cx="11157900" cy="4011382"/>
            <a:chOff x="424542" y="2060240"/>
            <a:chExt cx="11157900" cy="4011382"/>
          </a:xfrm>
        </p:grpSpPr>
        <p:grpSp>
          <p:nvGrpSpPr>
            <p:cNvPr id="426" name="Google Shape;426;p42"/>
            <p:cNvGrpSpPr/>
            <p:nvPr/>
          </p:nvGrpSpPr>
          <p:grpSpPr>
            <a:xfrm>
              <a:off x="4430838" y="3861917"/>
              <a:ext cx="2092500" cy="2209705"/>
              <a:chOff x="4615356" y="2634921"/>
              <a:chExt cx="2092500" cy="2209705"/>
            </a:xfrm>
          </p:grpSpPr>
          <p:pic>
            <p:nvPicPr>
              <p:cNvPr id="427" name="Google Shape;427;p42"/>
              <p:cNvPicPr preferRelativeResize="0"/>
              <p:nvPr/>
            </p:nvPicPr>
            <p:blipFill rotWithShape="1">
              <a:blip r:embed="rId4">
                <a:alphaModFix/>
              </a:blip>
              <a:srcRect b="0" l="0" r="0" t="0"/>
              <a:stretch/>
            </p:blipFill>
            <p:spPr>
              <a:xfrm>
                <a:off x="4852761" y="2634921"/>
                <a:ext cx="1520013" cy="1520013"/>
              </a:xfrm>
              <a:prstGeom prst="rect">
                <a:avLst/>
              </a:prstGeom>
              <a:noFill/>
              <a:ln>
                <a:noFill/>
              </a:ln>
            </p:spPr>
          </p:pic>
          <p:sp>
            <p:nvSpPr>
              <p:cNvPr id="428" name="Google Shape;428;p42"/>
              <p:cNvSpPr txBox="1"/>
              <p:nvPr/>
            </p:nvSpPr>
            <p:spPr>
              <a:xfrm>
                <a:off x="4615356" y="4198426"/>
                <a:ext cx="20925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bytecode </a:t>
                </a:r>
                <a:endParaRPr/>
              </a:p>
              <a:p>
                <a:pPr indent="0" lvl="0" marL="0" marR="0" rtl="0" algn="ctr">
                  <a:spcBef>
                    <a:spcPts val="0"/>
                  </a:spcBef>
                  <a:spcAft>
                    <a:spcPts val="0"/>
                  </a:spcAft>
                  <a:buNone/>
                </a:pPr>
                <a:r>
                  <a:rPr lang="en-US" sz="1800">
                    <a:solidFill>
                      <a:srgbClr val="000000"/>
                    </a:solidFill>
                    <a:latin typeface="Arial"/>
                    <a:ea typeface="Arial"/>
                    <a:cs typeface="Arial"/>
                    <a:sym typeface="Arial"/>
                  </a:rPr>
                  <a:t>kod bajtowy</a:t>
                </a:r>
                <a:endParaRPr/>
              </a:p>
            </p:txBody>
          </p:sp>
        </p:grpSp>
        <p:sp>
          <p:nvSpPr>
            <p:cNvPr id="429" name="Google Shape;429;p42"/>
            <p:cNvSpPr txBox="1"/>
            <p:nvPr/>
          </p:nvSpPr>
          <p:spPr>
            <a:xfrm>
              <a:off x="424542" y="2060240"/>
              <a:ext cx="11157900" cy="6615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rPr>
                <a:t>bytecode </a:t>
              </a:r>
              <a:r>
                <a:rPr lang="en-US" sz="1800">
                  <a:solidFill>
                    <a:srgbClr val="000000"/>
                  </a:solidFill>
                  <a:latin typeface="Arial"/>
                  <a:ea typeface="Arial"/>
                  <a:cs typeface="Arial"/>
                  <a:sym typeface="Arial"/>
                </a:rPr>
                <a:t>- kod bajtowy (plik z rozszerzeniem </a:t>
              </a:r>
              <a:r>
                <a:rPr b="1" i="1" lang="en-US" sz="1800">
                  <a:solidFill>
                    <a:srgbClr val="000000"/>
                  </a:solidFill>
                </a:rPr>
                <a:t>.class</a:t>
              </a: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342900" lvl="1" marL="914400" marR="0" rtl="0" algn="l">
                <a:spcBef>
                  <a:spcPts val="0"/>
                </a:spcBef>
                <a:spcAft>
                  <a:spcPts val="0"/>
                </a:spcAft>
                <a:buSzPts val="1800"/>
                <a:buChar char="○"/>
              </a:pPr>
              <a:r>
                <a:rPr lang="en-US" sz="1800"/>
                <a:t>powstaje podczas kompilacji kodu źródłowego</a:t>
              </a:r>
              <a:endParaRPr sz="1800"/>
            </a:p>
            <a:p>
              <a:pPr indent="-342900" lvl="1" marL="914400" marR="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jest interpretowany i tłumaczony na konkretne rozkazy procesora przez JVM</a:t>
              </a:r>
              <a:endParaRPr/>
            </a:p>
          </p:txBody>
        </p:sp>
      </p:grpSp>
      <p:grpSp>
        <p:nvGrpSpPr>
          <p:cNvPr id="430" name="Google Shape;430;p42"/>
          <p:cNvGrpSpPr/>
          <p:nvPr/>
        </p:nvGrpSpPr>
        <p:grpSpPr>
          <a:xfrm>
            <a:off x="0" y="1073423"/>
            <a:ext cx="11582450" cy="4997604"/>
            <a:chOff x="0" y="868548"/>
            <a:chExt cx="11582450" cy="4997604"/>
          </a:xfrm>
        </p:grpSpPr>
        <p:grpSp>
          <p:nvGrpSpPr>
            <p:cNvPr id="431" name="Google Shape;431;p42"/>
            <p:cNvGrpSpPr/>
            <p:nvPr/>
          </p:nvGrpSpPr>
          <p:grpSpPr>
            <a:xfrm>
              <a:off x="0" y="3922321"/>
              <a:ext cx="2092500" cy="1943831"/>
              <a:chOff x="182893" y="2583379"/>
              <a:chExt cx="2092500" cy="1943831"/>
            </a:xfrm>
          </p:grpSpPr>
          <p:pic>
            <p:nvPicPr>
              <p:cNvPr id="432" name="Google Shape;432;p42"/>
              <p:cNvPicPr preferRelativeResize="0"/>
              <p:nvPr/>
            </p:nvPicPr>
            <p:blipFill rotWithShape="1">
              <a:blip r:embed="rId5">
                <a:alphaModFix/>
              </a:blip>
              <a:srcRect b="0" l="0" r="0" t="0"/>
              <a:stretch/>
            </p:blipFill>
            <p:spPr>
              <a:xfrm>
                <a:off x="463028" y="2583379"/>
                <a:ext cx="1532248" cy="1520012"/>
              </a:xfrm>
              <a:prstGeom prst="rect">
                <a:avLst/>
              </a:prstGeom>
              <a:noFill/>
              <a:ln>
                <a:noFill/>
              </a:ln>
            </p:spPr>
          </p:pic>
          <p:sp>
            <p:nvSpPr>
              <p:cNvPr id="433" name="Google Shape;433;p42"/>
              <p:cNvSpPr txBox="1"/>
              <p:nvPr/>
            </p:nvSpPr>
            <p:spPr>
              <a:xfrm>
                <a:off x="182893" y="4157910"/>
                <a:ext cx="2092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plik źródłowy</a:t>
                </a:r>
                <a:endParaRPr/>
              </a:p>
            </p:txBody>
          </p:sp>
        </p:grpSp>
        <p:sp>
          <p:nvSpPr>
            <p:cNvPr id="434" name="Google Shape;434;p42"/>
            <p:cNvSpPr txBox="1"/>
            <p:nvPr/>
          </p:nvSpPr>
          <p:spPr>
            <a:xfrm>
              <a:off x="424550" y="868548"/>
              <a:ext cx="11157900" cy="11820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b="1" lang="en-US" sz="1800">
                  <a:solidFill>
                    <a:srgbClr val="000000"/>
                  </a:solidFill>
                </a:rPr>
                <a:t>kod źródłowy</a:t>
              </a:r>
              <a:r>
                <a:rPr lang="en-US" sz="1800">
                  <a:solidFill>
                    <a:srgbClr val="000000"/>
                  </a:solidFill>
                  <a:latin typeface="Arial"/>
                  <a:ea typeface="Arial"/>
                  <a:cs typeface="Arial"/>
                  <a:sym typeface="Arial"/>
                </a:rPr>
                <a:t> - kod napisany przez programistę w plikach z rozszerzeniem .</a:t>
              </a:r>
              <a:r>
                <a:rPr b="1" i="1" lang="en-US" sz="1800">
                  <a:solidFill>
                    <a:srgbClr val="000000"/>
                  </a:solidFill>
                </a:rPr>
                <a:t>java </a:t>
              </a:r>
              <a:r>
                <a:rPr lang="en-US" sz="1800">
                  <a:solidFill>
                    <a:srgbClr val="000000"/>
                  </a:solidFill>
                </a:rPr>
                <a:t>(np.</a:t>
              </a:r>
              <a:r>
                <a:rPr lang="en-US" sz="1800"/>
                <a:t>: HelloWorld.java).</a:t>
              </a:r>
              <a:endParaRPr sz="1800"/>
            </a:p>
            <a:p>
              <a:pPr indent="-342900" lvl="1" marL="914400" marR="0" rtl="0" algn="l">
                <a:spcBef>
                  <a:spcPts val="0"/>
                </a:spcBef>
                <a:spcAft>
                  <a:spcPts val="0"/>
                </a:spcAft>
                <a:buClr>
                  <a:srgbClr val="000000"/>
                </a:buClr>
                <a:buSzPts val="1800"/>
                <a:buFont typeface="Arial"/>
                <a:buChar char="○"/>
              </a:pPr>
              <a:r>
                <a:rPr lang="en-US" sz="1800"/>
                <a:t>jeden plik *.</a:t>
              </a:r>
              <a:r>
                <a:rPr b="1" i="1" lang="en-US" sz="1800">
                  <a:solidFill>
                    <a:schemeClr val="dk1"/>
                  </a:solidFill>
                </a:rPr>
                <a:t>java </a:t>
              </a:r>
              <a:r>
                <a:rPr lang="en-US" sz="1800">
                  <a:solidFill>
                    <a:schemeClr val="dk1"/>
                  </a:solidFill>
                </a:rPr>
                <a:t>= </a:t>
              </a:r>
              <a:r>
                <a:rPr lang="en-US" sz="1800"/>
                <a:t>dokładnie jedna publiczna klasa</a:t>
              </a:r>
              <a:endParaRPr sz="1800"/>
            </a:p>
            <a:p>
              <a:pPr indent="-342900" lvl="1" marL="914400" marR="0" rtl="0" algn="l">
                <a:spcBef>
                  <a:spcPts val="0"/>
                </a:spcBef>
                <a:spcAft>
                  <a:spcPts val="0"/>
                </a:spcAft>
                <a:buSzPts val="1800"/>
                <a:buChar char="○"/>
              </a:pPr>
              <a:r>
                <a:rPr lang="en-US" sz="1800"/>
                <a:t>w pliku mogą znajdować się definicje innych (niepublicznych) klas</a:t>
              </a:r>
              <a:endParaRPr sz="1800"/>
            </a:p>
            <a:p>
              <a:pPr indent="-342900" lvl="1" marL="914400" marR="0" rtl="0" algn="l">
                <a:spcBef>
                  <a:spcPts val="0"/>
                </a:spcBef>
                <a:spcAft>
                  <a:spcPts val="0"/>
                </a:spcAft>
                <a:buSzPts val="1800"/>
                <a:buChar char="○"/>
              </a:pPr>
              <a:r>
                <a:rPr lang="en-US" sz="1800"/>
                <a:t>nazwa pliku = nazwa publicznej klasy zdefiniowanej w pliku (uwaga: wielkość liter ma znaczenie!)</a:t>
              </a:r>
              <a:endParaRPr sz="1800"/>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Pętla for each</a:t>
            </a:r>
            <a:endParaRPr>
              <a:latin typeface="Arial"/>
              <a:ea typeface="Arial"/>
              <a:cs typeface="Arial"/>
              <a:sym typeface="Arial"/>
            </a:endParaRPr>
          </a:p>
        </p:txBody>
      </p:sp>
      <p:sp>
        <p:nvSpPr>
          <p:cNvPr id="1515" name="Google Shape;1515;p150"/>
          <p:cNvSpPr txBox="1"/>
          <p:nvPr>
            <p:ph idx="4294967295" type="ctrTitle"/>
          </p:nvPr>
        </p:nvSpPr>
        <p:spPr>
          <a:xfrm>
            <a:off x="64050" y="10354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Pętla for each</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konstrukcja, która pozwala na sekwencyjne przeglądanie różnych zbiorów danych. Mogą nimi być tablice, a także dynamiczne struktury jak na przykład listy (o tym później). Najłatwiejszy sposób na iterowanie się po tablicach i innych kolekcjach.</a:t>
            </a:r>
            <a:endParaRPr sz="2000">
              <a:latin typeface="Arial"/>
              <a:ea typeface="Arial"/>
              <a:cs typeface="Arial"/>
              <a:sym typeface="Arial"/>
            </a:endParaRPr>
          </a:p>
        </p:txBody>
      </p:sp>
      <p:sp>
        <p:nvSpPr>
          <p:cNvPr id="1516" name="Google Shape;1516;p150"/>
          <p:cNvSpPr txBox="1"/>
          <p:nvPr/>
        </p:nvSpPr>
        <p:spPr>
          <a:xfrm>
            <a:off x="2965625" y="2582550"/>
            <a:ext cx="5131200" cy="31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rPr>
              <a:t>int[] numbers = {</a:t>
            </a:r>
            <a:r>
              <a:rPr lang="en-US" sz="3000">
                <a:solidFill>
                  <a:schemeClr val="accent6"/>
                </a:solidFill>
              </a:rPr>
              <a:t>1, 3, 5, 7, 9</a:t>
            </a:r>
            <a:r>
              <a:rPr lang="en-US" sz="3000">
                <a:solidFill>
                  <a:schemeClr val="dk1"/>
                </a:solidFill>
              </a:rPr>
              <a:t>};</a:t>
            </a:r>
            <a:endParaRPr sz="30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None/>
            </a:pPr>
            <a:r>
              <a:rPr lang="en-US" sz="3000">
                <a:solidFill>
                  <a:schemeClr val="dk1"/>
                </a:solidFill>
              </a:rPr>
              <a:t>for (int </a:t>
            </a:r>
            <a:r>
              <a:rPr lang="en-US" sz="3000">
                <a:solidFill>
                  <a:schemeClr val="accent5"/>
                </a:solidFill>
              </a:rPr>
              <a:t>i</a:t>
            </a:r>
            <a:r>
              <a:rPr lang="en-US" sz="3000">
                <a:solidFill>
                  <a:schemeClr val="dk1"/>
                </a:solidFill>
              </a:rPr>
              <a:t> : </a:t>
            </a:r>
            <a:r>
              <a:rPr lang="en-US" sz="3000">
                <a:solidFill>
                  <a:schemeClr val="accent5"/>
                </a:solidFill>
              </a:rPr>
              <a:t>numbers</a:t>
            </a:r>
            <a:r>
              <a:rPr lang="en-US" sz="3000">
                <a:solidFill>
                  <a:schemeClr val="dk1"/>
                </a:solidFill>
              </a:rPr>
              <a:t>) {</a:t>
            </a:r>
            <a:endParaRPr sz="3000">
              <a:solidFill>
                <a:schemeClr val="dk1"/>
              </a:solidFill>
            </a:endParaRPr>
          </a:p>
          <a:p>
            <a:pPr indent="0" lvl="0" marL="0" rtl="0" algn="l">
              <a:spcBef>
                <a:spcPts val="0"/>
              </a:spcBef>
              <a:spcAft>
                <a:spcPts val="0"/>
              </a:spcAft>
              <a:buNone/>
            </a:pPr>
            <a:r>
              <a:rPr lang="en-US" sz="3000">
                <a:solidFill>
                  <a:schemeClr val="dk1"/>
                </a:solidFill>
              </a:rPr>
              <a:t>	System.out.println(</a:t>
            </a:r>
            <a:r>
              <a:rPr lang="en-US" sz="3000">
                <a:solidFill>
                  <a:schemeClr val="accent5"/>
                </a:solidFill>
              </a:rPr>
              <a:t>i</a:t>
            </a:r>
            <a:r>
              <a:rPr lang="en-US" sz="3000">
                <a:solidFill>
                  <a:schemeClr val="dk1"/>
                </a:solidFill>
              </a:rPr>
              <a:t>);</a:t>
            </a:r>
            <a:endParaRPr sz="3000">
              <a:solidFill>
                <a:schemeClr val="dk1"/>
              </a:solidFill>
            </a:endParaRPr>
          </a:p>
          <a:p>
            <a:pPr indent="0" lvl="0" marL="0" rtl="0" algn="l">
              <a:spcBef>
                <a:spcPts val="0"/>
              </a:spcBef>
              <a:spcAft>
                <a:spcPts val="0"/>
              </a:spcAft>
              <a:buNone/>
            </a:pPr>
            <a:r>
              <a:rPr lang="en-US" sz="3000">
                <a:solidFill>
                  <a:schemeClr val="dk1"/>
                </a:solidFill>
              </a:rPr>
              <a:t>}</a:t>
            </a:r>
            <a:endParaRPr sz="3000"/>
          </a:p>
        </p:txBody>
      </p:sp>
      <p:sp>
        <p:nvSpPr>
          <p:cNvPr id="1517" name="Google Shape;1517;p150"/>
          <p:cNvSpPr txBox="1"/>
          <p:nvPr/>
        </p:nvSpPr>
        <p:spPr>
          <a:xfrm>
            <a:off x="8135950" y="2516875"/>
            <a:ext cx="3992100" cy="3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Czego nie można z pętlą for-each:</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usuwać elementów w czasie ich przeglądania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zmieniać aktualnie przeglądanego miejsca tablicy lub kolekcji</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iterować się po wielu tablicach na raz</a:t>
            </a:r>
            <a:endParaRPr sz="1800"/>
          </a:p>
        </p:txBody>
      </p:sp>
      <p:cxnSp>
        <p:nvCxnSpPr>
          <p:cNvPr id="1518" name="Google Shape;1518;p150"/>
          <p:cNvCxnSpPr/>
          <p:nvPr/>
        </p:nvCxnSpPr>
        <p:spPr>
          <a:xfrm flipH="1">
            <a:off x="2374900" y="3825925"/>
            <a:ext cx="551700" cy="8100"/>
          </a:xfrm>
          <a:prstGeom prst="straightConnector1">
            <a:avLst/>
          </a:prstGeom>
          <a:noFill/>
          <a:ln cap="flat" cmpd="sng" w="28575">
            <a:solidFill>
              <a:srgbClr val="E06666"/>
            </a:solidFill>
            <a:prstDash val="solid"/>
            <a:round/>
            <a:headEnd len="med" w="med" type="stealth"/>
            <a:tailEnd len="med" w="med" type="none"/>
          </a:ln>
        </p:spPr>
      </p:cxnSp>
      <p:sp>
        <p:nvSpPr>
          <p:cNvPr id="1519" name="Google Shape;1519;p150"/>
          <p:cNvSpPr txBox="1"/>
          <p:nvPr/>
        </p:nvSpPr>
        <p:spPr>
          <a:xfrm>
            <a:off x="0" y="3248525"/>
            <a:ext cx="2318100" cy="1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zmiennej </a:t>
            </a:r>
            <a:r>
              <a:rPr lang="en-US" sz="1800">
                <a:solidFill>
                  <a:schemeClr val="accent5"/>
                </a:solidFill>
              </a:rPr>
              <a:t>i </a:t>
            </a:r>
            <a:r>
              <a:rPr lang="en-US" sz="1800"/>
              <a:t>będą pojawiać się wszystkie wartości z tablicy od pierwszej do ostatniej</a:t>
            </a:r>
            <a:endParaRPr sz="1800"/>
          </a:p>
        </p:txBody>
      </p:sp>
      <p:sp>
        <p:nvSpPr>
          <p:cNvPr id="1520" name="Google Shape;1520;p15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pl.sda.arrays.Arrays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Google Shape;1525;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1526" name="Google Shape;1526;p151"/>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527" name="Google Shape;1527;p151"/>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[typ]... nazwa_parametru</a:t>
            </a:r>
            <a:r>
              <a:rPr lang="en-US" sz="3000">
                <a:solidFill>
                  <a:schemeClr val="dk1"/>
                </a:solidFill>
              </a:rPr>
              <a:t>)</a:t>
            </a:r>
            <a:endParaRPr sz="3000"/>
          </a:p>
        </p:txBody>
      </p:sp>
      <p:sp>
        <p:nvSpPr>
          <p:cNvPr id="1528" name="Google Shape;1528;p151"/>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6"/>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float… theRest</a:t>
            </a:r>
            <a:r>
              <a:rPr lang="en-US" sz="2400">
                <a:solidFill>
                  <a:schemeClr val="dk1"/>
                </a:solidFill>
              </a:rPr>
              <a:t>)</a:t>
            </a:r>
            <a:endParaRPr sz="2400"/>
          </a:p>
        </p:txBody>
      </p:sp>
      <p:sp>
        <p:nvSpPr>
          <p:cNvPr id="1529" name="Google Shape;1529;p151"/>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1530" name="Google Shape;1530;p151"/>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1531" name="Google Shape;1531;p151"/>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1532" name="Google Shape;1532;p151"/>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1533" name="Google Shape;1533;p15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pl.sda.arrays.Varargs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5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539" name="Google Shape;1539;p15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1545" name="Google Shape;1545;p15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1546" name="Google Shape;1546;p153"/>
          <p:cNvSpPr txBox="1"/>
          <p:nvPr>
            <p:ph idx="4294967295" type="ctrTitle"/>
          </p:nvPr>
        </p:nvSpPr>
        <p:spPr>
          <a:xfrm>
            <a:off x="0" y="963000"/>
            <a:ext cx="12192000" cy="53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String[] </a:t>
            </a:r>
            <a:r>
              <a:rPr lang="en-US" sz="1800">
                <a:latin typeface="Arial"/>
                <a:ea typeface="Arial"/>
                <a:cs typeface="Arial"/>
                <a:sym typeface="Arial"/>
              </a:rPr>
              <a:t>i wyświetla wszystkie elementy tablicy na konsoli (użyj różnych rodzajów pętli).</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jedyny parametr przyjmuje zmienną typu </a:t>
            </a:r>
            <a:r>
              <a:rPr b="1" lang="en-US" sz="1800">
                <a:latin typeface="Arial"/>
                <a:ea typeface="Arial"/>
                <a:cs typeface="Arial"/>
                <a:sym typeface="Arial"/>
              </a:rPr>
              <a:t>int[]</a:t>
            </a:r>
            <a:r>
              <a:rPr lang="en-US" sz="1800">
                <a:latin typeface="Arial"/>
                <a:ea typeface="Arial"/>
                <a:cs typeface="Arial"/>
                <a:sym typeface="Arial"/>
              </a:rPr>
              <a:t> i zwróci sumę wszystkich elementów tablicy.</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parametr </a:t>
            </a:r>
            <a:r>
              <a:rPr b="1" lang="en-US" sz="1800">
                <a:latin typeface="Arial"/>
                <a:ea typeface="Arial"/>
                <a:cs typeface="Arial"/>
                <a:sym typeface="Arial"/>
              </a:rPr>
              <a:t>int count</a:t>
            </a:r>
            <a:r>
              <a:rPr lang="en-US" sz="1800">
                <a:latin typeface="Arial"/>
                <a:ea typeface="Arial"/>
                <a:cs typeface="Arial"/>
                <a:sym typeface="Arial"/>
              </a:rPr>
              <a:t> i w wyniku zwraca tablicę wypełnioną liczbami parzystymi zaczynając od 2, tablica ma zawierać ilość liczb wskazanych przez parametr </a:t>
            </a:r>
            <a:r>
              <a:rPr b="1" lang="en-US" sz="1800">
                <a:latin typeface="Arial"/>
                <a:ea typeface="Arial"/>
                <a:cs typeface="Arial"/>
                <a:sym typeface="Arial"/>
              </a:rPr>
              <a:t>count</a:t>
            </a:r>
            <a:r>
              <a:rPr lang="en-US" sz="1800">
                <a:latin typeface="Arial"/>
                <a:ea typeface="Arial"/>
                <a:cs typeface="Arial"/>
                <a:sym typeface="Arial"/>
              </a:rPr>
              <a:t>.</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tablicę typu </a:t>
            </a:r>
            <a:r>
              <a:rPr b="1" lang="en-US" sz="1800">
                <a:latin typeface="Arial"/>
                <a:ea typeface="Arial"/>
                <a:cs typeface="Arial"/>
                <a:sym typeface="Arial"/>
              </a:rPr>
              <a:t>float[]</a:t>
            </a:r>
            <a:r>
              <a:rPr lang="en-US" sz="1800">
                <a:latin typeface="Arial"/>
                <a:ea typeface="Arial"/>
                <a:cs typeface="Arial"/>
                <a:sym typeface="Arial"/>
              </a:rPr>
              <a:t> i w wyniku swojego działania powoduje podwojenie wartości dla każdego indeksu przekazanej tablicy.</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double[] </a:t>
            </a:r>
            <a:r>
              <a:rPr lang="en-US" sz="1800">
                <a:latin typeface="Arial"/>
                <a:ea typeface="Arial"/>
                <a:cs typeface="Arial"/>
                <a:sym typeface="Arial"/>
              </a:rPr>
              <a:t>i wyświetla na konsoli: pierwszy, środkowy (jeden lub dwa środkowe) i ostatni element tablicy, a także średnią arytmetyczną wszystkich liczb z tabeli.</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jako parametr przyjmuje zmienną typu </a:t>
            </a:r>
            <a:r>
              <a:rPr b="1" lang="en-US" sz="1800">
                <a:latin typeface="Arial"/>
                <a:ea typeface="Arial"/>
                <a:cs typeface="Arial"/>
                <a:sym typeface="Arial"/>
              </a:rPr>
              <a:t>Car[]</a:t>
            </a:r>
            <a:r>
              <a:rPr lang="en-US" sz="1800">
                <a:latin typeface="Arial"/>
                <a:ea typeface="Arial"/>
                <a:cs typeface="Arial"/>
                <a:sym typeface="Arial"/>
              </a:rPr>
              <a:t> (klasę Car powinieneś mieć </a:t>
            </a:r>
            <a:r>
              <a:rPr lang="en-US" sz="1800">
                <a:latin typeface="Arial"/>
                <a:ea typeface="Arial"/>
                <a:cs typeface="Arial"/>
                <a:sym typeface="Arial"/>
              </a:rPr>
              <a:t>utworz</a:t>
            </a:r>
            <a:r>
              <a:rPr lang="en-US" sz="1800">
                <a:latin typeface="Arial"/>
                <a:ea typeface="Arial"/>
                <a:cs typeface="Arial"/>
                <a:sym typeface="Arial"/>
              </a:rPr>
              <a:t>oną w ramach poprzednich zadań) i zwróci tablicę z odwróconą kolejnością elementów.</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Przerób każdą z poprzednich metod (poza nr 3) tak żeby przyjmowała parametry jako varargs.</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Przerób metodę z zadania nr 2 tak, żeby metoda przyjmowała tablicę dwuwymiarową typu </a:t>
            </a:r>
            <a:r>
              <a:rPr b="1" lang="en-US" sz="1800">
                <a:latin typeface="Arial"/>
                <a:ea typeface="Arial"/>
                <a:cs typeface="Arial"/>
                <a:sym typeface="Arial"/>
              </a:rPr>
              <a:t>int[][]</a:t>
            </a:r>
            <a:r>
              <a:rPr lang="en-US" sz="1800">
                <a:latin typeface="Arial"/>
                <a:ea typeface="Arial"/>
                <a:cs typeface="Arial"/>
                <a:sym typeface="Arial"/>
              </a:rPr>
              <a:t> i liczyła sumę z wszystkich tablic.</a:t>
            </a:r>
            <a:endParaRPr sz="1800">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Napisz</a:t>
            </a:r>
            <a:r>
              <a:rPr lang="en-US" sz="1800">
                <a:latin typeface="Arial"/>
                <a:ea typeface="Arial"/>
                <a:cs typeface="Arial"/>
                <a:sym typeface="Arial"/>
              </a:rPr>
              <a:t> klasę, która pozwala </a:t>
            </a:r>
            <a:r>
              <a:rPr lang="en-US" sz="1800">
                <a:latin typeface="Arial"/>
                <a:ea typeface="Arial"/>
                <a:cs typeface="Arial"/>
                <a:sym typeface="Arial"/>
              </a:rPr>
              <a:t>tworzyć </a:t>
            </a:r>
            <a:r>
              <a:rPr lang="en-US" sz="1800">
                <a:latin typeface="Arial"/>
                <a:ea typeface="Arial"/>
                <a:cs typeface="Arial"/>
                <a:sym typeface="Arial"/>
              </a:rPr>
              <a:t>mapę gry w statki dla pojedynczego użytkownika. Mapa powinna być tworzona na bazie dwuwymiarowej tablicy. Zadbaj o metody pozwalające tworzyć statki na mapie, a sam konstruktor klasy powinien pozwalać na utworzenie planszy o zadanych wymiarach. Utwórz także przykład użycia.</a:t>
            </a:r>
            <a:endParaRPr sz="1800">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5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552" name="Google Shape;1552;p154"/>
          <p:cNvSpPr txBox="1"/>
          <p:nvPr>
            <p:ph idx="1" type="body"/>
          </p:nvPr>
        </p:nvSpPr>
        <p:spPr>
          <a:xfrm>
            <a:off x="1962637" y="21779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558" name="Google Shape;1558;p155"/>
          <p:cNvSpPr txBox="1"/>
          <p:nvPr>
            <p:ph idx="4294967295" type="ctrTitle"/>
          </p:nvPr>
        </p:nvSpPr>
        <p:spPr>
          <a:xfrm>
            <a:off x="887350" y="1552700"/>
            <a:ext cx="10952100" cy="46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09</a:t>
            </a:r>
            <a:r>
              <a:rPr b="1" lang="en-US" sz="2600">
                <a:solidFill>
                  <a:schemeClr val="accent2"/>
                </a:solidFill>
                <a:latin typeface="Arial"/>
                <a:ea typeface="Arial"/>
                <a:cs typeface="Arial"/>
                <a:sym typeface="Arial"/>
              </a:rPr>
              <a:t>:30</a:t>
            </a:r>
            <a:r>
              <a:rPr lang="en-US" sz="2600">
                <a:latin typeface="Arial"/>
                <a:ea typeface="Arial"/>
                <a:cs typeface="Arial"/>
                <a:sym typeface="Arial"/>
              </a:rPr>
              <a:t> - k</a:t>
            </a:r>
            <a:r>
              <a:rPr lang="en-US" sz="2600">
                <a:latin typeface="Arial"/>
                <a:ea typeface="Arial"/>
                <a:cs typeface="Arial"/>
                <a:sym typeface="Arial"/>
              </a:rPr>
              <a:t>ompozycja, dziedziczenie, polimorfizm</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10:40</a:t>
            </a:r>
            <a:r>
              <a:rPr lang="en-US" sz="2600">
                <a:latin typeface="Arial"/>
                <a:ea typeface="Arial"/>
                <a:cs typeface="Arial"/>
                <a:sym typeface="Arial"/>
              </a:rPr>
              <a:t> - </a:t>
            </a:r>
            <a:r>
              <a:rPr lang="en-US" sz="2600">
                <a:latin typeface="Arial"/>
                <a:ea typeface="Arial"/>
                <a:cs typeface="Arial"/>
                <a:sym typeface="Arial"/>
              </a:rPr>
              <a:t>kompozycja, dziedziczenie, polimorfizm </a:t>
            </a:r>
            <a:r>
              <a:rPr lang="en-US" sz="2600">
                <a:latin typeface="Arial"/>
                <a:ea typeface="Arial"/>
                <a:cs typeface="Arial"/>
                <a:sym typeface="Arial"/>
              </a:rPr>
              <a:t>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11:40</a:t>
            </a:r>
            <a:r>
              <a:rPr b="1" lang="en-US" sz="2600">
                <a:solidFill>
                  <a:schemeClr val="accent2"/>
                </a:solidFill>
                <a:latin typeface="Arial"/>
                <a:ea typeface="Arial"/>
                <a:cs typeface="Arial"/>
                <a:sym typeface="Arial"/>
              </a:rPr>
              <a:t> </a:t>
            </a:r>
            <a:r>
              <a:rPr lang="en-US" sz="2600">
                <a:latin typeface="Arial"/>
                <a:ea typeface="Arial"/>
                <a:cs typeface="Arial"/>
                <a:sym typeface="Arial"/>
              </a:rPr>
              <a:t>- </a:t>
            </a:r>
            <a:r>
              <a:rPr lang="en-US" sz="2800">
                <a:latin typeface="Arial"/>
                <a:ea typeface="Arial"/>
                <a:cs typeface="Arial"/>
                <a:sym typeface="Arial"/>
              </a:rPr>
              <a:t>klasy i metody abstrakcyjne</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13:00</a:t>
            </a:r>
            <a:r>
              <a:rPr lang="en-US" sz="2600">
                <a:latin typeface="Arial"/>
                <a:ea typeface="Arial"/>
                <a:cs typeface="Arial"/>
                <a:sym typeface="Arial"/>
              </a:rPr>
              <a:t> - </a:t>
            </a:r>
            <a:r>
              <a:rPr lang="en-US" sz="2600">
                <a:latin typeface="Arial"/>
                <a:ea typeface="Arial"/>
                <a:cs typeface="Arial"/>
                <a:sym typeface="Arial"/>
              </a:rPr>
              <a:t>interfejsy</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14:00</a:t>
            </a:r>
            <a:r>
              <a:rPr lang="en-US" sz="2600">
                <a:latin typeface="Arial"/>
                <a:ea typeface="Arial"/>
                <a:cs typeface="Arial"/>
                <a:sym typeface="Arial"/>
              </a:rPr>
              <a:t> - </a:t>
            </a:r>
            <a:r>
              <a:rPr lang="en-US" sz="2600">
                <a:latin typeface="Arial"/>
                <a:ea typeface="Arial"/>
                <a:cs typeface="Arial"/>
                <a:sym typeface="Arial"/>
              </a:rPr>
              <a:t>data i czas - Java API</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14:40</a:t>
            </a:r>
            <a:r>
              <a:rPr lang="en-US" sz="2600">
                <a:latin typeface="Arial"/>
                <a:ea typeface="Arial"/>
                <a:cs typeface="Arial"/>
                <a:sym typeface="Arial"/>
              </a:rPr>
              <a:t> - </a:t>
            </a:r>
            <a:r>
              <a:rPr lang="en-US" sz="2600">
                <a:latin typeface="Arial"/>
                <a:ea typeface="Arial"/>
                <a:cs typeface="Arial"/>
                <a:sym typeface="Arial"/>
              </a:rPr>
              <a:t>data i czas - Java API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16:00</a:t>
            </a:r>
            <a:r>
              <a:rPr lang="en-US" sz="2600">
                <a:latin typeface="Arial"/>
                <a:ea typeface="Arial"/>
                <a:cs typeface="Arial"/>
                <a:sym typeface="Arial"/>
              </a:rPr>
              <a:t> - koniec zajęć :)</a:t>
            </a:r>
            <a:endParaRPr sz="2600" u="sng">
              <a:latin typeface="Arial"/>
              <a:ea typeface="Arial"/>
              <a:cs typeface="Arial"/>
              <a:sym typeface="Arial"/>
            </a:endParaRPr>
          </a:p>
          <a:p>
            <a:pPr indent="0" lvl="0" marL="0" rtl="0" algn="l">
              <a:spcBef>
                <a:spcPts val="0"/>
              </a:spcBef>
              <a:spcAft>
                <a:spcPts val="0"/>
              </a:spcAft>
              <a:buNone/>
            </a:pPr>
            <a:r>
              <a:t/>
            </a:r>
            <a:endParaRPr sz="2600" u="sng">
              <a:latin typeface="Arial"/>
              <a:ea typeface="Arial"/>
              <a:cs typeface="Arial"/>
              <a:sym typeface="Arial"/>
            </a:endParaRPr>
          </a:p>
        </p:txBody>
      </p:sp>
      <p:sp>
        <p:nvSpPr>
          <p:cNvPr id="1559" name="Google Shape;1559;p155"/>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
        <p:nvSpPr>
          <p:cNvPr id="1560" name="Google Shape;1560;p155"/>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561" name="Google Shape;1561;p155"/>
          <p:cNvSpPr txBox="1"/>
          <p:nvPr/>
        </p:nvSpPr>
        <p:spPr>
          <a:xfrm>
            <a:off x="393775" y="99692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5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567" name="Google Shape;1567;p156"/>
          <p:cNvSpPr txBox="1"/>
          <p:nvPr>
            <p:ph idx="1" type="body"/>
          </p:nvPr>
        </p:nvSpPr>
        <p:spPr>
          <a:xfrm>
            <a:off x="1962625" y="2101774"/>
            <a:ext cx="8266800" cy="250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hermetyzacja, modyfikatory dostępu, pakiety</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klasa String</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pętle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enum</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tablice, varargs</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
        <p:nvSpPr>
          <p:cNvPr id="1568" name="Google Shape;1568;p156"/>
          <p:cNvSpPr txBox="1"/>
          <p:nvPr/>
        </p:nvSpPr>
        <p:spPr>
          <a:xfrm>
            <a:off x="2681550" y="5768875"/>
            <a:ext cx="6799500" cy="933000"/>
          </a:xfrm>
          <a:prstGeom prst="rect">
            <a:avLst/>
          </a:prstGeom>
          <a:noFill/>
          <a:ln>
            <a:noFill/>
          </a:ln>
        </p:spPr>
        <p:txBody>
          <a:bodyPr anchorCtr="0" anchor="ctr" bIns="91425" lIns="91425" spcFirstLastPara="1" rIns="91425" wrap="square" tIns="91425">
            <a:noAutofit/>
          </a:bodyPr>
          <a:lstStyle/>
          <a:p>
            <a:pPr indent="0" lvl="0" marL="457200" rtl="0" algn="l">
              <a:lnSpc>
                <a:spcPct val="90000"/>
              </a:lnSpc>
              <a:spcBef>
                <a:spcPts val="0"/>
              </a:spcBef>
              <a:spcAft>
                <a:spcPts val="0"/>
              </a:spcAft>
              <a:buNone/>
            </a:pPr>
            <a:r>
              <a:rPr lang="en-US" sz="2400">
                <a:solidFill>
                  <a:schemeClr val="dk1"/>
                </a:solidFill>
              </a:rPr>
              <a:t>Zestawienie instrukcji: </a:t>
            </a:r>
            <a:r>
              <a:rPr lang="en-US" sz="2400" u="sng">
                <a:solidFill>
                  <a:schemeClr val="hlink"/>
                </a:solidFill>
                <a:hlinkClick r:id="rId3"/>
              </a:rPr>
              <a:t>https://goo.gl/TLmyZt</a:t>
            </a:r>
            <a:endParaRPr sz="24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15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Kompozycja, </a:t>
            </a:r>
            <a:r>
              <a:rPr b="1" lang="en-US" sz="4800">
                <a:solidFill>
                  <a:srgbClr val="000000"/>
                </a:solidFill>
                <a:latin typeface="Arial"/>
                <a:ea typeface="Arial"/>
                <a:cs typeface="Arial"/>
                <a:sym typeface="Arial"/>
              </a:rPr>
              <a:t>dziedziczenie, polimorfizm</a:t>
            </a:r>
            <a:endParaRPr b="1" sz="3000">
              <a:solidFill>
                <a:srgbClr val="000000"/>
              </a:solidFill>
              <a:latin typeface="Arial"/>
              <a:ea typeface="Arial"/>
              <a:cs typeface="Arial"/>
              <a:sym typeface="Arial"/>
            </a:endParaRPr>
          </a:p>
        </p:txBody>
      </p:sp>
      <p:sp>
        <p:nvSpPr>
          <p:cNvPr id="1574" name="Google Shape;1574;p15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Ponowne użycie klas</a:t>
            </a:r>
            <a:endParaRPr>
              <a:latin typeface="Arial"/>
              <a:ea typeface="Arial"/>
              <a:cs typeface="Arial"/>
              <a:sym typeface="Arial"/>
            </a:endParaRPr>
          </a:p>
        </p:txBody>
      </p:sp>
      <p:sp>
        <p:nvSpPr>
          <p:cNvPr id="1580" name="Google Shape;1580;p158"/>
          <p:cNvSpPr txBox="1"/>
          <p:nvPr>
            <p:ph idx="4294967295" type="ctrTitle"/>
          </p:nvPr>
        </p:nvSpPr>
        <p:spPr>
          <a:xfrm>
            <a:off x="64050" y="2576550"/>
            <a:ext cx="12063900" cy="18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Arial"/>
                <a:ea typeface="Arial"/>
                <a:cs typeface="Arial"/>
                <a:sym typeface="Arial"/>
              </a:rPr>
              <a:t>Podejście obiektowe umożliwia ponowne wykorzystanie (ang. </a:t>
            </a:r>
            <a:r>
              <a:rPr i="1" lang="en-US" sz="2400">
                <a:latin typeface="Arial"/>
                <a:ea typeface="Arial"/>
                <a:cs typeface="Arial"/>
                <a:sym typeface="Arial"/>
              </a:rPr>
              <a:t>reusing</a:t>
            </a:r>
            <a:r>
              <a:rPr lang="en-US" sz="2400">
                <a:latin typeface="Arial"/>
                <a:ea typeface="Arial"/>
                <a:cs typeface="Arial"/>
                <a:sym typeface="Arial"/>
              </a:rPr>
              <a:t>) już gotowych klas przy tworzeniu klas nowych, co znacznie oszczędza pracę przy kodowaniu, a także czyni programowanie mniej podatne na błędy.</a:t>
            </a:r>
            <a:endParaRPr sz="2400">
              <a:latin typeface="Arial"/>
              <a:ea typeface="Arial"/>
              <a:cs typeface="Arial"/>
              <a:sym typeface="Arial"/>
            </a:endParaRPr>
          </a:p>
          <a:p>
            <a:pPr indent="0" lvl="0" marL="0" rtl="0" algn="ctr">
              <a:spcBef>
                <a:spcPts val="0"/>
              </a:spcBef>
              <a:spcAft>
                <a:spcPts val="0"/>
              </a:spcAft>
              <a:buNone/>
            </a:pPr>
            <a:r>
              <a:rPr lang="en-US" sz="2400">
                <a:latin typeface="Arial"/>
                <a:ea typeface="Arial"/>
                <a:cs typeface="Arial"/>
                <a:sym typeface="Arial"/>
              </a:rPr>
              <a:t>Istnieją dwa sposoby ponownego wykorzystania klas: </a:t>
            </a:r>
            <a:r>
              <a:rPr b="1" lang="en-US" sz="2400">
                <a:latin typeface="Arial"/>
                <a:ea typeface="Arial"/>
                <a:cs typeface="Arial"/>
                <a:sym typeface="Arial"/>
              </a:rPr>
              <a:t>kompozycja </a:t>
            </a:r>
            <a:r>
              <a:rPr lang="en-US" sz="2400">
                <a:latin typeface="Arial"/>
                <a:ea typeface="Arial"/>
                <a:cs typeface="Arial"/>
                <a:sym typeface="Arial"/>
              </a:rPr>
              <a:t>i </a:t>
            </a:r>
            <a:r>
              <a:rPr b="1" lang="en-US" sz="2400">
                <a:latin typeface="Arial"/>
                <a:ea typeface="Arial"/>
                <a:cs typeface="Arial"/>
                <a:sym typeface="Arial"/>
              </a:rPr>
              <a:t>dziedziczenie</a:t>
            </a:r>
            <a:endParaRPr sz="2400">
              <a:latin typeface="Arial"/>
              <a:ea typeface="Arial"/>
              <a:cs typeface="Arial"/>
              <a:sym typeface="Arial"/>
            </a:endParaRPr>
          </a:p>
        </p:txBody>
      </p:sp>
      <p:sp>
        <p:nvSpPr>
          <p:cNvPr id="1581" name="Google Shape;1581;p158"/>
          <p:cNvSpPr txBox="1"/>
          <p:nvPr>
            <p:ph idx="4294967295" type="ctrTitle"/>
          </p:nvPr>
        </p:nvSpPr>
        <p:spPr>
          <a:xfrm>
            <a:off x="64050" y="10354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Kompozycja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inaczej zawieranie jednego obiektu w drugim. Jeden obiekt jest częścią składową drugiego</a:t>
            </a:r>
            <a:br>
              <a:rPr lang="en-US" sz="2000">
                <a:latin typeface="Arial"/>
                <a:ea typeface="Arial"/>
                <a:cs typeface="Arial"/>
                <a:sym typeface="Arial"/>
              </a:rPr>
            </a:br>
            <a:r>
              <a:rPr lang="en-US" sz="2000">
                <a:latin typeface="Arial"/>
                <a:ea typeface="Arial"/>
                <a:cs typeface="Arial"/>
                <a:sym typeface="Arial"/>
              </a:rPr>
              <a:t>(jak np.: żarówka jest częścią lampy).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Kompozycję uzyskujemy przez definiowanie pól obiektowych w klasie.</a:t>
            </a:r>
            <a:endParaRPr sz="2000">
              <a:latin typeface="Arial"/>
              <a:ea typeface="Arial"/>
              <a:cs typeface="Arial"/>
              <a:sym typeface="Arial"/>
            </a:endParaRPr>
          </a:p>
        </p:txBody>
      </p:sp>
      <p:sp>
        <p:nvSpPr>
          <p:cNvPr id="1582" name="Google Shape;1582;p158"/>
          <p:cNvSpPr txBox="1"/>
          <p:nvPr>
            <p:ph idx="4294967295" type="ctrTitle"/>
          </p:nvPr>
        </p:nvSpPr>
        <p:spPr>
          <a:xfrm>
            <a:off x="64050" y="4693075"/>
            <a:ext cx="12063900" cy="13770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Dziedziczenie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przejęcie właściwości (pól) i funkcjonalności (metod) innej klasy i ewentualnej modyfikacji tych właściwości i funkcjonalności tak by były bardziej wyspecjalizowane. Klasa potomna "dziedziczy" z klasy bazowej zestaw pól i metod, które może ponownie wykorzystać.</a:t>
            </a:r>
            <a:endParaRPr sz="2000">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Kompozycja - przykład</a:t>
            </a:r>
            <a:endParaRPr>
              <a:latin typeface="Arial"/>
              <a:ea typeface="Arial"/>
              <a:cs typeface="Arial"/>
              <a:sym typeface="Arial"/>
            </a:endParaRPr>
          </a:p>
        </p:txBody>
      </p:sp>
      <p:sp>
        <p:nvSpPr>
          <p:cNvPr id="1588" name="Google Shape;1588;p159"/>
          <p:cNvSpPr txBox="1"/>
          <p:nvPr>
            <p:ph idx="4294967295" type="ctrTitle"/>
          </p:nvPr>
        </p:nvSpPr>
        <p:spPr>
          <a:xfrm>
            <a:off x="31950" y="963000"/>
            <a:ext cx="121281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class </a:t>
            </a:r>
            <a:r>
              <a:rPr lang="en-US" sz="3000">
                <a:solidFill>
                  <a:schemeClr val="accent5"/>
                </a:solidFill>
                <a:latin typeface="Arial"/>
                <a:ea typeface="Arial"/>
                <a:cs typeface="Arial"/>
                <a:sym typeface="Arial"/>
              </a:rPr>
              <a:t>Car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private </a:t>
            </a:r>
            <a:r>
              <a:rPr lang="en-US" sz="3000">
                <a:solidFill>
                  <a:schemeClr val="accent5"/>
                </a:solidFill>
                <a:latin typeface="Arial"/>
                <a:ea typeface="Arial"/>
                <a:cs typeface="Arial"/>
                <a:sym typeface="Arial"/>
              </a:rPr>
              <a:t>Engine </a:t>
            </a:r>
            <a:r>
              <a:rPr lang="en-US" sz="3000">
                <a:solidFill>
                  <a:schemeClr val="accent6"/>
                </a:solidFill>
                <a:latin typeface="Arial"/>
                <a:ea typeface="Arial"/>
                <a:cs typeface="Arial"/>
                <a:sym typeface="Arial"/>
              </a:rPr>
              <a:t>engine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public </a:t>
            </a:r>
            <a:r>
              <a:rPr lang="en-US" sz="3000">
                <a:solidFill>
                  <a:schemeClr val="accent5"/>
                </a:solidFill>
                <a:latin typeface="Arial"/>
                <a:ea typeface="Arial"/>
                <a:cs typeface="Arial"/>
                <a:sym typeface="Arial"/>
              </a:rPr>
              <a:t>boolean </a:t>
            </a:r>
            <a:r>
              <a:rPr lang="en-US" sz="3000">
                <a:latin typeface="Arial"/>
                <a:ea typeface="Arial"/>
                <a:cs typeface="Arial"/>
                <a:sym typeface="Arial"/>
              </a:rPr>
              <a:t>start()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return </a:t>
            </a:r>
            <a:r>
              <a:rPr lang="en-US" sz="3000">
                <a:solidFill>
                  <a:schemeClr val="accent6"/>
                </a:solidFill>
                <a:latin typeface="Arial"/>
                <a:ea typeface="Arial"/>
                <a:cs typeface="Arial"/>
                <a:sym typeface="Arial"/>
              </a:rPr>
              <a:t>engine</a:t>
            </a:r>
            <a:r>
              <a:rPr lang="en-US" sz="3000">
                <a:latin typeface="Arial"/>
                <a:ea typeface="Arial"/>
                <a:cs typeface="Arial"/>
                <a:sym typeface="Arial"/>
              </a:rPr>
              <a:t>.start();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cxnSp>
        <p:nvCxnSpPr>
          <p:cNvPr id="1589" name="Google Shape;1589;p159"/>
          <p:cNvCxnSpPr>
            <a:stCxn id="1590" idx="1"/>
          </p:cNvCxnSpPr>
          <p:nvPr/>
        </p:nvCxnSpPr>
        <p:spPr>
          <a:xfrm flipH="1">
            <a:off x="4466175" y="2444175"/>
            <a:ext cx="1811700" cy="256800"/>
          </a:xfrm>
          <a:prstGeom prst="straightConnector1">
            <a:avLst/>
          </a:prstGeom>
          <a:noFill/>
          <a:ln cap="flat" cmpd="sng" w="28575">
            <a:solidFill>
              <a:srgbClr val="E06666"/>
            </a:solidFill>
            <a:prstDash val="solid"/>
            <a:round/>
            <a:headEnd len="med" w="med" type="none"/>
            <a:tailEnd len="med" w="med" type="stealth"/>
          </a:ln>
        </p:spPr>
      </p:cxnSp>
      <p:sp>
        <p:nvSpPr>
          <p:cNvPr id="1590" name="Google Shape;1590;p159"/>
          <p:cNvSpPr txBox="1"/>
          <p:nvPr/>
        </p:nvSpPr>
        <p:spPr>
          <a:xfrm>
            <a:off x="6277875" y="2187375"/>
            <a:ext cx="50805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obiekt </a:t>
            </a:r>
            <a:r>
              <a:rPr lang="en-US" sz="1800">
                <a:solidFill>
                  <a:schemeClr val="accent6"/>
                </a:solidFill>
              </a:rPr>
              <a:t>engine </a:t>
            </a:r>
            <a:r>
              <a:rPr lang="en-US" sz="1800"/>
              <a:t>jest zawarty w obiekcie klasy </a:t>
            </a:r>
            <a:r>
              <a:rPr lang="en-US" sz="1800">
                <a:solidFill>
                  <a:schemeClr val="accent5"/>
                </a:solidFill>
              </a:rPr>
              <a:t>Car</a:t>
            </a:r>
            <a:endParaRPr sz="1800">
              <a:solidFill>
                <a:schemeClr val="accent5"/>
              </a:solidFill>
            </a:endParaRPr>
          </a:p>
        </p:txBody>
      </p:sp>
      <p:cxnSp>
        <p:nvCxnSpPr>
          <p:cNvPr id="1591" name="Google Shape;1591;p159"/>
          <p:cNvCxnSpPr/>
          <p:nvPr/>
        </p:nvCxnSpPr>
        <p:spPr>
          <a:xfrm flipH="1">
            <a:off x="4645350" y="4083875"/>
            <a:ext cx="1553700" cy="48900"/>
          </a:xfrm>
          <a:prstGeom prst="straightConnector1">
            <a:avLst/>
          </a:prstGeom>
          <a:noFill/>
          <a:ln cap="flat" cmpd="sng" w="28575">
            <a:solidFill>
              <a:srgbClr val="E06666"/>
            </a:solidFill>
            <a:prstDash val="solid"/>
            <a:round/>
            <a:headEnd len="med" w="med" type="none"/>
            <a:tailEnd len="med" w="med" type="stealth"/>
          </a:ln>
        </p:spPr>
      </p:cxnSp>
      <p:sp>
        <p:nvSpPr>
          <p:cNvPr id="1592" name="Google Shape;1592;p159"/>
          <p:cNvSpPr txBox="1"/>
          <p:nvPr/>
        </p:nvSpPr>
        <p:spPr>
          <a:xfrm>
            <a:off x="6277875" y="3759275"/>
            <a:ext cx="56991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do obiektu </a:t>
            </a:r>
            <a:r>
              <a:rPr lang="en-US" sz="1800">
                <a:solidFill>
                  <a:schemeClr val="accent6"/>
                </a:solidFill>
              </a:rPr>
              <a:t>engine </a:t>
            </a:r>
            <a:r>
              <a:rPr lang="en-US" sz="1800"/>
              <a:t>delegowana jest metoda: </a:t>
            </a:r>
            <a:r>
              <a:rPr i="1" lang="en-US" sz="1800" u="sng"/>
              <a:t>start()</a:t>
            </a:r>
            <a:endParaRPr i="1" sz="1800" u="sng"/>
          </a:p>
          <a:p>
            <a:pPr indent="0" lvl="0" marL="0" rtl="0" algn="l">
              <a:spcBef>
                <a:spcPts val="0"/>
              </a:spcBef>
              <a:spcAft>
                <a:spcPts val="0"/>
              </a:spcAft>
              <a:buNone/>
            </a:pPr>
            <a:r>
              <a:rPr lang="en-US" sz="1800"/>
              <a:t>Klasa </a:t>
            </a:r>
            <a:r>
              <a:rPr lang="en-US" sz="1800">
                <a:solidFill>
                  <a:schemeClr val="accent5"/>
                </a:solidFill>
              </a:rPr>
              <a:t>Car </a:t>
            </a:r>
            <a:r>
              <a:rPr lang="en-US" sz="1800"/>
              <a:t>nie musi definiować jej sama.</a:t>
            </a:r>
            <a:endParaRPr sz="1800">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IntelliJ IDEA - wprowadzenie</a:t>
            </a:r>
            <a:endParaRPr>
              <a:latin typeface="Arial"/>
              <a:ea typeface="Arial"/>
              <a:cs typeface="Arial"/>
              <a:sym typeface="Arial"/>
            </a:endParaRPr>
          </a:p>
        </p:txBody>
      </p:sp>
      <p:pic>
        <p:nvPicPr>
          <p:cNvPr id="440" name="Google Shape;440;p43"/>
          <p:cNvPicPr preferRelativeResize="0"/>
          <p:nvPr/>
        </p:nvPicPr>
        <p:blipFill>
          <a:blip r:embed="rId3">
            <a:alphaModFix/>
          </a:blip>
          <a:stretch>
            <a:fillRect/>
          </a:stretch>
        </p:blipFill>
        <p:spPr>
          <a:xfrm>
            <a:off x="2618400" y="963000"/>
            <a:ext cx="8217249" cy="5299049"/>
          </a:xfrm>
          <a:prstGeom prst="rect">
            <a:avLst/>
          </a:prstGeom>
          <a:noFill/>
          <a:ln>
            <a:noFill/>
          </a:ln>
        </p:spPr>
      </p:pic>
      <p:cxnSp>
        <p:nvCxnSpPr>
          <p:cNvPr id="441" name="Google Shape;441;p43"/>
          <p:cNvCxnSpPr/>
          <p:nvPr/>
        </p:nvCxnSpPr>
        <p:spPr>
          <a:xfrm flipH="1" rot="10800000">
            <a:off x="7792850" y="2046975"/>
            <a:ext cx="593100" cy="230100"/>
          </a:xfrm>
          <a:prstGeom prst="straightConnector1">
            <a:avLst/>
          </a:prstGeom>
          <a:noFill/>
          <a:ln cap="flat" cmpd="sng" w="28575">
            <a:solidFill>
              <a:srgbClr val="E06666"/>
            </a:solidFill>
            <a:prstDash val="solid"/>
            <a:round/>
            <a:headEnd len="med" w="med" type="stealth"/>
            <a:tailEnd len="med" w="med" type="none"/>
          </a:ln>
        </p:spPr>
      </p:cxnSp>
      <p:sp>
        <p:nvSpPr>
          <p:cNvPr id="442" name="Google Shape;442;p43"/>
          <p:cNvSpPr txBox="1"/>
          <p:nvPr/>
        </p:nvSpPr>
        <p:spPr>
          <a:xfrm>
            <a:off x="8388800" y="18590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edytor kodu</a:t>
            </a:r>
            <a:endParaRPr/>
          </a:p>
        </p:txBody>
      </p:sp>
      <p:cxnSp>
        <p:nvCxnSpPr>
          <p:cNvPr id="443" name="Google Shape;443;p43"/>
          <p:cNvCxnSpPr>
            <a:endCxn id="444" idx="3"/>
          </p:cNvCxnSpPr>
          <p:nvPr/>
        </p:nvCxnSpPr>
        <p:spPr>
          <a:xfrm flipH="1">
            <a:off x="2538150" y="2975850"/>
            <a:ext cx="728400" cy="8700"/>
          </a:xfrm>
          <a:prstGeom prst="straightConnector1">
            <a:avLst/>
          </a:prstGeom>
          <a:noFill/>
          <a:ln cap="flat" cmpd="sng" w="28575">
            <a:solidFill>
              <a:srgbClr val="E06666"/>
            </a:solidFill>
            <a:prstDash val="solid"/>
            <a:round/>
            <a:headEnd len="med" w="med" type="stealth"/>
            <a:tailEnd len="med" w="med" type="none"/>
          </a:ln>
        </p:spPr>
      </p:cxnSp>
      <p:sp>
        <p:nvSpPr>
          <p:cNvPr id="444" name="Google Shape;444;p43"/>
          <p:cNvSpPr txBox="1"/>
          <p:nvPr/>
        </p:nvSpPr>
        <p:spPr>
          <a:xfrm>
            <a:off x="1204050" y="2717700"/>
            <a:ext cx="13341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struktura projektu</a:t>
            </a:r>
            <a:endParaRPr/>
          </a:p>
        </p:txBody>
      </p:sp>
      <p:cxnSp>
        <p:nvCxnSpPr>
          <p:cNvPr id="445" name="Google Shape;445;p43"/>
          <p:cNvCxnSpPr>
            <a:endCxn id="446" idx="3"/>
          </p:cNvCxnSpPr>
          <p:nvPr/>
        </p:nvCxnSpPr>
        <p:spPr>
          <a:xfrm flipH="1">
            <a:off x="1868700" y="1507275"/>
            <a:ext cx="728400" cy="8700"/>
          </a:xfrm>
          <a:prstGeom prst="straightConnector1">
            <a:avLst/>
          </a:prstGeom>
          <a:noFill/>
          <a:ln cap="flat" cmpd="sng" w="28575">
            <a:solidFill>
              <a:srgbClr val="E06666"/>
            </a:solidFill>
            <a:prstDash val="solid"/>
            <a:round/>
            <a:headEnd len="med" w="med" type="stealth"/>
            <a:tailEnd len="med" w="med" type="none"/>
          </a:ln>
        </p:spPr>
      </p:cxnSp>
      <p:sp>
        <p:nvSpPr>
          <p:cNvPr id="446" name="Google Shape;446;p43"/>
          <p:cNvSpPr txBox="1"/>
          <p:nvPr/>
        </p:nvSpPr>
        <p:spPr>
          <a:xfrm>
            <a:off x="685800" y="1249125"/>
            <a:ext cx="11829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pasek narzędzi</a:t>
            </a:r>
            <a:endParaRPr/>
          </a:p>
        </p:txBody>
      </p:sp>
      <p:cxnSp>
        <p:nvCxnSpPr>
          <p:cNvPr id="447" name="Google Shape;447;p43"/>
          <p:cNvCxnSpPr/>
          <p:nvPr/>
        </p:nvCxnSpPr>
        <p:spPr>
          <a:xfrm flipH="1" rot="10800000">
            <a:off x="6437550" y="4961875"/>
            <a:ext cx="593100" cy="230100"/>
          </a:xfrm>
          <a:prstGeom prst="straightConnector1">
            <a:avLst/>
          </a:prstGeom>
          <a:noFill/>
          <a:ln cap="flat" cmpd="sng" w="28575">
            <a:solidFill>
              <a:srgbClr val="E06666"/>
            </a:solidFill>
            <a:prstDash val="solid"/>
            <a:round/>
            <a:headEnd len="med" w="med" type="stealth"/>
            <a:tailEnd len="med" w="med" type="none"/>
          </a:ln>
        </p:spPr>
      </p:cxnSp>
      <p:sp>
        <p:nvSpPr>
          <p:cNvPr id="448" name="Google Shape;448;p43"/>
          <p:cNvSpPr txBox="1"/>
          <p:nvPr/>
        </p:nvSpPr>
        <p:spPr>
          <a:xfrm>
            <a:off x="7033500" y="47739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konsola</a:t>
            </a:r>
            <a:endParaRPr/>
          </a:p>
        </p:txBody>
      </p:sp>
      <p:cxnSp>
        <p:nvCxnSpPr>
          <p:cNvPr id="449" name="Google Shape;449;p43"/>
          <p:cNvCxnSpPr/>
          <p:nvPr/>
        </p:nvCxnSpPr>
        <p:spPr>
          <a:xfrm flipH="1" rot="10800000">
            <a:off x="7208175" y="1285750"/>
            <a:ext cx="702000" cy="12900"/>
          </a:xfrm>
          <a:prstGeom prst="straightConnector1">
            <a:avLst/>
          </a:prstGeom>
          <a:noFill/>
          <a:ln cap="flat" cmpd="sng" w="28575">
            <a:solidFill>
              <a:srgbClr val="E06666"/>
            </a:solidFill>
            <a:prstDash val="solid"/>
            <a:round/>
            <a:headEnd len="med" w="med" type="stealth"/>
            <a:tailEnd len="med" w="med" type="none"/>
          </a:ln>
        </p:spPr>
      </p:cxnSp>
      <p:sp>
        <p:nvSpPr>
          <p:cNvPr id="450" name="Google Shape;450;p43"/>
          <p:cNvSpPr txBox="1"/>
          <p:nvPr/>
        </p:nvSpPr>
        <p:spPr>
          <a:xfrm>
            <a:off x="7912925" y="1097925"/>
            <a:ext cx="1334100" cy="3381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główne menu</a:t>
            </a:r>
            <a:endParaRPr/>
          </a:p>
        </p:txBody>
      </p:sp>
      <p:cxnSp>
        <p:nvCxnSpPr>
          <p:cNvPr id="451" name="Google Shape;451;p43"/>
          <p:cNvCxnSpPr/>
          <p:nvPr/>
        </p:nvCxnSpPr>
        <p:spPr>
          <a:xfrm>
            <a:off x="5239125" y="2606225"/>
            <a:ext cx="1164300" cy="450900"/>
          </a:xfrm>
          <a:prstGeom prst="straightConnector1">
            <a:avLst/>
          </a:prstGeom>
          <a:noFill/>
          <a:ln cap="flat" cmpd="sng" w="28575">
            <a:solidFill>
              <a:srgbClr val="E06666"/>
            </a:solidFill>
            <a:prstDash val="solid"/>
            <a:round/>
            <a:headEnd len="med" w="med" type="stealth"/>
            <a:tailEnd len="med" w="med" type="none"/>
          </a:ln>
        </p:spPr>
      </p:cxnSp>
      <p:sp>
        <p:nvSpPr>
          <p:cNvPr id="452" name="Google Shape;452;p43"/>
          <p:cNvSpPr txBox="1"/>
          <p:nvPr/>
        </p:nvSpPr>
        <p:spPr>
          <a:xfrm>
            <a:off x="6406400" y="2869050"/>
            <a:ext cx="1732500" cy="533700"/>
          </a:xfrm>
          <a:prstGeom prst="rect">
            <a:avLst/>
          </a:prstGeom>
          <a:solidFill>
            <a:srgbClr val="FFFFFF"/>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przycisk: </a:t>
            </a:r>
            <a:endParaRPr/>
          </a:p>
          <a:p>
            <a:pPr indent="0" lvl="0" marL="0" rtl="0" algn="ctr">
              <a:spcBef>
                <a:spcPts val="0"/>
              </a:spcBef>
              <a:spcAft>
                <a:spcPts val="0"/>
              </a:spcAft>
              <a:buNone/>
            </a:pPr>
            <a:r>
              <a:rPr lang="en-US"/>
              <a:t>uruchom program</a:t>
            </a:r>
            <a:endParaRPr/>
          </a:p>
        </p:txBody>
      </p:sp>
      <p:cxnSp>
        <p:nvCxnSpPr>
          <p:cNvPr id="453" name="Google Shape;453;p43"/>
          <p:cNvCxnSpPr/>
          <p:nvPr/>
        </p:nvCxnSpPr>
        <p:spPr>
          <a:xfrm>
            <a:off x="5550450" y="1618875"/>
            <a:ext cx="852900" cy="1250100"/>
          </a:xfrm>
          <a:prstGeom prst="straightConnector1">
            <a:avLst/>
          </a:prstGeom>
          <a:noFill/>
          <a:ln cap="flat" cmpd="sng" w="28575">
            <a:solidFill>
              <a:srgbClr val="E06666"/>
            </a:solidFill>
            <a:prstDash val="solid"/>
            <a:round/>
            <a:headEnd len="med" w="med" type="stealth"/>
            <a:tailEnd len="med" w="med" type="none"/>
          </a:ln>
        </p:spPr>
      </p:cxnSp>
      <p:sp>
        <p:nvSpPr>
          <p:cNvPr id="454" name="Google Shape;454;p43"/>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tworzenia nowego projektu: </a:t>
            </a:r>
            <a:r>
              <a:rPr lang="en-US" sz="1800" u="sng">
                <a:solidFill>
                  <a:schemeClr val="hlink"/>
                </a:solidFill>
                <a:hlinkClick r:id="rId4"/>
              </a:rPr>
              <a:t>http://goo.gl/zdZP2N</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przykład </a:t>
            </a:r>
            <a:endParaRPr>
              <a:latin typeface="Arial"/>
              <a:ea typeface="Arial"/>
              <a:cs typeface="Arial"/>
              <a:sym typeface="Arial"/>
            </a:endParaRPr>
          </a:p>
        </p:txBody>
      </p:sp>
      <p:sp>
        <p:nvSpPr>
          <p:cNvPr id="1598" name="Google Shape;1598;p160"/>
          <p:cNvSpPr txBox="1"/>
          <p:nvPr>
            <p:ph idx="4294967295" type="ctrTitle"/>
          </p:nvPr>
        </p:nvSpPr>
        <p:spPr>
          <a:xfrm>
            <a:off x="31950" y="963000"/>
            <a:ext cx="5694300" cy="53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6"/>
                </a:solidFill>
                <a:latin typeface="Arial"/>
                <a:ea typeface="Arial"/>
                <a:cs typeface="Arial"/>
                <a:sym typeface="Arial"/>
              </a:rPr>
              <a:t>Animal</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b="1" lang="en-US" sz="2000">
                <a:latin typeface="Arial"/>
                <a:ea typeface="Arial"/>
                <a:cs typeface="Arial"/>
                <a:sym typeface="Arial"/>
              </a:rPr>
              <a:t>this.</a:t>
            </a:r>
            <a:r>
              <a:rPr lang="en-US" sz="2000">
                <a:solidFill>
                  <a:schemeClr val="accent5"/>
                </a:solidFill>
                <a:latin typeface="Arial"/>
                <a:ea typeface="Arial"/>
                <a:cs typeface="Arial"/>
                <a:sym typeface="Arial"/>
              </a:rPr>
              <a:t>name </a:t>
            </a:r>
            <a:r>
              <a:rPr lang="en-US" sz="2000">
                <a:latin typeface="Arial"/>
                <a:ea typeface="Arial"/>
                <a:cs typeface="Arial"/>
                <a:sym typeface="Arial"/>
              </a:rPr>
              <a:t>= </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b="1" lang="en-US" sz="2000">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b="1" lang="en-US" sz="2000">
                <a:latin typeface="Arial"/>
                <a:ea typeface="Arial"/>
                <a:cs typeface="Arial"/>
                <a:sym typeface="Arial"/>
              </a:rPr>
              <a:t>  </a:t>
            </a:r>
            <a:r>
              <a:rPr lang="en-US" sz="2000">
                <a:latin typeface="Arial"/>
                <a:ea typeface="Arial"/>
                <a:cs typeface="Arial"/>
                <a:sym typeface="Arial"/>
              </a:rPr>
              <a:t>private int </a:t>
            </a:r>
            <a:r>
              <a:rPr lang="en-US" sz="2000">
                <a:solidFill>
                  <a:schemeClr val="accent5"/>
                </a:solidFill>
                <a:latin typeface="Arial"/>
                <a:ea typeface="Arial"/>
                <a:cs typeface="Arial"/>
                <a:sym typeface="Arial"/>
              </a:rPr>
              <a:t>dailyMeatDemand</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t>
            </a:r>
            <a:r>
              <a:rPr lang="en-US" sz="2000">
                <a:solidFill>
                  <a:schemeClr val="accent5"/>
                </a:solidFill>
                <a:latin typeface="Arial"/>
                <a:ea typeface="Arial"/>
                <a:cs typeface="Arial"/>
                <a:sym typeface="Arial"/>
              </a:rPr>
              <a:t>Lion</a:t>
            </a:r>
            <a:r>
              <a:rPr lang="en-US" sz="2000">
                <a:latin typeface="Arial"/>
                <a:ea typeface="Arial"/>
                <a:cs typeface="Arial"/>
                <a:sym typeface="Arial"/>
              </a:rPr>
              <a:t>(String </a:t>
            </a:r>
            <a:r>
              <a:rPr lang="en-US" sz="2000">
                <a:solidFill>
                  <a:schemeClr val="accent2"/>
                </a:solidFill>
                <a:latin typeface="Arial"/>
                <a:ea typeface="Arial"/>
                <a:cs typeface="Arial"/>
                <a:sym typeface="Arial"/>
              </a:rPr>
              <a:t>name</a:t>
            </a:r>
            <a:r>
              <a:rPr lang="en-US" sz="2000">
                <a:latin typeface="Arial"/>
                <a:ea typeface="Arial"/>
                <a:cs typeface="Arial"/>
                <a:sym typeface="Arial"/>
              </a:rPr>
              <a:t>, int </a:t>
            </a:r>
            <a:r>
              <a:rPr lang="en-US" sz="2000">
                <a:solidFill>
                  <a:schemeClr val="accent2"/>
                </a:solidFill>
                <a:latin typeface="Arial"/>
                <a:ea typeface="Arial"/>
                <a:cs typeface="Arial"/>
                <a:sym typeface="Arial"/>
              </a:rPr>
              <a:t>demand</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r>
              <a:rPr b="1" lang="en-US" sz="2000">
                <a:latin typeface="Arial"/>
                <a:ea typeface="Arial"/>
                <a:cs typeface="Arial"/>
                <a:sym typeface="Arial"/>
              </a:rPr>
              <a:t>super</a:t>
            </a:r>
            <a:r>
              <a:rPr lang="en-US" sz="2000">
                <a:latin typeface="Arial"/>
                <a:ea typeface="Arial"/>
                <a:cs typeface="Arial"/>
                <a:sym typeface="Arial"/>
              </a:rPr>
              <a:t>(</a:t>
            </a:r>
            <a:r>
              <a:rPr lang="en-US" sz="2000">
                <a:solidFill>
                  <a:schemeClr val="accent2"/>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r>
              <a:rPr b="1" lang="en-US" sz="2000">
                <a:latin typeface="Arial"/>
                <a:ea typeface="Arial"/>
                <a:cs typeface="Arial"/>
                <a:sym typeface="Arial"/>
              </a:rPr>
              <a:t>this.</a:t>
            </a:r>
            <a:r>
              <a:rPr lang="en-US" sz="2000">
                <a:solidFill>
                  <a:schemeClr val="accent5"/>
                </a:solidFill>
                <a:latin typeface="Arial"/>
                <a:ea typeface="Arial"/>
                <a:cs typeface="Arial"/>
                <a:sym typeface="Arial"/>
              </a:rPr>
              <a:t>dailyMeatDemand </a:t>
            </a:r>
            <a:r>
              <a:rPr lang="en-US" sz="2000">
                <a:latin typeface="Arial"/>
                <a:ea typeface="Arial"/>
                <a:cs typeface="Arial"/>
                <a:sym typeface="Arial"/>
              </a:rPr>
              <a:t>= </a:t>
            </a:r>
            <a:r>
              <a:rPr lang="en-US" sz="2000">
                <a:solidFill>
                  <a:schemeClr val="accent2"/>
                </a:solidFill>
                <a:latin typeface="Arial"/>
                <a:ea typeface="Arial"/>
                <a:cs typeface="Arial"/>
                <a:sym typeface="Arial"/>
              </a:rPr>
              <a:t>demand</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599" name="Google Shape;1599;p160"/>
          <p:cNvCxnSpPr>
            <a:stCxn id="1600" idx="1"/>
          </p:cNvCxnSpPr>
          <p:nvPr/>
        </p:nvCxnSpPr>
        <p:spPr>
          <a:xfrm flipH="1">
            <a:off x="4164850" y="3965800"/>
            <a:ext cx="881700" cy="16200"/>
          </a:xfrm>
          <a:prstGeom prst="straightConnector1">
            <a:avLst/>
          </a:prstGeom>
          <a:noFill/>
          <a:ln cap="flat" cmpd="sng" w="28575">
            <a:solidFill>
              <a:srgbClr val="E06666"/>
            </a:solidFill>
            <a:prstDash val="solid"/>
            <a:round/>
            <a:headEnd len="med" w="med" type="none"/>
            <a:tailEnd len="med" w="med" type="stealth"/>
          </a:ln>
        </p:spPr>
      </p:cxnSp>
      <p:sp>
        <p:nvSpPr>
          <p:cNvPr id="1600" name="Google Shape;1600;p160"/>
          <p:cNvSpPr txBox="1"/>
          <p:nvPr/>
        </p:nvSpPr>
        <p:spPr>
          <a:xfrm>
            <a:off x="5046550" y="3592000"/>
            <a:ext cx="6493500" cy="7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lang="en-US" sz="1800">
                <a:solidFill>
                  <a:schemeClr val="accent5"/>
                </a:solidFill>
              </a:rPr>
              <a:t>Lion </a:t>
            </a:r>
            <a:r>
              <a:rPr lang="en-US" sz="1800"/>
              <a:t>dziedziczy po klasie </a:t>
            </a:r>
            <a:r>
              <a:rPr lang="en-US" sz="1800">
                <a:solidFill>
                  <a:schemeClr val="accent6"/>
                </a:solidFill>
              </a:rPr>
              <a:t>Animal </a:t>
            </a:r>
            <a:r>
              <a:rPr lang="en-US" sz="1800"/>
              <a:t>i przejmuje od niej wszystkie (nie-prywatne i nie-statyczne) pola i metody</a:t>
            </a:r>
            <a:endParaRPr sz="1800">
              <a:solidFill>
                <a:schemeClr val="accent5"/>
              </a:solidFill>
            </a:endParaRPr>
          </a:p>
        </p:txBody>
      </p:sp>
      <p:sp>
        <p:nvSpPr>
          <p:cNvPr id="1601" name="Google Shape;1601;p160"/>
          <p:cNvSpPr txBox="1"/>
          <p:nvPr/>
        </p:nvSpPr>
        <p:spPr>
          <a:xfrm>
            <a:off x="4386725" y="1284800"/>
            <a:ext cx="6926400" cy="688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klasa </a:t>
            </a:r>
            <a:r>
              <a:rPr lang="en-US" sz="2000">
                <a:solidFill>
                  <a:schemeClr val="accent5"/>
                </a:solidFill>
              </a:rPr>
              <a:t>Lion </a:t>
            </a:r>
            <a:r>
              <a:rPr lang="en-US" sz="2000"/>
              <a:t>to podklasa (klasa pochodna) klasy </a:t>
            </a:r>
            <a:r>
              <a:rPr lang="en-US" sz="2000">
                <a:solidFill>
                  <a:schemeClr val="accent6"/>
                </a:solidFill>
              </a:rPr>
              <a:t>Animal</a:t>
            </a:r>
            <a:endParaRPr sz="2000">
              <a:solidFill>
                <a:schemeClr val="accent6"/>
              </a:solidFill>
            </a:endParaRPr>
          </a:p>
          <a:p>
            <a:pPr indent="-355600" lvl="0" marL="457200" rtl="0" algn="l">
              <a:spcBef>
                <a:spcPts val="0"/>
              </a:spcBef>
              <a:spcAft>
                <a:spcPts val="0"/>
              </a:spcAft>
              <a:buClr>
                <a:schemeClr val="dk1"/>
              </a:buClr>
              <a:buSzPts val="2000"/>
              <a:buChar char="●"/>
            </a:pPr>
            <a:r>
              <a:rPr lang="en-US" sz="2000">
                <a:solidFill>
                  <a:schemeClr val="dk1"/>
                </a:solidFill>
              </a:rPr>
              <a:t>klasa </a:t>
            </a:r>
            <a:r>
              <a:rPr lang="en-US" sz="2000">
                <a:solidFill>
                  <a:schemeClr val="accent6"/>
                </a:solidFill>
              </a:rPr>
              <a:t>Animal </a:t>
            </a:r>
            <a:r>
              <a:rPr lang="en-US" sz="2000">
                <a:solidFill>
                  <a:schemeClr val="dk1"/>
                </a:solidFill>
              </a:rPr>
              <a:t>to nadklasa (klasa bazowa) klasy </a:t>
            </a:r>
            <a:r>
              <a:rPr lang="en-US" sz="2000">
                <a:solidFill>
                  <a:schemeClr val="accent5"/>
                </a:solidFill>
              </a:rPr>
              <a:t>Lion </a:t>
            </a:r>
            <a:endParaRPr sz="2000">
              <a:solidFill>
                <a:schemeClr val="accent6"/>
              </a:solidFill>
            </a:endParaRPr>
          </a:p>
          <a:p>
            <a:pPr indent="0" lvl="0" marL="457200" rtl="0" algn="l">
              <a:spcBef>
                <a:spcPts val="0"/>
              </a:spcBef>
              <a:spcAft>
                <a:spcPts val="0"/>
              </a:spcAft>
              <a:buNone/>
            </a:pPr>
            <a:r>
              <a:t/>
            </a:r>
            <a:endParaRPr sz="2000">
              <a:solidFill>
                <a:schemeClr val="accent6"/>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Google Shape;1606;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inicjalizacja klasy pochodnej</a:t>
            </a:r>
            <a:endParaRPr>
              <a:latin typeface="Arial"/>
              <a:ea typeface="Arial"/>
              <a:cs typeface="Arial"/>
              <a:sym typeface="Arial"/>
            </a:endParaRPr>
          </a:p>
        </p:txBody>
      </p:sp>
      <p:sp>
        <p:nvSpPr>
          <p:cNvPr id="1607" name="Google Shape;1607;p161"/>
          <p:cNvSpPr txBox="1"/>
          <p:nvPr>
            <p:ph idx="4294967295" type="ctrTitle"/>
          </p:nvPr>
        </p:nvSpPr>
        <p:spPr>
          <a:xfrm>
            <a:off x="152400" y="3088775"/>
            <a:ext cx="5694300" cy="31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class </a:t>
            </a:r>
            <a:r>
              <a:rPr lang="en-US" sz="2400">
                <a:solidFill>
                  <a:schemeClr val="accent5"/>
                </a:solidFill>
                <a:latin typeface="Arial"/>
                <a:ea typeface="Arial"/>
                <a:cs typeface="Arial"/>
                <a:sym typeface="Arial"/>
              </a:rPr>
              <a:t>Lion </a:t>
            </a:r>
            <a:r>
              <a:rPr b="1" lang="en-US" sz="2400">
                <a:latin typeface="Arial"/>
                <a:ea typeface="Arial"/>
                <a:cs typeface="Arial"/>
                <a:sym typeface="Arial"/>
              </a:rPr>
              <a:t>extends </a:t>
            </a:r>
            <a:r>
              <a:rPr lang="en-US" sz="2400">
                <a:solidFill>
                  <a:schemeClr val="accent6"/>
                </a:solidFill>
                <a:latin typeface="Arial"/>
                <a:ea typeface="Arial"/>
                <a:cs typeface="Arial"/>
                <a:sym typeface="Arial"/>
              </a:rPr>
              <a:t>Animal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b="1" lang="en-US" sz="2400">
                <a:latin typeface="Arial"/>
                <a:ea typeface="Arial"/>
                <a:cs typeface="Arial"/>
                <a:sym typeface="Arial"/>
              </a:rPr>
              <a:t>  </a:t>
            </a:r>
            <a:r>
              <a:rPr lang="en-US" sz="2400">
                <a:latin typeface="Arial"/>
                <a:ea typeface="Arial"/>
                <a:cs typeface="Arial"/>
                <a:sym typeface="Arial"/>
              </a:rPr>
              <a:t>private int </a:t>
            </a:r>
            <a:r>
              <a:rPr lang="en-US" sz="2400">
                <a:solidFill>
                  <a:schemeClr val="accent5"/>
                </a:solidFill>
                <a:latin typeface="Arial"/>
                <a:ea typeface="Arial"/>
                <a:cs typeface="Arial"/>
                <a:sym typeface="Arial"/>
              </a:rPr>
              <a:t>dailyMeatDemand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b="1"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Lion</a:t>
            </a:r>
            <a:r>
              <a:rPr lang="en-US" sz="2400">
                <a:latin typeface="Arial"/>
                <a:ea typeface="Arial"/>
                <a:cs typeface="Arial"/>
                <a:sym typeface="Arial"/>
              </a:rPr>
              <a:t>(String </a:t>
            </a:r>
            <a:r>
              <a:rPr lang="en-US" sz="2400">
                <a:solidFill>
                  <a:schemeClr val="accent2"/>
                </a:solidFill>
                <a:latin typeface="Arial"/>
                <a:ea typeface="Arial"/>
                <a:cs typeface="Arial"/>
                <a:sym typeface="Arial"/>
              </a:rPr>
              <a:t>name</a:t>
            </a:r>
            <a:r>
              <a:rPr lang="en-US" sz="2400">
                <a:latin typeface="Arial"/>
                <a:ea typeface="Arial"/>
                <a:cs typeface="Arial"/>
                <a:sym typeface="Arial"/>
              </a:rPr>
              <a:t>, int </a:t>
            </a:r>
            <a:r>
              <a:rPr lang="en-US" sz="2400">
                <a:solidFill>
                  <a:schemeClr val="accent2"/>
                </a:solidFill>
                <a:latin typeface="Arial"/>
                <a:ea typeface="Arial"/>
                <a:cs typeface="Arial"/>
                <a:sym typeface="Arial"/>
              </a:rPr>
              <a:t>demand</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super</a:t>
            </a:r>
            <a:r>
              <a:rPr lang="en-US" sz="2400">
                <a:latin typeface="Arial"/>
                <a:ea typeface="Arial"/>
                <a:cs typeface="Arial"/>
                <a:sym typeface="Arial"/>
              </a:rPr>
              <a:t>(</a:t>
            </a:r>
            <a:r>
              <a:rPr lang="en-US" sz="2400">
                <a:solidFill>
                  <a:schemeClr val="accent2"/>
                </a:solidFill>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this.</a:t>
            </a:r>
            <a:r>
              <a:rPr lang="en-US" sz="2400">
                <a:solidFill>
                  <a:schemeClr val="accent5"/>
                </a:solidFill>
                <a:latin typeface="Arial"/>
                <a:ea typeface="Arial"/>
                <a:cs typeface="Arial"/>
                <a:sym typeface="Arial"/>
              </a:rPr>
              <a:t>dailyMeatDemand </a:t>
            </a:r>
            <a:r>
              <a:rPr lang="en-US" sz="2400">
                <a:latin typeface="Arial"/>
                <a:ea typeface="Arial"/>
                <a:cs typeface="Arial"/>
                <a:sym typeface="Arial"/>
              </a:rPr>
              <a:t>= </a:t>
            </a:r>
            <a:r>
              <a:rPr lang="en-US" sz="2400">
                <a:solidFill>
                  <a:schemeClr val="accent2"/>
                </a:solidFill>
                <a:latin typeface="Arial"/>
                <a:ea typeface="Arial"/>
                <a:cs typeface="Arial"/>
                <a:sym typeface="Arial"/>
              </a:rPr>
              <a:t>demand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cxnSp>
        <p:nvCxnSpPr>
          <p:cNvPr id="1608" name="Google Shape;1608;p161"/>
          <p:cNvCxnSpPr/>
          <p:nvPr/>
        </p:nvCxnSpPr>
        <p:spPr>
          <a:xfrm flipH="1">
            <a:off x="5608150" y="480605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09" name="Google Shape;1609;p161"/>
          <p:cNvSpPr txBox="1"/>
          <p:nvPr/>
        </p:nvSpPr>
        <p:spPr>
          <a:xfrm>
            <a:off x="75" y="1039200"/>
            <a:ext cx="12192000" cy="19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Sekwencja inicjalizowania klasy pochodnej:</a:t>
            </a:r>
            <a:endParaRPr sz="1800"/>
          </a:p>
          <a:p>
            <a:pPr indent="-342900" lvl="0" marL="457200" rtl="0" algn="l">
              <a:spcBef>
                <a:spcPts val="0"/>
              </a:spcBef>
              <a:spcAft>
                <a:spcPts val="0"/>
              </a:spcAft>
              <a:buSzPts val="1800"/>
              <a:buAutoNum type="arabicPeriod"/>
            </a:pPr>
            <a:r>
              <a:rPr lang="en-US" sz="1800"/>
              <a:t>wywoływany jest konstruktor klasy pochodnej</a:t>
            </a:r>
            <a:endParaRPr sz="1800"/>
          </a:p>
          <a:p>
            <a:pPr indent="-342900" lvl="0" marL="457200" rtl="0" algn="l">
              <a:spcBef>
                <a:spcPts val="0"/>
              </a:spcBef>
              <a:spcAft>
                <a:spcPts val="0"/>
              </a:spcAft>
              <a:buSzPts val="1800"/>
              <a:buAutoNum type="arabicPeriod"/>
            </a:pPr>
            <a:r>
              <a:rPr lang="en-US" sz="1800"/>
              <a:t>jeżeli pierwszą instrukcją jest </a:t>
            </a:r>
            <a:r>
              <a:rPr b="1" lang="en-US" sz="1800"/>
              <a:t>super</a:t>
            </a:r>
            <a:r>
              <a:rPr lang="en-US" sz="1800"/>
              <a:t>({params}), wykonywany jest konstruktor nadklasy z podanymi parametrami </a:t>
            </a:r>
            <a:endParaRPr sz="1800"/>
          </a:p>
          <a:p>
            <a:pPr indent="-342900" lvl="0" marL="457200" rtl="0" algn="l">
              <a:spcBef>
                <a:spcPts val="0"/>
              </a:spcBef>
              <a:spcAft>
                <a:spcPts val="0"/>
              </a:spcAft>
              <a:buSzPts val="1800"/>
              <a:buAutoNum type="arabicPeriod"/>
            </a:pPr>
            <a:r>
              <a:rPr lang="en-US" sz="1800"/>
              <a:t>w przeciwnym przypadku wywoływany jest konstruktor bezparametrowy klasy bazowej (musi istnieć inaczej kod się nie skompiluje!)</a:t>
            </a:r>
            <a:endParaRPr sz="1800"/>
          </a:p>
          <a:p>
            <a:pPr indent="-342900" lvl="0" marL="457200" rtl="0" algn="l">
              <a:spcBef>
                <a:spcPts val="0"/>
              </a:spcBef>
              <a:spcAft>
                <a:spcPts val="0"/>
              </a:spcAft>
              <a:buSzPts val="1800"/>
              <a:buAutoNum type="arabicPeriod"/>
            </a:pPr>
            <a:r>
              <a:rPr lang="en-US" sz="1800"/>
              <a:t>wykonywane są instrukcje konstruktora klasy pochodnej</a:t>
            </a:r>
            <a:endParaRPr sz="1800"/>
          </a:p>
        </p:txBody>
      </p:sp>
      <p:sp>
        <p:nvSpPr>
          <p:cNvPr id="1610" name="Google Shape;1610;p161"/>
          <p:cNvSpPr txBox="1"/>
          <p:nvPr/>
        </p:nvSpPr>
        <p:spPr>
          <a:xfrm>
            <a:off x="6075750" y="3805350"/>
            <a:ext cx="6050100" cy="24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super(</a:t>
            </a:r>
            <a:r>
              <a:rPr lang="en-US" sz="1800">
                <a:solidFill>
                  <a:schemeClr val="accent2"/>
                </a:solidFill>
              </a:rPr>
              <a:t>name</a:t>
            </a:r>
            <a:r>
              <a:rPr b="1" lang="en-US" sz="1800">
                <a:solidFill>
                  <a:schemeClr val="dk1"/>
                </a:solidFill>
              </a:rPr>
              <a:t>) </a:t>
            </a:r>
            <a:r>
              <a:rPr lang="en-US" sz="1800">
                <a:solidFill>
                  <a:schemeClr val="dk1"/>
                </a:solidFill>
              </a:rPr>
              <a:t>to odniesienie do konstruktora nadklasy:</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jeżeli wywołujemy konstruktor z nadklasy musi to być pierwsza instrukcja w ciele konstruktora podklasy</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jeżeli nie wywołamy konstruktora nadklasy wprost domyślny konstruktor (bezparametrowy) zostanie wywołany niejawnie</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Dziedziczenie - nadpisywanie metod</a:t>
            </a:r>
            <a:endParaRPr>
              <a:latin typeface="Arial"/>
              <a:ea typeface="Arial"/>
              <a:cs typeface="Arial"/>
              <a:sym typeface="Arial"/>
            </a:endParaRPr>
          </a:p>
        </p:txBody>
      </p:sp>
      <p:sp>
        <p:nvSpPr>
          <p:cNvPr id="1616" name="Google Shape;1616;p162"/>
          <p:cNvSpPr txBox="1"/>
          <p:nvPr>
            <p:ph idx="4294967295" type="ctrTitle"/>
          </p:nvPr>
        </p:nvSpPr>
        <p:spPr>
          <a:xfrm>
            <a:off x="31950" y="963000"/>
            <a:ext cx="5694300" cy="52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r>
              <a:rPr lang="en-US" sz="2000">
                <a:latin typeface="Arial"/>
                <a:ea typeface="Arial"/>
                <a:cs typeface="Arial"/>
                <a:sym typeface="Arial"/>
              </a:rPr>
              <a:t>private String </a:t>
            </a:r>
            <a:r>
              <a:rPr lang="en-US" sz="2000">
                <a:solidFill>
                  <a:schemeClr val="accent5"/>
                </a:solidFill>
                <a:latin typeface="Arial"/>
                <a:ea typeface="Arial"/>
                <a:cs typeface="Arial"/>
                <a:sym typeface="Arial"/>
              </a:rPr>
              <a:t>name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000">
                <a:latin typeface="Arial"/>
                <a:ea typeface="Arial"/>
                <a:cs typeface="Arial"/>
                <a:sym typeface="Arial"/>
              </a:rPr>
              <a:t>  ...</a:t>
            </a:r>
            <a:endParaRPr b="1"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t>
            </a:r>
            <a:r>
              <a:rPr lang="en-US" sz="2000">
                <a:solidFill>
                  <a:srgbClr val="000000"/>
                </a:solidFill>
                <a:latin typeface="Arial"/>
                <a:ea typeface="Arial"/>
                <a:cs typeface="Arial"/>
                <a:sym typeface="Arial"/>
              </a:rPr>
              <a:t>String </a:t>
            </a:r>
            <a:r>
              <a:rPr b="1" lang="en-US" sz="2000">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0" lvl="0" marL="0" rtl="0" algn="l">
              <a:spcBef>
                <a:spcPts val="0"/>
              </a:spcBef>
              <a:spcAft>
                <a:spcPts val="0"/>
              </a:spcAft>
              <a:buNone/>
            </a:pPr>
            <a:r>
              <a:rPr lang="en-US" sz="2000">
                <a:solidFill>
                  <a:srgbClr val="000000"/>
                </a:solidFill>
                <a:latin typeface="Arial"/>
                <a:ea typeface="Arial"/>
                <a:cs typeface="Arial"/>
                <a:sym typeface="Arial"/>
              </a:rPr>
              <a:t>  	return </a:t>
            </a:r>
            <a:r>
              <a:rPr lang="en-US" sz="2000">
                <a:solidFill>
                  <a:schemeClr val="accent5"/>
                </a:solidFill>
                <a:latin typeface="Arial"/>
                <a:ea typeface="Arial"/>
                <a:cs typeface="Arial"/>
                <a:sym typeface="Arial"/>
              </a:rPr>
              <a: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Lion </a:t>
            </a:r>
            <a:r>
              <a:rPr b="1" lang="en-US" sz="2000">
                <a:latin typeface="Arial"/>
                <a:ea typeface="Arial"/>
                <a:cs typeface="Arial"/>
                <a:sym typeface="Arial"/>
              </a:rPr>
              <a:t>extends </a:t>
            </a:r>
            <a:r>
              <a:rPr lang="en-US" sz="2000">
                <a:solidFill>
                  <a:schemeClr val="accent6"/>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b="1" lang="en-US" sz="2000">
                <a:latin typeface="Arial"/>
                <a:ea typeface="Arial"/>
                <a:cs typeface="Arial"/>
                <a:sym typeface="Arial"/>
              </a:rPr>
              <a:t>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String </a:t>
            </a:r>
            <a:r>
              <a:rPr b="1" lang="en-US" sz="2000">
                <a:latin typeface="Arial"/>
                <a:ea typeface="Arial"/>
                <a:cs typeface="Arial"/>
                <a:sym typeface="Arial"/>
              </a:rPr>
              <a:t>getName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a:t>
            </a:r>
            <a:r>
              <a:rPr lang="en-US" sz="2000">
                <a:solidFill>
                  <a:schemeClr val="accent5"/>
                </a:solidFill>
                <a:latin typeface="Arial"/>
                <a:ea typeface="Arial"/>
                <a:cs typeface="Arial"/>
                <a:sym typeface="Arial"/>
              </a:rPr>
              <a:t> "Lion: " </a:t>
            </a:r>
            <a:r>
              <a:rPr lang="en-US" sz="2000">
                <a:solidFill>
                  <a:srgbClr val="000000"/>
                </a:solidFill>
                <a:latin typeface="Arial"/>
                <a:ea typeface="Arial"/>
                <a:cs typeface="Arial"/>
                <a:sym typeface="Arial"/>
              </a:rPr>
              <a:t>+</a:t>
            </a:r>
            <a:r>
              <a:rPr lang="en-US" sz="2000">
                <a:solidFill>
                  <a:schemeClr val="accent5"/>
                </a:solidFill>
                <a:latin typeface="Arial"/>
                <a:ea typeface="Arial"/>
                <a:cs typeface="Arial"/>
                <a:sym typeface="Arial"/>
              </a:rPr>
              <a:t> </a:t>
            </a:r>
            <a:r>
              <a:rPr b="1" lang="en-US" sz="2000">
                <a:solidFill>
                  <a:schemeClr val="accent2"/>
                </a:solidFill>
                <a:latin typeface="Arial"/>
                <a:ea typeface="Arial"/>
                <a:cs typeface="Arial"/>
                <a:sym typeface="Arial"/>
              </a:rPr>
              <a:t>super</a:t>
            </a:r>
            <a:r>
              <a:rPr lang="en-US" sz="2000">
                <a:solidFill>
                  <a:srgbClr val="000000"/>
                </a:solidFill>
                <a:latin typeface="Arial"/>
                <a:ea typeface="Arial"/>
                <a:cs typeface="Arial"/>
                <a:sym typeface="Arial"/>
              </a:rPr>
              <a:t>.</a:t>
            </a:r>
            <a:r>
              <a:rPr b="1" lang="en-US" sz="2000">
                <a:solidFill>
                  <a:srgbClr val="000000"/>
                </a:solidFill>
                <a:latin typeface="Arial"/>
                <a:ea typeface="Arial"/>
                <a:cs typeface="Arial"/>
                <a:sym typeface="Arial"/>
              </a:rPr>
              <a:t>getName</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p:txBody>
      </p:sp>
      <p:cxnSp>
        <p:nvCxnSpPr>
          <p:cNvPr id="1617" name="Google Shape;1617;p162"/>
          <p:cNvCxnSpPr/>
          <p:nvPr/>
        </p:nvCxnSpPr>
        <p:spPr>
          <a:xfrm flipH="1">
            <a:off x="4300403" y="2110650"/>
            <a:ext cx="645000" cy="8100"/>
          </a:xfrm>
          <a:prstGeom prst="straightConnector1">
            <a:avLst/>
          </a:prstGeom>
          <a:noFill/>
          <a:ln cap="flat" cmpd="sng" w="28575">
            <a:solidFill>
              <a:srgbClr val="E06666"/>
            </a:solidFill>
            <a:prstDash val="solid"/>
            <a:round/>
            <a:headEnd len="med" w="med" type="none"/>
            <a:tailEnd len="med" w="med" type="stealth"/>
          </a:ln>
        </p:spPr>
      </p:cxnSp>
      <p:sp>
        <p:nvSpPr>
          <p:cNvPr id="1618" name="Google Shape;1618;p162"/>
          <p:cNvSpPr txBox="1"/>
          <p:nvPr/>
        </p:nvSpPr>
        <p:spPr>
          <a:xfrm>
            <a:off x="4998700" y="1039200"/>
            <a:ext cx="7193400" cy="507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nadpisanie </a:t>
            </a:r>
            <a:r>
              <a:rPr lang="en-US" sz="1800"/>
              <a:t>(przedefiniowanie, ang. </a:t>
            </a:r>
            <a:r>
              <a:rPr i="1" lang="en-US" sz="1800"/>
              <a:t>overriding</a:t>
            </a:r>
            <a:r>
              <a:rPr lang="en-US" sz="1800"/>
              <a:t>) metody oznacza utworzenie </a:t>
            </a:r>
            <a:r>
              <a:rPr lang="en-US" sz="1800">
                <a:solidFill>
                  <a:schemeClr val="dk1"/>
                </a:solidFill>
              </a:rPr>
              <a:t>w klasie pochodnej </a:t>
            </a:r>
            <a:r>
              <a:rPr lang="en-US" sz="1800"/>
              <a:t>metody, która ma taką samą </a:t>
            </a:r>
            <a:r>
              <a:rPr b="1" lang="en-US" sz="1800"/>
              <a:t>sygnaturę </a:t>
            </a:r>
            <a:r>
              <a:rPr lang="en-US" sz="1800"/>
              <a:t>i </a:t>
            </a:r>
            <a:r>
              <a:rPr b="1" lang="en-US" sz="1800"/>
              <a:t>typ wyniku</a:t>
            </a:r>
            <a:r>
              <a:rPr lang="en-US" sz="1800"/>
              <a:t> co w klasie bazowej, ale inną definicję</a:t>
            </a:r>
            <a:r>
              <a:rPr lang="en-US" sz="1800">
                <a:solidFill>
                  <a:schemeClr val="dk1"/>
                </a:solidFill>
              </a:rPr>
              <a:t> ciała metody</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b="1" lang="en-US" sz="1800"/>
              <a:t>sygnatura </a:t>
            </a:r>
            <a:r>
              <a:rPr lang="en-US" sz="1800"/>
              <a:t>metody to jej nazwa i zestaw parametrów</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solidFill>
                  <a:schemeClr val="dk1"/>
                </a:solidFill>
              </a:rPr>
              <a:t>metody </a:t>
            </a:r>
            <a:r>
              <a:rPr lang="en-US" sz="1800" u="sng">
                <a:solidFill>
                  <a:schemeClr val="dk1"/>
                </a:solidFill>
              </a:rPr>
              <a:t>prywatne</a:t>
            </a:r>
            <a:r>
              <a:rPr lang="en-US" sz="1800">
                <a:solidFill>
                  <a:schemeClr val="dk1"/>
                </a:solidFill>
              </a:rPr>
              <a:t> i </a:t>
            </a:r>
            <a:r>
              <a:rPr lang="en-US" sz="1800" u="sng">
                <a:solidFill>
                  <a:schemeClr val="dk1"/>
                </a:solidFill>
              </a:rPr>
              <a:t>statyczne</a:t>
            </a:r>
            <a:r>
              <a:rPr lang="en-US" sz="1800">
                <a:solidFill>
                  <a:schemeClr val="dk1"/>
                </a:solidFill>
              </a:rPr>
              <a:t> oraz oznaczone słowem kluczowym </a:t>
            </a:r>
            <a:r>
              <a:rPr b="1" lang="en-US" sz="1800">
                <a:solidFill>
                  <a:schemeClr val="dk1"/>
                </a:solidFill>
              </a:rPr>
              <a:t>final </a:t>
            </a:r>
            <a:r>
              <a:rPr lang="en-US" sz="1800">
                <a:solidFill>
                  <a:schemeClr val="dk1"/>
                </a:solidFill>
              </a:rPr>
              <a:t>nie mogą być nadpisane</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lang="en-US" sz="1800"/>
              <a:t>w naszym przykładzie metoda </a:t>
            </a:r>
            <a:r>
              <a:rPr b="1" i="1" lang="en-US" sz="1800"/>
              <a:t>getName() </a:t>
            </a:r>
            <a:r>
              <a:rPr lang="en-US" sz="1800"/>
              <a:t>z klasy </a:t>
            </a:r>
            <a:r>
              <a:rPr lang="en-US" sz="1800">
                <a:solidFill>
                  <a:schemeClr val="accent5"/>
                </a:solidFill>
              </a:rPr>
              <a:t>Lion </a:t>
            </a:r>
            <a:r>
              <a:rPr lang="en-US" sz="1800"/>
              <a:t>nadpisuje metodę o tej samej nazwie z klasy </a:t>
            </a:r>
            <a:r>
              <a:rPr lang="en-US" sz="1800">
                <a:solidFill>
                  <a:schemeClr val="accent6"/>
                </a:solidFill>
              </a:rPr>
              <a:t>Animal</a:t>
            </a:r>
            <a:endParaRPr sz="1800">
              <a:solidFill>
                <a:schemeClr val="accent5"/>
              </a:solidFill>
            </a:endParaRPr>
          </a:p>
          <a:p>
            <a:pPr indent="0" lvl="0" marL="457200" rtl="0" algn="l">
              <a:spcBef>
                <a:spcPts val="0"/>
              </a:spcBef>
              <a:spcAft>
                <a:spcPts val="0"/>
              </a:spcAft>
              <a:buNone/>
            </a:pPr>
            <a:r>
              <a:t/>
            </a:r>
            <a:endParaRPr sz="1000">
              <a:solidFill>
                <a:schemeClr val="accent5"/>
              </a:solidFill>
            </a:endParaRPr>
          </a:p>
          <a:p>
            <a:pPr indent="-342900" lvl="0" marL="457200" rtl="0" algn="l">
              <a:spcBef>
                <a:spcPts val="0"/>
              </a:spcBef>
              <a:spcAft>
                <a:spcPts val="0"/>
              </a:spcAft>
              <a:buSzPts val="1800"/>
              <a:buChar char="●"/>
            </a:pPr>
            <a:r>
              <a:rPr lang="en-US" sz="1800"/>
              <a:t>przy nadpisywaniu metod można rozszerzać dostęp, ale nie zawężać go (czyli można zmienić modyfikator dostępu z np.: protected na public - ale nie odwrotnie) </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odwołania do nadpisanych metod z poziomu metody podklasy realizowane są za pomocą wywołania: </a:t>
            </a:r>
            <a:r>
              <a:rPr b="1" lang="en-US" sz="1800">
                <a:solidFill>
                  <a:schemeClr val="accent2"/>
                </a:solidFill>
              </a:rPr>
              <a:t>super</a:t>
            </a:r>
            <a:r>
              <a:rPr lang="en-US" sz="1800">
                <a:solidFill>
                  <a:schemeClr val="dk1"/>
                </a:solidFill>
              </a:rPr>
              <a:t>.</a:t>
            </a:r>
            <a:r>
              <a:rPr b="1" lang="en-US" sz="1800">
                <a:solidFill>
                  <a:schemeClr val="dk1"/>
                </a:solidFill>
              </a:rPr>
              <a:t>nazwa_metody(</a:t>
            </a:r>
            <a:r>
              <a:rPr lang="en-US" sz="1800">
                <a:solidFill>
                  <a:schemeClr val="dk1"/>
                </a:solidFill>
              </a:rPr>
              <a:t>{params}</a:t>
            </a:r>
            <a:r>
              <a:rPr b="1" lang="en-US" sz="1800">
                <a:solidFill>
                  <a:schemeClr val="dk1"/>
                </a:solidFill>
              </a:rPr>
              <a:t>)</a:t>
            </a:r>
            <a:endParaRPr sz="1800"/>
          </a:p>
        </p:txBody>
      </p:sp>
      <p:cxnSp>
        <p:nvCxnSpPr>
          <p:cNvPr id="1619" name="Google Shape;1619;p162"/>
          <p:cNvCxnSpPr/>
          <p:nvPr/>
        </p:nvCxnSpPr>
        <p:spPr>
          <a:xfrm flipH="1">
            <a:off x="4300403" y="4537925"/>
            <a:ext cx="645000" cy="81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Przeciążanie metod</a:t>
            </a:r>
            <a:endParaRPr>
              <a:latin typeface="Arial"/>
              <a:ea typeface="Arial"/>
              <a:cs typeface="Arial"/>
              <a:sym typeface="Arial"/>
            </a:endParaRPr>
          </a:p>
        </p:txBody>
      </p:sp>
      <p:sp>
        <p:nvSpPr>
          <p:cNvPr id="1625" name="Google Shape;1625;p163"/>
          <p:cNvSpPr txBox="1"/>
          <p:nvPr/>
        </p:nvSpPr>
        <p:spPr>
          <a:xfrm>
            <a:off x="318250" y="963000"/>
            <a:ext cx="5882400" cy="524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public void </a:t>
            </a:r>
            <a:r>
              <a:rPr b="1" lang="en-US" sz="2000">
                <a:solidFill>
                  <a:schemeClr val="accent2"/>
                </a:solidFill>
              </a:rPr>
              <a:t>move</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print("Animal is moving...");</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void </a:t>
            </a:r>
            <a:r>
              <a:rPr b="1" lang="en-US" sz="2000">
                <a:solidFill>
                  <a:schemeClr val="accent2"/>
                </a:solidFill>
              </a:rPr>
              <a:t>move</a:t>
            </a:r>
            <a:r>
              <a:rPr lang="en-US" sz="2000">
                <a:solidFill>
                  <a:schemeClr val="dk1"/>
                </a:solidFill>
              </a:rPr>
              <a:t>(int </a:t>
            </a:r>
            <a:r>
              <a:rPr lang="en-US" sz="2000">
                <a:solidFill>
                  <a:schemeClr val="accent5"/>
                </a:solidFill>
              </a:rPr>
              <a:t>speed</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print("Animal is moving with speed: " + </a:t>
            </a:r>
            <a:r>
              <a:rPr lang="en-US" sz="2000">
                <a:solidFill>
                  <a:srgbClr val="42719B"/>
                </a:solidFill>
              </a:rPr>
              <a:t>speed</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void </a:t>
            </a:r>
            <a:r>
              <a:rPr b="1" lang="en-US" sz="2000">
                <a:solidFill>
                  <a:schemeClr val="accent2"/>
                </a:solidFill>
              </a:rPr>
              <a:t>move</a:t>
            </a:r>
            <a:r>
              <a:rPr lang="en-US" sz="2000">
                <a:solidFill>
                  <a:schemeClr val="dk1"/>
                </a:solidFill>
              </a:rPr>
              <a:t>(String </a:t>
            </a:r>
            <a:r>
              <a:rPr lang="en-US" sz="2000">
                <a:solidFill>
                  <a:schemeClr val="accent5"/>
                </a:solidFill>
              </a:rPr>
              <a:t>destination</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print("Animal is moving to: " + </a:t>
            </a:r>
            <a:r>
              <a:rPr lang="en-US" sz="2000">
                <a:solidFill>
                  <a:schemeClr val="accent5"/>
                </a:solidFill>
              </a:rPr>
              <a:t>destination</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chemeClr val="dk1"/>
                </a:solidFill>
              </a:rPr>
              <a:t>[print = System.out.println] !</a:t>
            </a:r>
            <a:endParaRPr sz="2000">
              <a:solidFill>
                <a:schemeClr val="dk1"/>
              </a:solidFill>
            </a:endParaRPr>
          </a:p>
        </p:txBody>
      </p:sp>
      <p:sp>
        <p:nvSpPr>
          <p:cNvPr id="1626" name="Google Shape;1626;p163"/>
          <p:cNvSpPr txBox="1"/>
          <p:nvPr/>
        </p:nvSpPr>
        <p:spPr>
          <a:xfrm>
            <a:off x="6253175" y="1420200"/>
            <a:ext cx="5938800" cy="42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przeciążanie </a:t>
            </a:r>
            <a:r>
              <a:rPr lang="en-US" sz="1800"/>
              <a:t>(ang. </a:t>
            </a:r>
            <a:r>
              <a:rPr i="1" lang="en-US" sz="1800"/>
              <a:t>overloading</a:t>
            </a:r>
            <a:r>
              <a:rPr lang="en-US" sz="1800"/>
              <a:t>) metody oznacza utworzenie </a:t>
            </a:r>
            <a:r>
              <a:rPr lang="en-US" sz="1800">
                <a:solidFill>
                  <a:schemeClr val="dk1"/>
                </a:solidFill>
              </a:rPr>
              <a:t>w klasie </a:t>
            </a:r>
            <a:r>
              <a:rPr lang="en-US" sz="1800"/>
              <a:t>metody o tej samej nazwie ale różnym zestawie parametrów (różna liczba i / lub typie parametrów)</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SzPts val="1800"/>
              <a:buChar char="●"/>
            </a:pPr>
            <a:r>
              <a:rPr lang="en-US" sz="1800"/>
              <a:t>przeciążone metody mogą należeć do tej samej lub różnych klas (z których jedna pośrednio lub bezpośrednio dziedziczy inną)</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t>w naszym przykładzie metoda </a:t>
            </a:r>
            <a:r>
              <a:rPr i="1" lang="en-US" sz="1800">
                <a:solidFill>
                  <a:schemeClr val="accent2"/>
                </a:solidFill>
              </a:rPr>
              <a:t>move()</a:t>
            </a:r>
            <a:r>
              <a:rPr lang="en-US" sz="1800"/>
              <a:t> </a:t>
            </a:r>
            <a:r>
              <a:rPr lang="en-US" sz="1800">
                <a:solidFill>
                  <a:schemeClr val="dk1"/>
                </a:solidFill>
              </a:rPr>
              <a:t>jest </a:t>
            </a:r>
            <a:r>
              <a:rPr lang="en-US" sz="1800"/>
              <a:t>przeciążona dwukrotnie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podobnie mogą być przeciążone konstruktory - przykład na następnym slajdzie</a:t>
            </a:r>
            <a:endParaRPr sz="18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Przeciążanie konstruktorów</a:t>
            </a:r>
            <a:endParaRPr>
              <a:latin typeface="Arial"/>
              <a:ea typeface="Arial"/>
              <a:cs typeface="Arial"/>
              <a:sym typeface="Arial"/>
            </a:endParaRPr>
          </a:p>
        </p:txBody>
      </p:sp>
      <p:sp>
        <p:nvSpPr>
          <p:cNvPr id="1632" name="Google Shape;1632;p164"/>
          <p:cNvSpPr txBox="1"/>
          <p:nvPr/>
        </p:nvSpPr>
        <p:spPr>
          <a:xfrm>
            <a:off x="497700" y="963000"/>
            <a:ext cx="4711800" cy="524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dk1"/>
                </a:solidFill>
              </a:rPr>
              <a:t>class </a:t>
            </a:r>
            <a:r>
              <a:rPr lang="en-US" sz="2000">
                <a:solidFill>
                  <a:schemeClr val="accent6"/>
                </a:solidFill>
              </a:rPr>
              <a:t>Animal </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private String </a:t>
            </a:r>
            <a:r>
              <a:rPr lang="en-US" sz="2000">
                <a:solidFill>
                  <a:schemeClr val="accent5"/>
                </a:solidFill>
              </a:rPr>
              <a:t>name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private int </a:t>
            </a:r>
            <a:r>
              <a:rPr lang="en-US" sz="2000">
                <a:solidFill>
                  <a:schemeClr val="accent5"/>
                </a:solidFill>
              </a:rPr>
              <a:t>age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t>(</a:t>
            </a:r>
            <a:r>
              <a:rPr lang="en-US" sz="2000">
                <a:solidFill>
                  <a:schemeClr val="dk1"/>
                </a:solidFill>
              </a:rPr>
              <a:t>String </a:t>
            </a:r>
            <a:r>
              <a:rPr lang="en-US" sz="2000"/>
              <a:t>name</a:t>
            </a:r>
            <a:r>
              <a:rPr lang="en-US" sz="2000">
                <a:solidFill>
                  <a:schemeClr val="dk1"/>
                </a:solidFill>
              </a:rPr>
              <a:t>, int </a:t>
            </a:r>
            <a:r>
              <a:rPr lang="en-US" sz="2000"/>
              <a:t>age) {</a:t>
            </a:r>
            <a:endParaRPr sz="2000"/>
          </a:p>
          <a:p>
            <a:pPr indent="0" lvl="0" marL="0" rtl="0" algn="l">
              <a:lnSpc>
                <a:spcPct val="90000"/>
              </a:lnSpc>
              <a:spcBef>
                <a:spcPts val="0"/>
              </a:spcBef>
              <a:spcAft>
                <a:spcPts val="0"/>
              </a:spcAft>
              <a:buNone/>
            </a:pPr>
            <a:r>
              <a:rPr lang="en-US" sz="2000"/>
              <a:t>       this.</a:t>
            </a:r>
            <a:r>
              <a:rPr lang="en-US" sz="2000">
                <a:solidFill>
                  <a:schemeClr val="accent5"/>
                </a:solidFill>
              </a:rPr>
              <a:t>name</a:t>
            </a:r>
            <a:r>
              <a:rPr lang="en-US" sz="2000"/>
              <a:t> = name;</a:t>
            </a:r>
            <a:endParaRPr sz="2000"/>
          </a:p>
          <a:p>
            <a:pPr indent="0" lvl="0" marL="0" rtl="0" algn="l">
              <a:lnSpc>
                <a:spcPct val="90000"/>
              </a:lnSpc>
              <a:spcBef>
                <a:spcPts val="0"/>
              </a:spcBef>
              <a:spcAft>
                <a:spcPts val="0"/>
              </a:spcAft>
              <a:buNone/>
            </a:pPr>
            <a:r>
              <a:rPr lang="en-US" sz="2000">
                <a:solidFill>
                  <a:schemeClr val="dk1"/>
                </a:solidFill>
              </a:rPr>
              <a:t>       this.</a:t>
            </a:r>
            <a:r>
              <a:rPr lang="en-US" sz="2000">
                <a:solidFill>
                  <a:schemeClr val="accent5"/>
                </a:solidFill>
              </a:rPr>
              <a:t>age</a:t>
            </a:r>
            <a:r>
              <a:rPr lang="en-US" sz="2000">
                <a:solidFill>
                  <a:schemeClr val="dk1"/>
                </a:solidFill>
              </a:rPr>
              <a:t> = age;</a:t>
            </a:r>
            <a:endParaRPr sz="2000"/>
          </a:p>
          <a:p>
            <a:pPr indent="0" lvl="0" marL="0" rtl="0" algn="l">
              <a:lnSpc>
                <a:spcPct val="90000"/>
              </a:lnSpc>
              <a:spcBef>
                <a:spcPts val="0"/>
              </a:spcBef>
              <a:spcAft>
                <a:spcPts val="0"/>
              </a:spcAft>
              <a:buNone/>
            </a:pPr>
            <a:r>
              <a:rPr lang="en-US" sz="2000"/>
              <a:t>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(String name)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r>
              <a:rPr b="1" lang="en-US" sz="2000">
                <a:solidFill>
                  <a:schemeClr val="dk1"/>
                </a:solidFill>
              </a:rPr>
              <a:t>this</a:t>
            </a:r>
            <a:r>
              <a:rPr lang="en-US" sz="2000">
                <a:solidFill>
                  <a:schemeClr val="dk1"/>
                </a:solidFill>
              </a:rPr>
              <a:t>(name, 0);</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public </a:t>
            </a:r>
            <a:r>
              <a:rPr lang="en-US" sz="2000">
                <a:solidFill>
                  <a:schemeClr val="accent6"/>
                </a:solidFill>
              </a:rPr>
              <a:t>Animal</a:t>
            </a:r>
            <a:r>
              <a:rPr lang="en-US" sz="2000">
                <a:solidFill>
                  <a:schemeClr val="dk1"/>
                </a:solidFill>
              </a:rPr>
              <a:t>() {</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r>
              <a:rPr b="1" lang="en-US" sz="2000">
                <a:solidFill>
                  <a:schemeClr val="dk1"/>
                </a:solidFill>
              </a:rPr>
              <a:t>this</a:t>
            </a:r>
            <a:r>
              <a:rPr lang="en-US" sz="2000">
                <a:solidFill>
                  <a:schemeClr val="dk1"/>
                </a:solidFill>
              </a:rPr>
              <a:t>("Animal X");</a:t>
            </a:r>
            <a:endParaRPr sz="2000">
              <a:solidFill>
                <a:schemeClr val="dk1"/>
              </a:solidFill>
            </a:endParaRPr>
          </a:p>
          <a:p>
            <a:pPr indent="0" lvl="0" marL="0" rtl="0" algn="l">
              <a:lnSpc>
                <a:spcPct val="90000"/>
              </a:lnSpc>
              <a:spcBef>
                <a:spcPts val="0"/>
              </a:spcBef>
              <a:spcAft>
                <a:spcPts val="0"/>
              </a:spcAft>
              <a:buNone/>
            </a:pPr>
            <a:r>
              <a:rPr lang="en-US" sz="2000">
                <a:solidFill>
                  <a:schemeClr val="dk1"/>
                </a:solidFill>
              </a:rPr>
              <a:t>    }</a:t>
            </a:r>
            <a:endParaRPr sz="2000"/>
          </a:p>
          <a:p>
            <a:pPr indent="0" lvl="0" marL="0" rtl="0" algn="l">
              <a:lnSpc>
                <a:spcPct val="90000"/>
              </a:lnSpc>
              <a:spcBef>
                <a:spcPts val="0"/>
              </a:spcBef>
              <a:spcAft>
                <a:spcPts val="0"/>
              </a:spcAft>
              <a:buNone/>
            </a:pPr>
            <a:r>
              <a:rPr lang="en-US" sz="2000">
                <a:solidFill>
                  <a:schemeClr val="dk1"/>
                </a:solidFill>
              </a:rPr>
              <a:t>}</a:t>
            </a:r>
            <a:endParaRPr sz="2000">
              <a:solidFill>
                <a:schemeClr val="dk1"/>
              </a:solidFill>
            </a:endParaRPr>
          </a:p>
        </p:txBody>
      </p:sp>
      <p:cxnSp>
        <p:nvCxnSpPr>
          <p:cNvPr id="1633" name="Google Shape;1633;p164"/>
          <p:cNvCxnSpPr/>
          <p:nvPr/>
        </p:nvCxnSpPr>
        <p:spPr>
          <a:xfrm flipH="1">
            <a:off x="4350650" y="51391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4" name="Google Shape;1634;p164"/>
          <p:cNvSpPr txBox="1"/>
          <p:nvPr/>
        </p:nvSpPr>
        <p:spPr>
          <a:xfrm>
            <a:off x="5074475" y="4810175"/>
            <a:ext cx="6495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domyślny (bezparametrowy) wywołuje konstruktor z parametrem String name</a:t>
            </a:r>
            <a:endParaRPr sz="1800">
              <a:solidFill>
                <a:schemeClr val="accent5"/>
              </a:solidFill>
            </a:endParaRPr>
          </a:p>
        </p:txBody>
      </p:sp>
      <p:cxnSp>
        <p:nvCxnSpPr>
          <p:cNvPr id="1635" name="Google Shape;1635;p164"/>
          <p:cNvCxnSpPr/>
          <p:nvPr/>
        </p:nvCxnSpPr>
        <p:spPr>
          <a:xfrm flipH="1">
            <a:off x="4483525" y="392577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6" name="Google Shape;1636;p164"/>
          <p:cNvSpPr txBox="1"/>
          <p:nvPr/>
        </p:nvSpPr>
        <p:spPr>
          <a:xfrm>
            <a:off x="5207350" y="3368225"/>
            <a:ext cx="68016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z jednym parametrem wywołuje konstruktor dwuparametrowy. Wywołanie </a:t>
            </a:r>
            <a:r>
              <a:rPr b="1" lang="en-US" sz="1800"/>
              <a:t>this(</a:t>
            </a:r>
            <a:r>
              <a:rPr lang="en-US" sz="1800"/>
              <a:t>{params}</a:t>
            </a:r>
            <a:r>
              <a:rPr b="1" lang="en-US" sz="1800"/>
              <a:t>), </a:t>
            </a:r>
            <a:r>
              <a:rPr lang="en-US" sz="1800"/>
              <a:t>podobnie jak </a:t>
            </a:r>
            <a:r>
              <a:rPr b="1" lang="en-US" sz="1800">
                <a:solidFill>
                  <a:schemeClr val="dk1"/>
                </a:solidFill>
              </a:rPr>
              <a:t>super(</a:t>
            </a:r>
            <a:r>
              <a:rPr lang="en-US" sz="1800">
                <a:solidFill>
                  <a:schemeClr val="dk1"/>
                </a:solidFill>
              </a:rPr>
              <a:t>{params}</a:t>
            </a:r>
            <a:r>
              <a:rPr b="1" lang="en-US" sz="1800">
                <a:solidFill>
                  <a:schemeClr val="dk1"/>
                </a:solidFill>
              </a:rPr>
              <a:t>)</a:t>
            </a:r>
            <a:r>
              <a:rPr lang="en-US" sz="1800"/>
              <a:t> jeżeli występuje musi być pierwszą instrukcją w ciele konstruktora</a:t>
            </a:r>
            <a:endParaRPr sz="1800">
              <a:solidFill>
                <a:schemeClr val="accent5"/>
              </a:solidFill>
            </a:endParaRPr>
          </a:p>
        </p:txBody>
      </p:sp>
      <p:cxnSp>
        <p:nvCxnSpPr>
          <p:cNvPr id="1637" name="Google Shape;1637;p164"/>
          <p:cNvCxnSpPr/>
          <p:nvPr/>
        </p:nvCxnSpPr>
        <p:spPr>
          <a:xfrm flipH="1">
            <a:off x="5207350" y="241980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38" name="Google Shape;1638;p164"/>
          <p:cNvSpPr txBox="1"/>
          <p:nvPr/>
        </p:nvSpPr>
        <p:spPr>
          <a:xfrm>
            <a:off x="5931175" y="2090850"/>
            <a:ext cx="60777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konstruktor z dwoma parametrami ustawia wartości dla pól, tutaj można też przeprowadzić np.: walidację danych</a:t>
            </a:r>
            <a:endParaRPr sz="1800">
              <a:solidFill>
                <a:schemeClr val="accent5"/>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Hierarchia dziedziczenia</a:t>
            </a:r>
            <a:endParaRPr>
              <a:latin typeface="Arial"/>
              <a:ea typeface="Arial"/>
              <a:cs typeface="Arial"/>
              <a:sym typeface="Arial"/>
            </a:endParaRPr>
          </a:p>
        </p:txBody>
      </p:sp>
      <p:sp>
        <p:nvSpPr>
          <p:cNvPr id="1644" name="Google Shape;1644;p165"/>
          <p:cNvSpPr txBox="1"/>
          <p:nvPr/>
        </p:nvSpPr>
        <p:spPr>
          <a:xfrm>
            <a:off x="6108525" y="953475"/>
            <a:ext cx="6022500" cy="512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w Javie nie ma wielodziedziczenia, każda klasa może </a:t>
            </a:r>
            <a:r>
              <a:rPr lang="en-US" sz="1800" u="sng"/>
              <a:t>bezpośrednio </a:t>
            </a:r>
            <a:r>
              <a:rPr lang="en-US" sz="1800"/>
              <a:t>dziedziczyć tylko po jednej nadklasie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każda klasa </a:t>
            </a:r>
            <a:r>
              <a:rPr lang="en-US" sz="1800" u="sng"/>
              <a:t>pośrednio </a:t>
            </a:r>
            <a:r>
              <a:rPr lang="en-US" sz="1800"/>
              <a:t>może mieć dowolnie wiele nadklas (hierarchia dziedziczenia)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hierarchia dziedziczenia wszystkich klas zaczyna się  w jednym miejscu, każda klasa dziedziczy (bezpośrednio lub pośrednio) po klasie </a:t>
            </a:r>
            <a:r>
              <a:rPr b="1" lang="en-US" sz="1800"/>
              <a:t>java.lang.Object</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można powiedzieć że np.: obiekt klasy </a:t>
            </a:r>
            <a:r>
              <a:rPr lang="en-US" sz="1800">
                <a:solidFill>
                  <a:schemeClr val="accent6"/>
                </a:solidFill>
              </a:rPr>
              <a:t>Lion </a:t>
            </a:r>
            <a:r>
              <a:rPr lang="en-US" sz="1800"/>
              <a:t>jest równocześnie obiektem klasy: </a:t>
            </a:r>
            <a:r>
              <a:rPr lang="en-US" sz="1800">
                <a:solidFill>
                  <a:schemeClr val="accent5"/>
                </a:solidFill>
              </a:rPr>
              <a:t>Mammal</a:t>
            </a:r>
            <a:r>
              <a:rPr lang="en-US" sz="1800"/>
              <a:t>, </a:t>
            </a:r>
            <a:r>
              <a:rPr lang="en-US" sz="1800">
                <a:solidFill>
                  <a:schemeClr val="accent6"/>
                </a:solidFill>
              </a:rPr>
              <a:t>Animal </a:t>
            </a:r>
            <a:r>
              <a:rPr lang="en-US" sz="1800"/>
              <a:t>i </a:t>
            </a:r>
            <a:r>
              <a:rPr lang="en-US" sz="1800">
                <a:solidFill>
                  <a:schemeClr val="accent5"/>
                </a:solidFill>
              </a:rPr>
              <a:t>Object</a:t>
            </a:r>
            <a:endParaRPr sz="1800">
              <a:solidFill>
                <a:schemeClr val="accent5"/>
              </a:solidFill>
            </a:endParaRPr>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metody </a:t>
            </a:r>
            <a:r>
              <a:rPr i="1" lang="en-US" sz="1800"/>
              <a:t>toString() </a:t>
            </a:r>
            <a:r>
              <a:rPr lang="en-US" sz="1800"/>
              <a:t>i </a:t>
            </a:r>
            <a:r>
              <a:rPr i="1" lang="en-US" sz="1800"/>
              <a:t>equals()</a:t>
            </a:r>
            <a:r>
              <a:rPr lang="en-US" sz="1800"/>
              <a:t> (i kilka innych) są dziedziczone z klasy </a:t>
            </a:r>
            <a:r>
              <a:rPr b="1" lang="en-US" sz="1800"/>
              <a:t>Object</a:t>
            </a:r>
            <a:r>
              <a:rPr lang="en-US" sz="1800"/>
              <a:t>, możemy je nadpisać</a:t>
            </a:r>
            <a:endParaRPr sz="1800"/>
          </a:p>
        </p:txBody>
      </p:sp>
      <p:sp>
        <p:nvSpPr>
          <p:cNvPr id="1645" name="Google Shape;1645;p165"/>
          <p:cNvSpPr txBox="1"/>
          <p:nvPr/>
        </p:nvSpPr>
        <p:spPr>
          <a:xfrm>
            <a:off x="1661075" y="1155950"/>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Object</a:t>
            </a:r>
            <a:endParaRPr b="1" sz="2400">
              <a:solidFill>
                <a:schemeClr val="accent5"/>
              </a:solidFill>
            </a:endParaRPr>
          </a:p>
        </p:txBody>
      </p:sp>
      <p:sp>
        <p:nvSpPr>
          <p:cNvPr id="1646" name="Google Shape;1646;p165"/>
          <p:cNvSpPr txBox="1"/>
          <p:nvPr/>
        </p:nvSpPr>
        <p:spPr>
          <a:xfrm>
            <a:off x="1661075" y="23380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Animal</a:t>
            </a:r>
            <a:endParaRPr b="1" sz="2400">
              <a:solidFill>
                <a:schemeClr val="accent6"/>
              </a:solidFill>
            </a:endParaRPr>
          </a:p>
        </p:txBody>
      </p:sp>
      <p:cxnSp>
        <p:nvCxnSpPr>
          <p:cNvPr id="1647" name="Google Shape;1647;p165"/>
          <p:cNvCxnSpPr>
            <a:stCxn id="1645" idx="2"/>
            <a:endCxn id="1646" idx="0"/>
          </p:cNvCxnSpPr>
          <p:nvPr/>
        </p:nvCxnSpPr>
        <p:spPr>
          <a:xfrm>
            <a:off x="2612975" y="1758350"/>
            <a:ext cx="0" cy="579600"/>
          </a:xfrm>
          <a:prstGeom prst="straightConnector1">
            <a:avLst/>
          </a:prstGeom>
          <a:noFill/>
          <a:ln cap="flat" cmpd="sng" w="19050">
            <a:solidFill>
              <a:srgbClr val="000000"/>
            </a:solidFill>
            <a:prstDash val="solid"/>
            <a:round/>
            <a:headEnd len="med" w="med" type="none"/>
            <a:tailEnd len="med" w="med" type="none"/>
          </a:ln>
        </p:spPr>
      </p:cxnSp>
      <p:sp>
        <p:nvSpPr>
          <p:cNvPr id="1648" name="Google Shape;1648;p165"/>
          <p:cNvSpPr txBox="1"/>
          <p:nvPr/>
        </p:nvSpPr>
        <p:spPr>
          <a:xfrm>
            <a:off x="395250" y="35880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Mammal</a:t>
            </a:r>
            <a:endParaRPr b="1" sz="2400">
              <a:solidFill>
                <a:schemeClr val="accent5"/>
              </a:solidFill>
            </a:endParaRPr>
          </a:p>
        </p:txBody>
      </p:sp>
      <p:sp>
        <p:nvSpPr>
          <p:cNvPr id="1649" name="Google Shape;1649;p165"/>
          <p:cNvSpPr txBox="1"/>
          <p:nvPr/>
        </p:nvSpPr>
        <p:spPr>
          <a:xfrm>
            <a:off x="2849850" y="35880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Fish</a:t>
            </a:r>
            <a:endParaRPr b="1" sz="2400">
              <a:solidFill>
                <a:schemeClr val="accent5"/>
              </a:solidFill>
            </a:endParaRPr>
          </a:p>
        </p:txBody>
      </p:sp>
      <p:cxnSp>
        <p:nvCxnSpPr>
          <p:cNvPr id="1650" name="Google Shape;1650;p165"/>
          <p:cNvCxnSpPr>
            <a:stCxn id="1646" idx="2"/>
            <a:endCxn id="1648" idx="0"/>
          </p:cNvCxnSpPr>
          <p:nvPr/>
        </p:nvCxnSpPr>
        <p:spPr>
          <a:xfrm flipH="1">
            <a:off x="1347275" y="29404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651" name="Google Shape;1651;p165"/>
          <p:cNvCxnSpPr>
            <a:stCxn id="1646" idx="2"/>
            <a:endCxn id="1649" idx="0"/>
          </p:cNvCxnSpPr>
          <p:nvPr/>
        </p:nvCxnSpPr>
        <p:spPr>
          <a:xfrm>
            <a:off x="2612975" y="29404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652" name="Google Shape;1652;p165"/>
          <p:cNvSpPr txBox="1"/>
          <p:nvPr/>
        </p:nvSpPr>
        <p:spPr>
          <a:xfrm>
            <a:off x="904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Lion</a:t>
            </a:r>
            <a:endParaRPr b="1" sz="2400">
              <a:solidFill>
                <a:schemeClr val="accent6"/>
              </a:solidFill>
            </a:endParaRPr>
          </a:p>
        </p:txBody>
      </p:sp>
      <p:cxnSp>
        <p:nvCxnSpPr>
          <p:cNvPr id="1653" name="Google Shape;1653;p165"/>
          <p:cNvCxnSpPr>
            <a:stCxn id="1648" idx="2"/>
            <a:endCxn id="1652" idx="0"/>
          </p:cNvCxnSpPr>
          <p:nvPr/>
        </p:nvCxnSpPr>
        <p:spPr>
          <a:xfrm flipH="1">
            <a:off x="1042350" y="4190475"/>
            <a:ext cx="304800" cy="951900"/>
          </a:xfrm>
          <a:prstGeom prst="straightConnector1">
            <a:avLst/>
          </a:prstGeom>
          <a:noFill/>
          <a:ln cap="flat" cmpd="sng" w="19050">
            <a:solidFill>
              <a:srgbClr val="000000"/>
            </a:solidFill>
            <a:prstDash val="solid"/>
            <a:round/>
            <a:headEnd len="med" w="med" type="none"/>
            <a:tailEnd len="med" w="med" type="none"/>
          </a:ln>
        </p:spPr>
      </p:cxnSp>
      <p:sp>
        <p:nvSpPr>
          <p:cNvPr id="1654" name="Google Shape;1654;p165"/>
          <p:cNvSpPr txBox="1"/>
          <p:nvPr/>
        </p:nvSpPr>
        <p:spPr>
          <a:xfrm>
            <a:off x="40214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Salmon</a:t>
            </a:r>
            <a:endParaRPr b="1" sz="2400">
              <a:solidFill>
                <a:schemeClr val="accent6"/>
              </a:solidFill>
            </a:endParaRPr>
          </a:p>
        </p:txBody>
      </p:sp>
      <p:cxnSp>
        <p:nvCxnSpPr>
          <p:cNvPr id="1655" name="Google Shape;1655;p165"/>
          <p:cNvCxnSpPr>
            <a:stCxn id="1649" idx="2"/>
            <a:endCxn id="1654" idx="0"/>
          </p:cNvCxnSpPr>
          <p:nvPr/>
        </p:nvCxnSpPr>
        <p:spPr>
          <a:xfrm>
            <a:off x="3801750" y="4190475"/>
            <a:ext cx="1171500" cy="951900"/>
          </a:xfrm>
          <a:prstGeom prst="straightConnector1">
            <a:avLst/>
          </a:prstGeom>
          <a:noFill/>
          <a:ln cap="flat" cmpd="sng" w="19050">
            <a:solidFill>
              <a:srgbClr val="000000"/>
            </a:solidFill>
            <a:prstDash val="solid"/>
            <a:round/>
            <a:headEnd len="med" w="med" type="none"/>
            <a:tailEnd len="med" w="med" type="none"/>
          </a:ln>
        </p:spPr>
      </p:cxnSp>
      <p:sp>
        <p:nvSpPr>
          <p:cNvPr id="1656" name="Google Shape;1656;p165"/>
          <p:cNvSpPr txBox="1"/>
          <p:nvPr/>
        </p:nvSpPr>
        <p:spPr>
          <a:xfrm>
            <a:off x="2055950" y="51423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6"/>
                </a:solidFill>
              </a:rPr>
              <a:t>Carp</a:t>
            </a:r>
            <a:endParaRPr b="1" sz="2400">
              <a:solidFill>
                <a:schemeClr val="accent6"/>
              </a:solidFill>
            </a:endParaRPr>
          </a:p>
        </p:txBody>
      </p:sp>
      <p:cxnSp>
        <p:nvCxnSpPr>
          <p:cNvPr id="1657" name="Google Shape;1657;p165"/>
          <p:cNvCxnSpPr>
            <a:stCxn id="1649" idx="2"/>
            <a:endCxn id="1656" idx="0"/>
          </p:cNvCxnSpPr>
          <p:nvPr/>
        </p:nvCxnSpPr>
        <p:spPr>
          <a:xfrm flipH="1">
            <a:off x="3007950" y="4190475"/>
            <a:ext cx="793800" cy="9519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Konwersja typów referencyjnych</a:t>
            </a:r>
            <a:endParaRPr>
              <a:latin typeface="Arial"/>
              <a:ea typeface="Arial"/>
              <a:cs typeface="Arial"/>
              <a:sym typeface="Arial"/>
            </a:endParaRPr>
          </a:p>
        </p:txBody>
      </p:sp>
      <p:sp>
        <p:nvSpPr>
          <p:cNvPr id="1663" name="Google Shape;1663;p166"/>
          <p:cNvSpPr txBox="1"/>
          <p:nvPr/>
        </p:nvSpPr>
        <p:spPr>
          <a:xfrm>
            <a:off x="189750" y="1413300"/>
            <a:ext cx="4115100" cy="167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400">
                <a:solidFill>
                  <a:schemeClr val="accent5"/>
                </a:solidFill>
              </a:rPr>
              <a:t>Lion </a:t>
            </a:r>
            <a:r>
              <a:rPr b="1" lang="en-US" sz="2400">
                <a:solidFill>
                  <a:schemeClr val="dk1"/>
                </a:solidFill>
              </a:rPr>
              <a:t>lion </a:t>
            </a:r>
            <a:r>
              <a:rPr lang="en-US" sz="2400">
                <a:solidFill>
                  <a:schemeClr val="dk1"/>
                </a:solidFill>
              </a:rPr>
              <a:t>= new </a:t>
            </a:r>
            <a:r>
              <a:rPr lang="en-US" sz="2400">
                <a:solidFill>
                  <a:schemeClr val="accent5"/>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6"/>
                </a:solidFill>
              </a:rPr>
              <a:t>Mammal </a:t>
            </a:r>
            <a:r>
              <a:rPr b="1" lang="en-US" sz="2400">
                <a:solidFill>
                  <a:schemeClr val="dk1"/>
                </a:solidFill>
              </a:rPr>
              <a:t>mammal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Animal </a:t>
            </a:r>
            <a:r>
              <a:rPr b="1" lang="en-US" sz="2400">
                <a:solidFill>
                  <a:schemeClr val="dk1"/>
                </a:solidFill>
              </a:rPr>
              <a:t>animal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6"/>
                </a:solidFill>
              </a:rPr>
              <a:t>Object </a:t>
            </a:r>
            <a:r>
              <a:rPr b="1" lang="en-US" sz="2400">
                <a:solidFill>
                  <a:schemeClr val="dk1"/>
                </a:solidFill>
              </a:rPr>
              <a:t>object </a:t>
            </a:r>
            <a:r>
              <a:rPr lang="en-US" sz="2400">
                <a:solidFill>
                  <a:schemeClr val="dk1"/>
                </a:solidFill>
              </a:rPr>
              <a:t>= </a:t>
            </a:r>
            <a:r>
              <a:rPr b="1" lang="en-US" sz="2400">
                <a:solidFill>
                  <a:schemeClr val="dk1"/>
                </a:solidFill>
              </a:rPr>
              <a:t>lion</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 </a:t>
            </a:r>
            <a:endParaRPr/>
          </a:p>
        </p:txBody>
      </p:sp>
      <p:cxnSp>
        <p:nvCxnSpPr>
          <p:cNvPr id="1664" name="Google Shape;1664;p166"/>
          <p:cNvCxnSpPr/>
          <p:nvPr/>
        </p:nvCxnSpPr>
        <p:spPr>
          <a:xfrm flipH="1">
            <a:off x="4224900" y="20684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65" name="Google Shape;1665;p166"/>
          <p:cNvSpPr txBox="1"/>
          <p:nvPr/>
        </p:nvSpPr>
        <p:spPr>
          <a:xfrm>
            <a:off x="4968150" y="920525"/>
            <a:ext cx="7224000" cy="266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zmienne wskazujące na obiekty dowolnej klasy mogą być przypisane do zmiennych, które oznaczają typ dowolnej z nadklas (</a:t>
            </a:r>
            <a:r>
              <a:rPr b="1" lang="en-US" sz="1800"/>
              <a:t>lion</a:t>
            </a:r>
            <a:r>
              <a:rPr lang="en-US" sz="1800"/>
              <a:t> ma typ: Lion, Mammal, Animal i Object). </a:t>
            </a:r>
            <a:endParaRPr sz="1800"/>
          </a:p>
          <a:p>
            <a:pPr indent="-342900" lvl="0" marL="457200" rtl="0" algn="l">
              <a:spcBef>
                <a:spcPts val="0"/>
              </a:spcBef>
              <a:spcAft>
                <a:spcPts val="0"/>
              </a:spcAft>
              <a:buSzPts val="1800"/>
              <a:buChar char="●"/>
            </a:pPr>
            <a:r>
              <a:rPr lang="en-US" sz="1800"/>
              <a:t>jest to </a:t>
            </a:r>
            <a:r>
              <a:rPr b="1" lang="en-US" sz="1800">
                <a:solidFill>
                  <a:schemeClr val="dk1"/>
                </a:solidFill>
              </a:rPr>
              <a:t>rozszerzająca </a:t>
            </a:r>
            <a:r>
              <a:rPr b="1" lang="en-US" sz="1800"/>
              <a:t>konwersja </a:t>
            </a:r>
            <a:r>
              <a:rPr b="1" lang="en-US" sz="1800">
                <a:solidFill>
                  <a:schemeClr val="dk1"/>
                </a:solidFill>
              </a:rPr>
              <a:t>obiektowa </a:t>
            </a:r>
            <a:r>
              <a:rPr lang="en-US" sz="1800"/>
              <a:t>(ang. </a:t>
            </a:r>
            <a:r>
              <a:rPr i="1" lang="en-US" sz="1800"/>
              <a:t>upcasting</a:t>
            </a:r>
            <a:r>
              <a:rPr lang="en-US" sz="1800"/>
              <a:t>).</a:t>
            </a:r>
            <a:endParaRPr sz="1800"/>
          </a:p>
          <a:p>
            <a:pPr indent="-342900" lvl="0" marL="457200" rtl="0" algn="l">
              <a:spcBef>
                <a:spcPts val="0"/>
              </a:spcBef>
              <a:spcAft>
                <a:spcPts val="0"/>
              </a:spcAft>
              <a:buSzPts val="1800"/>
              <a:buChar char="●"/>
            </a:pPr>
            <a:r>
              <a:rPr lang="en-US" sz="1800"/>
              <a:t>konwersja ta dokonywana jest automatycznie przy:</a:t>
            </a:r>
            <a:endParaRPr sz="1800"/>
          </a:p>
          <a:p>
            <a:pPr indent="-342900" lvl="1" marL="914400" rtl="0" algn="l">
              <a:spcBef>
                <a:spcPts val="0"/>
              </a:spcBef>
              <a:spcAft>
                <a:spcPts val="0"/>
              </a:spcAft>
              <a:buSzPts val="1800"/>
              <a:buChar char="○"/>
            </a:pPr>
            <a:r>
              <a:rPr lang="en-US" sz="1800"/>
              <a:t>przypisywaniu zmiennej </a:t>
            </a:r>
            <a:endParaRPr sz="1800"/>
          </a:p>
          <a:p>
            <a:pPr indent="-342900" lvl="1" marL="914400" rtl="0" algn="l">
              <a:spcBef>
                <a:spcPts val="0"/>
              </a:spcBef>
              <a:spcAft>
                <a:spcPts val="0"/>
              </a:spcAft>
              <a:buSzPts val="1800"/>
              <a:buChar char="○"/>
            </a:pPr>
            <a:r>
              <a:rPr lang="en-US" sz="1800"/>
              <a:t>przekazywaniu argumentów metodzie </a:t>
            </a:r>
            <a:endParaRPr sz="1800"/>
          </a:p>
          <a:p>
            <a:pPr indent="-342900" lvl="1" marL="914400" rtl="0" algn="l">
              <a:spcBef>
                <a:spcPts val="0"/>
              </a:spcBef>
              <a:spcAft>
                <a:spcPts val="0"/>
              </a:spcAft>
              <a:buSzPts val="1800"/>
              <a:buChar char="○"/>
            </a:pPr>
            <a:r>
              <a:rPr lang="en-US" sz="1800"/>
              <a:t>zwracaniu wyniku z metody</a:t>
            </a:r>
            <a:endParaRPr sz="1800"/>
          </a:p>
        </p:txBody>
      </p:sp>
      <p:sp>
        <p:nvSpPr>
          <p:cNvPr id="1666" name="Google Shape;1666;p166"/>
          <p:cNvSpPr txBox="1"/>
          <p:nvPr/>
        </p:nvSpPr>
        <p:spPr>
          <a:xfrm>
            <a:off x="189750" y="3623525"/>
            <a:ext cx="4942200" cy="2185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400">
                <a:solidFill>
                  <a:schemeClr val="accent5"/>
                </a:solidFill>
              </a:rPr>
              <a:t>Lion </a:t>
            </a:r>
            <a:r>
              <a:rPr b="1" lang="en-US" sz="2400">
                <a:solidFill>
                  <a:schemeClr val="dk1"/>
                </a:solidFill>
              </a:rPr>
              <a:t>lion2 </a:t>
            </a:r>
            <a:r>
              <a:rPr lang="en-US" sz="2400">
                <a:solidFill>
                  <a:schemeClr val="dk1"/>
                </a:solidFill>
              </a:rPr>
              <a:t>= (</a:t>
            </a:r>
            <a:r>
              <a:rPr lang="en-US" sz="2400">
                <a:solidFill>
                  <a:schemeClr val="accent5"/>
                </a:solidFill>
              </a:rPr>
              <a:t>Lion</a:t>
            </a:r>
            <a:r>
              <a:rPr lang="en-US" sz="2400">
                <a:solidFill>
                  <a:schemeClr val="dk1"/>
                </a:solidFill>
              </a:rPr>
              <a:t>) </a:t>
            </a:r>
            <a:r>
              <a:rPr b="1" lang="en-US" sz="2400">
                <a:solidFill>
                  <a:schemeClr val="dk1"/>
                </a:solidFill>
              </a:rPr>
              <a:t>animal</a:t>
            </a:r>
            <a:r>
              <a:rPr lang="en-US" sz="2400">
                <a:solidFill>
                  <a:schemeClr val="dk1"/>
                </a:solidFill>
              </a:rPr>
              <a:t>;</a:t>
            </a:r>
            <a:r>
              <a:rPr lang="en-US" sz="2400">
                <a:solidFill>
                  <a:schemeClr val="accent5"/>
                </a:solidFill>
              </a:rPr>
              <a:t> </a:t>
            </a:r>
            <a:endParaRPr sz="2400">
              <a:solidFill>
                <a:schemeClr val="accent5"/>
              </a:solidFill>
            </a:endParaRPr>
          </a:p>
          <a:p>
            <a:pPr indent="0" lvl="0" marL="0" rtl="0" algn="l">
              <a:lnSpc>
                <a:spcPct val="90000"/>
              </a:lnSpc>
              <a:spcBef>
                <a:spcPts val="0"/>
              </a:spcBef>
              <a:spcAft>
                <a:spcPts val="0"/>
              </a:spcAft>
              <a:buNone/>
            </a:pPr>
            <a:r>
              <a:t/>
            </a:r>
            <a:endParaRPr sz="2400">
              <a:solidFill>
                <a:schemeClr val="accent5"/>
              </a:solidFill>
            </a:endParaRPr>
          </a:p>
          <a:p>
            <a:pPr indent="0" lvl="0" marL="0" rtl="0" algn="l">
              <a:lnSpc>
                <a:spcPct val="90000"/>
              </a:lnSpc>
              <a:spcBef>
                <a:spcPts val="0"/>
              </a:spcBef>
              <a:spcAft>
                <a:spcPts val="0"/>
              </a:spcAft>
              <a:buNone/>
            </a:pPr>
            <a:r>
              <a:rPr lang="en-US" sz="2400">
                <a:solidFill>
                  <a:schemeClr val="accent5"/>
                </a:solidFill>
              </a:rPr>
              <a:t>Animal </a:t>
            </a:r>
            <a:r>
              <a:rPr b="1" lang="en-US" sz="2400">
                <a:solidFill>
                  <a:schemeClr val="dk1"/>
                </a:solidFill>
              </a:rPr>
              <a:t>animal2</a:t>
            </a:r>
            <a:r>
              <a:rPr lang="en-US" sz="2400">
                <a:solidFill>
                  <a:schemeClr val="dk1"/>
                </a:solidFill>
              </a:rPr>
              <a:t>;</a:t>
            </a:r>
            <a:endParaRPr sz="2400">
              <a:solidFill>
                <a:schemeClr val="dk1"/>
              </a:solidFill>
            </a:endParaRPr>
          </a:p>
          <a:p>
            <a:pPr indent="0" lvl="0" marL="0" rtl="0" algn="l">
              <a:lnSpc>
                <a:spcPct val="90000"/>
              </a:lnSpc>
              <a:spcBef>
                <a:spcPts val="0"/>
              </a:spcBef>
              <a:spcAft>
                <a:spcPts val="0"/>
              </a:spcAft>
              <a:buNone/>
            </a:pPr>
            <a:r>
              <a:rPr lang="en-US" sz="2400">
                <a:solidFill>
                  <a:schemeClr val="dk1"/>
                </a:solidFill>
              </a:rPr>
              <a:t>if (</a:t>
            </a:r>
            <a:r>
              <a:rPr b="1" lang="en-US" sz="2400">
                <a:solidFill>
                  <a:schemeClr val="dk1"/>
                </a:solidFill>
              </a:rPr>
              <a:t>object</a:t>
            </a:r>
            <a:r>
              <a:rPr lang="en-US" sz="2400">
                <a:solidFill>
                  <a:schemeClr val="dk1"/>
                </a:solidFill>
              </a:rPr>
              <a:t> </a:t>
            </a:r>
            <a:r>
              <a:rPr b="1" lang="en-US" sz="2400">
                <a:solidFill>
                  <a:schemeClr val="accent2"/>
                </a:solidFill>
              </a:rPr>
              <a:t>instanceof </a:t>
            </a:r>
            <a:r>
              <a:rPr lang="en-US" sz="2400">
                <a:solidFill>
                  <a:schemeClr val="accent5"/>
                </a:solidFill>
              </a:rPr>
              <a:t>Animal</a:t>
            </a:r>
            <a:r>
              <a:rPr lang="en-US" sz="2400">
                <a:solidFill>
                  <a:schemeClr val="dk1"/>
                </a:solidFill>
              </a:rPr>
              <a:t>) {</a:t>
            </a:r>
            <a:endParaRPr sz="2400">
              <a:solidFill>
                <a:schemeClr val="dk1"/>
              </a:solidFill>
            </a:endParaRPr>
          </a:p>
          <a:p>
            <a:pPr indent="0" lvl="0" marL="0" rtl="0" algn="l">
              <a:lnSpc>
                <a:spcPct val="90000"/>
              </a:lnSpc>
              <a:spcBef>
                <a:spcPts val="0"/>
              </a:spcBef>
              <a:spcAft>
                <a:spcPts val="0"/>
              </a:spcAft>
              <a:buNone/>
            </a:pPr>
            <a:r>
              <a:rPr lang="en-US" sz="2400">
                <a:solidFill>
                  <a:schemeClr val="accent5"/>
                </a:solidFill>
              </a:rPr>
              <a:t>	</a:t>
            </a:r>
            <a:r>
              <a:rPr b="1" lang="en-US" sz="2400">
                <a:solidFill>
                  <a:schemeClr val="dk1"/>
                </a:solidFill>
              </a:rPr>
              <a:t>animal2 </a:t>
            </a:r>
            <a:r>
              <a:rPr lang="en-US" sz="2400">
                <a:solidFill>
                  <a:schemeClr val="dk1"/>
                </a:solidFill>
              </a:rPr>
              <a:t>= (</a:t>
            </a:r>
            <a:r>
              <a:rPr lang="en-US" sz="2400">
                <a:solidFill>
                  <a:schemeClr val="accent5"/>
                </a:solidFill>
              </a:rPr>
              <a:t>Animal</a:t>
            </a:r>
            <a:r>
              <a:rPr lang="en-US" sz="2400">
                <a:solidFill>
                  <a:schemeClr val="dk1"/>
                </a:solidFill>
              </a:rPr>
              <a:t>) </a:t>
            </a:r>
            <a:r>
              <a:rPr b="1" lang="en-US" sz="2400">
                <a:solidFill>
                  <a:schemeClr val="dk1"/>
                </a:solidFill>
              </a:rPr>
              <a:t>object</a:t>
            </a:r>
            <a:r>
              <a:rPr lang="en-US" sz="2400">
                <a:solidFill>
                  <a:schemeClr val="dk1"/>
                </a:solidFill>
              </a:rPr>
              <a:t>;</a:t>
            </a:r>
            <a:endParaRPr sz="2400">
              <a:solidFill>
                <a:schemeClr val="accent5"/>
              </a:solidFill>
            </a:endParaRPr>
          </a:p>
          <a:p>
            <a:pPr indent="0" lvl="0" marL="0" rtl="0" algn="l">
              <a:lnSpc>
                <a:spcPct val="90000"/>
              </a:lnSpc>
              <a:spcBef>
                <a:spcPts val="0"/>
              </a:spcBef>
              <a:spcAft>
                <a:spcPts val="0"/>
              </a:spcAft>
              <a:buNone/>
            </a:pPr>
            <a:r>
              <a:rPr lang="en-US" sz="2400"/>
              <a:t>}</a:t>
            </a:r>
            <a:r>
              <a:rPr lang="en-US" sz="2400">
                <a:solidFill>
                  <a:schemeClr val="accent5"/>
                </a:solidFill>
              </a:rPr>
              <a:t> </a:t>
            </a:r>
            <a:endParaRPr sz="2400">
              <a:solidFill>
                <a:schemeClr val="accent5"/>
              </a:solidFill>
            </a:endParaRPr>
          </a:p>
        </p:txBody>
      </p:sp>
      <p:cxnSp>
        <p:nvCxnSpPr>
          <p:cNvPr id="1667" name="Google Shape;1667;p166"/>
          <p:cNvCxnSpPr/>
          <p:nvPr/>
        </p:nvCxnSpPr>
        <p:spPr>
          <a:xfrm flipH="1">
            <a:off x="4340250" y="3877225"/>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68" name="Google Shape;1668;p166"/>
          <p:cNvSpPr txBox="1"/>
          <p:nvPr/>
        </p:nvSpPr>
        <p:spPr>
          <a:xfrm>
            <a:off x="4982400" y="3394925"/>
            <a:ext cx="7224000" cy="2593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lang="en-US" sz="1800"/>
              <a:t>konwersja w drugą stronę (</a:t>
            </a:r>
            <a:r>
              <a:rPr b="1" lang="en-US" sz="1800"/>
              <a:t>zawężająca konwersja</a:t>
            </a:r>
            <a:r>
              <a:rPr lang="en-US" sz="1800"/>
              <a:t> </a:t>
            </a:r>
            <a:r>
              <a:rPr b="1" lang="en-US" sz="1800">
                <a:solidFill>
                  <a:schemeClr val="dk1"/>
                </a:solidFill>
              </a:rPr>
              <a:t>obiektowa, </a:t>
            </a:r>
            <a:r>
              <a:rPr lang="en-US" sz="1800">
                <a:solidFill>
                  <a:schemeClr val="dk1"/>
                </a:solidFill>
              </a:rPr>
              <a:t>ang. </a:t>
            </a:r>
            <a:r>
              <a:rPr i="1" lang="en-US" sz="1800">
                <a:solidFill>
                  <a:schemeClr val="dk1"/>
                </a:solidFill>
              </a:rPr>
              <a:t>downcasting</a:t>
            </a:r>
            <a:r>
              <a:rPr lang="en-US" sz="1800"/>
              <a:t>) wymaga jawnego użycia operatora konwersji</a:t>
            </a:r>
            <a:endParaRPr sz="1800"/>
          </a:p>
          <a:p>
            <a:pPr indent="-342900" lvl="0" marL="457200" marR="0" rtl="0" algn="l">
              <a:lnSpc>
                <a:spcPct val="100000"/>
              </a:lnSpc>
              <a:spcBef>
                <a:spcPts val="0"/>
              </a:spcBef>
              <a:spcAft>
                <a:spcPts val="0"/>
              </a:spcAft>
              <a:buSzPts val="1800"/>
              <a:buChar char="●"/>
            </a:pPr>
            <a:r>
              <a:rPr lang="en-US" sz="1800"/>
              <a:t>w przypadku gdy konwersja zostanie przeprowadzona do niewłaściwego typu zostanie wyrzucony wyjątek: </a:t>
            </a:r>
            <a:r>
              <a:rPr b="1" i="1" lang="en-US" sz="1800"/>
              <a:t>ClassCastExcpeption</a:t>
            </a:r>
            <a:endParaRPr b="1" i="1" sz="1800"/>
          </a:p>
          <a:p>
            <a:pPr indent="-342900" lvl="0" marL="457200" marR="0" rtl="0" algn="l">
              <a:lnSpc>
                <a:spcPct val="100000"/>
              </a:lnSpc>
              <a:spcBef>
                <a:spcPts val="0"/>
              </a:spcBef>
              <a:spcAft>
                <a:spcPts val="0"/>
              </a:spcAft>
              <a:buSzPts val="1800"/>
              <a:buChar char="●"/>
            </a:pPr>
            <a:r>
              <a:rPr lang="en-US" sz="1800"/>
              <a:t>do sprawdzania do jakiej klasy należy obiekt służy operator </a:t>
            </a:r>
            <a:r>
              <a:rPr b="1" lang="en-US" sz="1800">
                <a:solidFill>
                  <a:schemeClr val="accent2"/>
                </a:solidFill>
              </a:rPr>
              <a:t>instanceof </a:t>
            </a:r>
            <a:r>
              <a:rPr lang="en-US" sz="1800"/>
              <a:t>- zwraca on true jeżeli zmienna po lewej stronie operatora jest typu wskazanego po prawej stronie.</a:t>
            </a:r>
            <a:endParaRPr sz="1800"/>
          </a:p>
        </p:txBody>
      </p:sp>
      <p:cxnSp>
        <p:nvCxnSpPr>
          <p:cNvPr id="1669" name="Google Shape;1669;p166"/>
          <p:cNvCxnSpPr/>
          <p:nvPr/>
        </p:nvCxnSpPr>
        <p:spPr>
          <a:xfrm flipH="1">
            <a:off x="4416450" y="5005150"/>
            <a:ext cx="551700" cy="8100"/>
          </a:xfrm>
          <a:prstGeom prst="straightConnector1">
            <a:avLst/>
          </a:prstGeom>
          <a:noFill/>
          <a:ln cap="flat" cmpd="sng" w="28575">
            <a:solidFill>
              <a:srgbClr val="E06666"/>
            </a:solidFill>
            <a:prstDash val="solid"/>
            <a:round/>
            <a:headEnd len="med" w="med" type="none"/>
            <a:tailEnd len="med" w="med" type="stealth"/>
          </a:ln>
        </p:spPr>
      </p:cxnSp>
      <p:sp>
        <p:nvSpPr>
          <p:cNvPr id="1670" name="Google Shape;1670;p16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pl.sda.inheritance.ReferenceConversion</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Google Shape;1675;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Krótka powtórka</a:t>
            </a:r>
            <a:endParaRPr>
              <a:latin typeface="Arial"/>
              <a:ea typeface="Arial"/>
              <a:cs typeface="Arial"/>
              <a:sym typeface="Arial"/>
            </a:endParaRPr>
          </a:p>
        </p:txBody>
      </p:sp>
      <p:sp>
        <p:nvSpPr>
          <p:cNvPr id="1676" name="Google Shape;1676;p167"/>
          <p:cNvSpPr txBox="1"/>
          <p:nvPr>
            <p:ph idx="4294967295" type="ctrTitle"/>
          </p:nvPr>
        </p:nvSpPr>
        <p:spPr>
          <a:xfrm>
            <a:off x="168025" y="963000"/>
            <a:ext cx="41340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Shape </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"Shape"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class </a:t>
            </a:r>
            <a:r>
              <a:rPr lang="en-US" sz="2000">
                <a:solidFill>
                  <a:schemeClr val="accent5"/>
                </a:solidFill>
                <a:latin typeface="Arial"/>
                <a:ea typeface="Arial"/>
                <a:cs typeface="Arial"/>
                <a:sym typeface="Arial"/>
              </a:rPr>
              <a:t>Square </a:t>
            </a:r>
            <a:r>
              <a:rPr lang="en-US" sz="2000">
                <a:latin typeface="Arial"/>
                <a:ea typeface="Arial"/>
                <a:cs typeface="Arial"/>
                <a:sym typeface="Arial"/>
              </a:rPr>
              <a:t>extends </a:t>
            </a:r>
            <a:r>
              <a:rPr lang="en-US" sz="2000">
                <a:solidFill>
                  <a:schemeClr val="accent5"/>
                </a:solidFill>
                <a:latin typeface="Arial"/>
                <a:ea typeface="Arial"/>
                <a:cs typeface="Arial"/>
                <a:sym typeface="Arial"/>
              </a:rPr>
              <a:t>Shape </a:t>
            </a: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    public void draw() {</a:t>
            </a:r>
            <a:br>
              <a:rPr lang="en-US" sz="2000">
                <a:latin typeface="Arial"/>
                <a:ea typeface="Arial"/>
                <a:cs typeface="Arial"/>
                <a:sym typeface="Arial"/>
              </a:rPr>
            </a:br>
            <a:r>
              <a:rPr lang="en-US" sz="2000">
                <a:latin typeface="Arial"/>
                <a:ea typeface="Arial"/>
                <a:cs typeface="Arial"/>
                <a:sym typeface="Arial"/>
              </a:rPr>
              <a:t>        System.out.println(</a:t>
            </a:r>
            <a:r>
              <a:rPr lang="en-US" sz="2000">
                <a:solidFill>
                  <a:schemeClr val="accent6"/>
                </a:solidFill>
                <a:latin typeface="Arial"/>
                <a:ea typeface="Arial"/>
                <a:cs typeface="Arial"/>
                <a:sym typeface="Arial"/>
              </a:rPr>
              <a:t>"Square"</a:t>
            </a:r>
            <a:r>
              <a:rPr lang="en-US" sz="2000">
                <a:latin typeface="Arial"/>
                <a:ea typeface="Arial"/>
                <a:cs typeface="Arial"/>
                <a:sym typeface="Arial"/>
              </a:rPr>
              <a:t>);</a:t>
            </a:r>
            <a:br>
              <a:rPr lang="en-US" sz="2000">
                <a:latin typeface="Arial"/>
                <a:ea typeface="Arial"/>
                <a:cs typeface="Arial"/>
                <a:sym typeface="Arial"/>
              </a:rPr>
            </a:br>
            <a:r>
              <a:rPr lang="en-US" sz="2000">
                <a:latin typeface="Arial"/>
                <a:ea typeface="Arial"/>
                <a:cs typeface="Arial"/>
                <a:sym typeface="Arial"/>
              </a:rPr>
              <a:t>    }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double getArea()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10.5;</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br>
              <a:rPr lang="en-US" sz="2000">
                <a:latin typeface="Arial"/>
                <a:ea typeface="Arial"/>
                <a:cs typeface="Arial"/>
                <a:sym typeface="Arial"/>
              </a:rPr>
            </a:b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Square </a:t>
            </a:r>
            <a:r>
              <a:rPr b="1" lang="en-US" sz="2000">
                <a:latin typeface="Arial"/>
                <a:ea typeface="Arial"/>
                <a:cs typeface="Arial"/>
                <a:sym typeface="Arial"/>
              </a:rPr>
              <a:t>square </a:t>
            </a:r>
            <a:r>
              <a:rPr lang="en-US" sz="2000">
                <a:latin typeface="Arial"/>
                <a:ea typeface="Arial"/>
                <a:cs typeface="Arial"/>
                <a:sym typeface="Arial"/>
              </a:rPr>
              <a:t>=  new </a:t>
            </a:r>
            <a:r>
              <a:rPr lang="en-US" sz="2000">
                <a:solidFill>
                  <a:schemeClr val="accent5"/>
                </a:solidFill>
                <a:latin typeface="Arial"/>
                <a:ea typeface="Arial"/>
                <a:cs typeface="Arial"/>
                <a:sym typeface="Arial"/>
              </a:rPr>
              <a:t>Square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Shape </a:t>
            </a:r>
            <a:r>
              <a:rPr b="1" lang="en-US" sz="2000">
                <a:latin typeface="Arial"/>
                <a:ea typeface="Arial"/>
                <a:cs typeface="Arial"/>
                <a:sym typeface="Arial"/>
              </a:rPr>
              <a:t>shape </a:t>
            </a:r>
            <a:r>
              <a:rPr lang="en-US" sz="2000">
                <a:latin typeface="Arial"/>
                <a:ea typeface="Arial"/>
                <a:cs typeface="Arial"/>
                <a:sym typeface="Arial"/>
              </a:rPr>
              <a:t>= square;</a:t>
            </a:r>
            <a:endParaRPr sz="2000">
              <a:latin typeface="Arial"/>
              <a:ea typeface="Arial"/>
              <a:cs typeface="Arial"/>
              <a:sym typeface="Arial"/>
            </a:endParaRPr>
          </a:p>
          <a:p>
            <a:pPr indent="0" lvl="0" marL="0" rtl="0" algn="l">
              <a:spcBef>
                <a:spcPts val="0"/>
              </a:spcBef>
              <a:spcAft>
                <a:spcPts val="0"/>
              </a:spcAft>
              <a:buNone/>
            </a:pPr>
            <a:r>
              <a:rPr lang="en-US" sz="2000">
                <a:solidFill>
                  <a:schemeClr val="accent2"/>
                </a:solidFill>
                <a:latin typeface="Arial"/>
                <a:ea typeface="Arial"/>
                <a:cs typeface="Arial"/>
                <a:sym typeface="Arial"/>
              </a:rPr>
              <a:t>Object </a:t>
            </a:r>
            <a:r>
              <a:rPr b="1" lang="en-US" sz="2000">
                <a:latin typeface="Arial"/>
                <a:ea typeface="Arial"/>
                <a:cs typeface="Arial"/>
                <a:sym typeface="Arial"/>
              </a:rPr>
              <a:t>object </a:t>
            </a:r>
            <a:r>
              <a:rPr lang="en-US" sz="2000">
                <a:latin typeface="Arial"/>
                <a:ea typeface="Arial"/>
                <a:cs typeface="Arial"/>
                <a:sym typeface="Arial"/>
              </a:rPr>
              <a:t>= square;</a:t>
            </a:r>
            <a:endParaRPr sz="2000">
              <a:latin typeface="Arial"/>
              <a:ea typeface="Arial"/>
              <a:cs typeface="Arial"/>
              <a:sym typeface="Arial"/>
            </a:endParaRPr>
          </a:p>
        </p:txBody>
      </p:sp>
      <p:sp>
        <p:nvSpPr>
          <p:cNvPr id="1677" name="Google Shape;1677;p167"/>
          <p:cNvSpPr txBox="1"/>
          <p:nvPr/>
        </p:nvSpPr>
        <p:spPr>
          <a:xfrm>
            <a:off x="4372225" y="1039200"/>
            <a:ext cx="7695000" cy="511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zmienne referencyjne mogą być tylko jednego typu i raz zadeklarowany typ nie może ulec zmianie (zmienna </a:t>
            </a:r>
            <a:r>
              <a:rPr b="1" lang="en-US" sz="1600">
                <a:solidFill>
                  <a:schemeClr val="dk1"/>
                </a:solidFill>
              </a:rPr>
              <a:t>square </a:t>
            </a:r>
            <a:r>
              <a:rPr lang="en-US" sz="1600">
                <a:solidFill>
                  <a:schemeClr val="dk1"/>
                </a:solidFill>
              </a:rPr>
              <a:t>nie może zmienić typu na </a:t>
            </a:r>
            <a:r>
              <a:rPr lang="en-US" sz="1600">
                <a:solidFill>
                  <a:schemeClr val="accent2"/>
                </a:solidFill>
              </a:rPr>
              <a:t>Object </a:t>
            </a:r>
            <a:r>
              <a:rPr lang="en-US" sz="1600">
                <a:solidFill>
                  <a:schemeClr val="dk1"/>
                </a:solidFill>
              </a:rPr>
              <a:t>czy </a:t>
            </a:r>
            <a:r>
              <a:rPr lang="en-US" sz="1600">
                <a:solidFill>
                  <a:schemeClr val="accent5"/>
                </a:solidFill>
              </a:rPr>
              <a:t>Shape</a:t>
            </a:r>
            <a:r>
              <a:rPr lang="en-US" sz="1600">
                <a:solidFill>
                  <a:schemeClr val="dk1"/>
                </a:solidFill>
              </a:rPr>
              <a:t>)</a:t>
            </a:r>
            <a:endParaRPr sz="1600">
              <a:solidFill>
                <a:schemeClr val="dk1"/>
              </a:solidFill>
            </a:endParaRPr>
          </a:p>
          <a:p>
            <a:pPr indent="0" lvl="0" marL="457200" rtl="0" algn="l">
              <a:lnSpc>
                <a:spcPct val="115000"/>
              </a:lnSpc>
              <a:spcBef>
                <a:spcPts val="0"/>
              </a:spcBef>
              <a:spcAft>
                <a:spcPts val="0"/>
              </a:spcAft>
              <a:buNone/>
            </a:pPr>
            <a:r>
              <a:t/>
            </a:r>
            <a:endParaRPr sz="800">
              <a:solidFill>
                <a:schemeClr val="dk1"/>
              </a:solidFill>
            </a:endParaRPr>
          </a:p>
          <a:p>
            <a:pPr indent="457200" lvl="0" marL="457200" rtl="0" algn="l">
              <a:lnSpc>
                <a:spcPct val="115000"/>
              </a:lnSpc>
              <a:spcBef>
                <a:spcPts val="0"/>
              </a:spcBef>
              <a:spcAft>
                <a:spcPts val="0"/>
              </a:spcAft>
              <a:buNone/>
            </a:pPr>
            <a:r>
              <a:rPr b="1" lang="en-US" sz="1600">
                <a:solidFill>
                  <a:schemeClr val="dk1"/>
                </a:solidFill>
              </a:rPr>
              <a:t>square </a:t>
            </a:r>
            <a:r>
              <a:rPr lang="en-US" sz="1600">
                <a:solidFill>
                  <a:schemeClr val="dk1"/>
                </a:solidFill>
              </a:rPr>
              <a:t>=  new </a:t>
            </a:r>
            <a:r>
              <a:rPr lang="en-US" sz="1600">
                <a:solidFill>
                  <a:schemeClr val="accent5"/>
                </a:solidFill>
              </a:rPr>
              <a:t>Square</a:t>
            </a:r>
            <a:r>
              <a:rPr lang="en-US" sz="1600">
                <a:solidFill>
                  <a:schemeClr val="dk1"/>
                </a:solidFill>
              </a:rPr>
              <a:t>(); </a:t>
            </a:r>
            <a:r>
              <a:rPr lang="en-US" sz="1600">
                <a:solidFill>
                  <a:schemeClr val="accent3"/>
                </a:solidFill>
              </a:rPr>
              <a:t>// ok</a:t>
            </a:r>
            <a:endParaRPr sz="1600">
              <a:solidFill>
                <a:schemeClr val="dk1"/>
              </a:solidFill>
            </a:endParaRPr>
          </a:p>
          <a:p>
            <a:pPr indent="0" lvl="0" marL="0" rtl="0" algn="l">
              <a:lnSpc>
                <a:spcPct val="115000"/>
              </a:lnSpc>
              <a:spcBef>
                <a:spcPts val="0"/>
              </a:spcBef>
              <a:spcAft>
                <a:spcPts val="0"/>
              </a:spcAft>
              <a:buNone/>
            </a:pPr>
            <a:r>
              <a:rPr lang="en-US" sz="1600">
                <a:solidFill>
                  <a:schemeClr val="dk1"/>
                </a:solidFill>
              </a:rPr>
              <a:t>		</a:t>
            </a:r>
            <a:r>
              <a:rPr b="1" lang="en-US" sz="1600">
                <a:solidFill>
                  <a:schemeClr val="dk1"/>
                </a:solidFill>
              </a:rPr>
              <a:t>square </a:t>
            </a:r>
            <a:r>
              <a:rPr lang="en-US" sz="1600">
                <a:solidFill>
                  <a:schemeClr val="dk1"/>
                </a:solidFill>
              </a:rPr>
              <a:t>=  new </a:t>
            </a:r>
            <a:r>
              <a:rPr lang="en-US" sz="1600">
                <a:solidFill>
                  <a:schemeClr val="accent5"/>
                </a:solidFill>
              </a:rPr>
              <a:t>Shape</a:t>
            </a:r>
            <a:r>
              <a:rPr lang="en-US" sz="1600">
                <a:solidFill>
                  <a:schemeClr val="dk1"/>
                </a:solidFill>
              </a:rPr>
              <a:t>(); </a:t>
            </a:r>
            <a:r>
              <a:rPr lang="en-US" sz="1600">
                <a:solidFill>
                  <a:schemeClr val="accent3"/>
                </a:solidFill>
              </a:rPr>
              <a:t>// taki kod się nie skompiluje</a:t>
            </a:r>
            <a:endParaRPr sz="1600">
              <a:solidFill>
                <a:schemeClr val="accent3"/>
              </a:solidFill>
            </a:endParaRPr>
          </a:p>
          <a:p>
            <a:pPr indent="0" lvl="0" marL="45720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zmienne referencyjne mogą zmieniać referencje w wyniku przypisania (o ile nie jest zadeklarowana ze słowem </a:t>
            </a:r>
            <a:r>
              <a:rPr b="1" lang="en-US" sz="1600">
                <a:solidFill>
                  <a:schemeClr val="dk1"/>
                </a:solidFill>
              </a:rPr>
              <a:t>final</a:t>
            </a:r>
            <a:r>
              <a:rPr lang="en-US"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typy zmiennych referencyjnych determinują metody, które mogą być wywołane w obiekcie za pomocą zmiennej, do której on się referuje, np:</a:t>
            </a:r>
            <a:endParaRPr sz="1600">
              <a:solidFill>
                <a:schemeClr val="dk1"/>
              </a:solidFill>
            </a:endParaRPr>
          </a:p>
          <a:p>
            <a:pPr indent="457200" lvl="0" marL="457200" rtl="0" algn="l">
              <a:lnSpc>
                <a:spcPct val="115000"/>
              </a:lnSpc>
              <a:spcBef>
                <a:spcPts val="0"/>
              </a:spcBef>
              <a:spcAft>
                <a:spcPts val="0"/>
              </a:spcAft>
              <a:buNone/>
            </a:pPr>
            <a:r>
              <a:rPr lang="en-US" sz="1600">
                <a:solidFill>
                  <a:schemeClr val="dk1"/>
                </a:solidFill>
              </a:rPr>
              <a:t>double area = </a:t>
            </a:r>
            <a:r>
              <a:rPr b="1" lang="en-US" sz="1600">
                <a:solidFill>
                  <a:schemeClr val="dk1"/>
                </a:solidFill>
              </a:rPr>
              <a:t>square.</a:t>
            </a:r>
            <a:r>
              <a:rPr lang="en-US" sz="1600">
                <a:solidFill>
                  <a:schemeClr val="dk1"/>
                </a:solidFill>
              </a:rPr>
              <a:t>getArea();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None/>
            </a:pPr>
            <a:r>
              <a:rPr b="1" lang="en-US" sz="1600">
                <a:solidFill>
                  <a:schemeClr val="dk1"/>
                </a:solidFill>
              </a:rPr>
              <a:t>square.</a:t>
            </a:r>
            <a:r>
              <a:rPr lang="en-US" sz="1600">
                <a:solidFill>
                  <a:schemeClr val="dk1"/>
                </a:solidFill>
              </a:rPr>
              <a:t>draw();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Clr>
                <a:schemeClr val="dk1"/>
              </a:buClr>
              <a:buSzPts val="1100"/>
              <a:buFont typeface="Arial"/>
              <a:buNone/>
            </a:pPr>
            <a:r>
              <a:rPr lang="en-US" sz="1600">
                <a:solidFill>
                  <a:schemeClr val="dk1"/>
                </a:solidFill>
              </a:rPr>
              <a:t>double area = </a:t>
            </a:r>
            <a:r>
              <a:rPr b="1" lang="en-US" sz="1600">
                <a:solidFill>
                  <a:schemeClr val="dk1"/>
                </a:solidFill>
              </a:rPr>
              <a:t>shape.</a:t>
            </a:r>
            <a:r>
              <a:rPr lang="en-US" sz="1600">
                <a:solidFill>
                  <a:schemeClr val="dk1"/>
                </a:solidFill>
              </a:rPr>
              <a:t>getArea(); </a:t>
            </a:r>
            <a:r>
              <a:rPr lang="en-US" sz="1600">
                <a:solidFill>
                  <a:schemeClr val="accent3"/>
                </a:solidFill>
              </a:rPr>
              <a:t>// taki kod się nie skompiluje</a:t>
            </a:r>
            <a:endParaRPr sz="1600">
              <a:solidFill>
                <a:schemeClr val="accent3"/>
              </a:solidFill>
            </a:endParaRPr>
          </a:p>
          <a:p>
            <a:pPr indent="457200" lvl="0" marL="457200" rtl="0" algn="l">
              <a:lnSpc>
                <a:spcPct val="115000"/>
              </a:lnSpc>
              <a:spcBef>
                <a:spcPts val="0"/>
              </a:spcBef>
              <a:spcAft>
                <a:spcPts val="0"/>
              </a:spcAft>
              <a:buNone/>
            </a:pPr>
            <a:r>
              <a:rPr b="1" lang="en-US" sz="1600">
                <a:solidFill>
                  <a:schemeClr val="dk1"/>
                </a:solidFill>
              </a:rPr>
              <a:t>shape.</a:t>
            </a:r>
            <a:r>
              <a:rPr lang="en-US" sz="1600">
                <a:solidFill>
                  <a:schemeClr val="dk1"/>
                </a:solidFill>
              </a:rPr>
              <a:t>draw(); </a:t>
            </a:r>
            <a:r>
              <a:rPr lang="en-US" sz="1600">
                <a:solidFill>
                  <a:schemeClr val="accent3"/>
                </a:solidFill>
              </a:rPr>
              <a:t>// ok</a:t>
            </a:r>
            <a:endParaRPr sz="1600">
              <a:solidFill>
                <a:schemeClr val="dk1"/>
              </a:solidFill>
            </a:endParaRPr>
          </a:p>
          <a:p>
            <a:pPr indent="457200" lvl="0" marL="457200" rtl="0" algn="l">
              <a:lnSpc>
                <a:spcPct val="115000"/>
              </a:lnSpc>
              <a:spcBef>
                <a:spcPts val="0"/>
              </a:spcBef>
              <a:spcAft>
                <a:spcPts val="0"/>
              </a:spcAft>
              <a:buNone/>
            </a:pPr>
            <a:r>
              <a:t/>
            </a:r>
            <a:endParaRPr sz="8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zmienna referencyjna może referować się do każdego obiektu tego samego typu jaki został zadeklarowany, ale też może referować się do każdego </a:t>
            </a:r>
            <a:r>
              <a:rPr b="1" lang="en-US" sz="1600">
                <a:solidFill>
                  <a:schemeClr val="dk1"/>
                </a:solidFill>
              </a:rPr>
              <a:t>podtypu</a:t>
            </a:r>
            <a:r>
              <a:rPr lang="en-US" sz="1600">
                <a:solidFill>
                  <a:schemeClr val="dk1"/>
                </a:solidFill>
              </a:rPr>
              <a:t> zadeklarowanego typu</a:t>
            </a:r>
            <a:endParaRPr sz="16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Polimorfizm</a:t>
            </a:r>
            <a:endParaRPr>
              <a:latin typeface="Arial"/>
              <a:ea typeface="Arial"/>
              <a:cs typeface="Arial"/>
              <a:sym typeface="Arial"/>
            </a:endParaRPr>
          </a:p>
        </p:txBody>
      </p:sp>
      <p:sp>
        <p:nvSpPr>
          <p:cNvPr id="1683" name="Google Shape;1683;p168"/>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Polimorfizm (gr. wielopostaciowość</a:t>
            </a:r>
            <a:r>
              <a:rPr b="1" i="1" lang="en-US" sz="2000" u="sng">
                <a:solidFill>
                  <a:schemeClr val="accent6"/>
                </a:solidFill>
                <a:latin typeface="Arial"/>
                <a:ea typeface="Arial"/>
                <a:cs typeface="Arial"/>
                <a:sym typeface="Arial"/>
              </a:rPr>
              <a:t>)</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programiście używać zmiennych na kilka różnych sposobów. Inaczej mówiąc jest to możliwość wyabstrahowania wyrażeń od konkretnych typów.</a:t>
            </a:r>
            <a:endParaRPr sz="2000">
              <a:latin typeface="Arial"/>
              <a:ea typeface="Arial"/>
              <a:cs typeface="Arial"/>
              <a:sym typeface="Arial"/>
            </a:endParaRPr>
          </a:p>
        </p:txBody>
      </p:sp>
      <p:sp>
        <p:nvSpPr>
          <p:cNvPr id="1684" name="Google Shape;1684;p168"/>
          <p:cNvSpPr txBox="1"/>
          <p:nvPr/>
        </p:nvSpPr>
        <p:spPr>
          <a:xfrm>
            <a:off x="64050" y="2321775"/>
            <a:ext cx="3994200" cy="3248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2000">
                <a:solidFill>
                  <a:schemeClr val="accent5"/>
                </a:solidFill>
              </a:rPr>
              <a:t>Square </a:t>
            </a:r>
            <a:r>
              <a:rPr b="1" lang="en-US" sz="2000">
                <a:solidFill>
                  <a:schemeClr val="dk1"/>
                </a:solidFill>
              </a:rPr>
              <a:t>square </a:t>
            </a:r>
            <a:r>
              <a:rPr lang="en-US" sz="2000">
                <a:solidFill>
                  <a:schemeClr val="dk1"/>
                </a:solidFill>
              </a:rPr>
              <a:t>= new </a:t>
            </a:r>
            <a:r>
              <a:rPr lang="en-US" sz="2000">
                <a:solidFill>
                  <a:schemeClr val="accent5"/>
                </a:solidFill>
              </a:rPr>
              <a:t>Square</a:t>
            </a:r>
            <a:r>
              <a:rPr lang="en-US" sz="2000">
                <a:solidFill>
                  <a:schemeClr val="dk1"/>
                </a:solidFill>
              </a:rPr>
              <a:t>();</a:t>
            </a:r>
            <a:endParaRPr sz="2000">
              <a:solidFill>
                <a:schemeClr val="dk1"/>
              </a:solidFill>
            </a:endParaRPr>
          </a:p>
          <a:p>
            <a:pPr indent="0" lvl="0" marL="0" rtl="0" algn="l">
              <a:lnSpc>
                <a:spcPct val="90000"/>
              </a:lnSpc>
              <a:spcBef>
                <a:spcPts val="0"/>
              </a:spcBef>
              <a:spcAft>
                <a:spcPts val="0"/>
              </a:spcAft>
              <a:buNone/>
            </a:pPr>
            <a:r>
              <a:rPr lang="en-US" sz="2000">
                <a:solidFill>
                  <a:schemeClr val="accent5"/>
                </a:solidFill>
              </a:rPr>
              <a:t>Shape </a:t>
            </a:r>
            <a:r>
              <a:rPr b="1" lang="en-US" sz="2000">
                <a:solidFill>
                  <a:schemeClr val="dk1"/>
                </a:solidFill>
              </a:rPr>
              <a:t>shape </a:t>
            </a:r>
            <a:r>
              <a:rPr lang="en-US" sz="2000">
                <a:solidFill>
                  <a:schemeClr val="dk1"/>
                </a:solidFill>
              </a:rPr>
              <a:t>= square;</a:t>
            </a:r>
            <a:endParaRPr sz="2000">
              <a:solidFill>
                <a:schemeClr val="dk1"/>
              </a:solidFill>
            </a:endParaRPr>
          </a:p>
          <a:p>
            <a:pPr indent="0" lvl="0" marL="0" rtl="0" algn="l">
              <a:lnSpc>
                <a:spcPct val="90000"/>
              </a:lnSpc>
              <a:spcBef>
                <a:spcPts val="0"/>
              </a:spcBef>
              <a:spcAft>
                <a:spcPts val="0"/>
              </a:spcAft>
              <a:buNone/>
            </a:pPr>
            <a:r>
              <a:rPr lang="en-US" sz="2000">
                <a:solidFill>
                  <a:schemeClr val="accent2"/>
                </a:solidFill>
              </a:rPr>
              <a:t>Object </a:t>
            </a:r>
            <a:r>
              <a:rPr b="1" lang="en-US" sz="2000">
                <a:solidFill>
                  <a:schemeClr val="dk1"/>
                </a:solidFill>
              </a:rPr>
              <a:t>object </a:t>
            </a:r>
            <a:r>
              <a:rPr lang="en-US" sz="2000">
                <a:solidFill>
                  <a:schemeClr val="dk1"/>
                </a:solidFill>
              </a:rPr>
              <a:t>= square;</a:t>
            </a:r>
            <a:endParaRPr sz="2000">
              <a:solidFill>
                <a:schemeClr val="dk1"/>
              </a:solidFill>
            </a:endParaRPr>
          </a:p>
          <a:p>
            <a:pPr indent="0" lvl="0" marL="0" rtl="0" algn="l">
              <a:lnSpc>
                <a:spcPct val="90000"/>
              </a:lnSpc>
              <a:spcBef>
                <a:spcPts val="0"/>
              </a:spcBef>
              <a:spcAft>
                <a:spcPts val="0"/>
              </a:spcAft>
              <a:buNone/>
            </a:pPr>
            <a:r>
              <a:t/>
            </a:r>
            <a:endParaRPr sz="2000">
              <a:solidFill>
                <a:schemeClr val="dk1"/>
              </a:solidFill>
            </a:endParaRPr>
          </a:p>
          <a:p>
            <a:pPr indent="0" lvl="0" marL="0" rtl="0" algn="l">
              <a:lnSpc>
                <a:spcPct val="90000"/>
              </a:lnSpc>
              <a:spcBef>
                <a:spcPts val="0"/>
              </a:spcBef>
              <a:spcAft>
                <a:spcPts val="0"/>
              </a:spcAft>
              <a:buNone/>
            </a:pPr>
            <a:r>
              <a:rPr b="1" lang="en-US" sz="2000">
                <a:solidFill>
                  <a:schemeClr val="dk1"/>
                </a:solidFill>
              </a:rPr>
              <a:t>square</a:t>
            </a:r>
            <a:r>
              <a:rPr lang="en-US" sz="2000">
                <a:solidFill>
                  <a:schemeClr val="dk1"/>
                </a:solidFill>
              </a:rPr>
              <a:t>.draw(); </a:t>
            </a:r>
            <a:r>
              <a:rPr lang="en-US" sz="2000">
                <a:solidFill>
                  <a:schemeClr val="accent3"/>
                </a:solidFill>
              </a:rPr>
              <a:t>// "Square"</a:t>
            </a:r>
            <a:endParaRPr sz="2000">
              <a:solidFill>
                <a:schemeClr val="accent3"/>
              </a:solidFill>
            </a:endParaRPr>
          </a:p>
          <a:p>
            <a:pPr indent="0" lvl="0" marL="0" rtl="0" algn="l">
              <a:lnSpc>
                <a:spcPct val="90000"/>
              </a:lnSpc>
              <a:spcBef>
                <a:spcPts val="0"/>
              </a:spcBef>
              <a:spcAft>
                <a:spcPts val="0"/>
              </a:spcAft>
              <a:buNone/>
            </a:pPr>
            <a:r>
              <a:rPr b="1" lang="en-US" sz="2000">
                <a:solidFill>
                  <a:schemeClr val="dk1"/>
                </a:solidFill>
              </a:rPr>
              <a:t>shape</a:t>
            </a:r>
            <a:r>
              <a:rPr lang="en-US" sz="2000">
                <a:solidFill>
                  <a:schemeClr val="dk1"/>
                </a:solidFill>
              </a:rPr>
              <a:t>.draw(); </a:t>
            </a:r>
            <a:r>
              <a:rPr lang="en-US" sz="2000">
                <a:solidFill>
                  <a:schemeClr val="accent3"/>
                </a:solidFill>
              </a:rPr>
              <a:t>// "Square"</a:t>
            </a:r>
            <a:endParaRPr sz="2000">
              <a:solidFill>
                <a:schemeClr val="accent3"/>
              </a:solidFill>
            </a:endParaRPr>
          </a:p>
        </p:txBody>
      </p:sp>
      <p:sp>
        <p:nvSpPr>
          <p:cNvPr id="1685" name="Google Shape;1685;p168"/>
          <p:cNvSpPr txBox="1"/>
          <p:nvPr/>
        </p:nvSpPr>
        <p:spPr>
          <a:xfrm>
            <a:off x="4419175" y="2151700"/>
            <a:ext cx="7708800" cy="41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obiekt klasy </a:t>
            </a:r>
            <a:r>
              <a:rPr lang="en-US" sz="1800">
                <a:solidFill>
                  <a:schemeClr val="accent5"/>
                </a:solidFill>
              </a:rPr>
              <a:t>Square </a:t>
            </a:r>
            <a:r>
              <a:rPr lang="en-US" sz="1800"/>
              <a:t>może być traktowany polimorficznie, w zależności od typu zmiennej referencyjnej który na nią wskazuje może być traktowany jako: </a:t>
            </a:r>
            <a:r>
              <a:rPr lang="en-US" sz="1800">
                <a:solidFill>
                  <a:schemeClr val="accent2"/>
                </a:solidFill>
              </a:rPr>
              <a:t>Object</a:t>
            </a:r>
            <a:r>
              <a:rPr lang="en-US" sz="1800"/>
              <a:t>, </a:t>
            </a:r>
            <a:r>
              <a:rPr lang="en-US" sz="1800">
                <a:solidFill>
                  <a:schemeClr val="accent5"/>
                </a:solidFill>
              </a:rPr>
              <a:t>Shape </a:t>
            </a:r>
            <a:r>
              <a:rPr lang="en-US" sz="1800"/>
              <a:t>lub </a:t>
            </a:r>
            <a:r>
              <a:rPr lang="en-US" sz="1800">
                <a:solidFill>
                  <a:schemeClr val="accent5"/>
                </a:solidFill>
              </a:rPr>
              <a:t>Square</a:t>
            </a:r>
            <a:endParaRPr sz="1800">
              <a:solidFill>
                <a:schemeClr val="accent5"/>
              </a:solidFill>
            </a:endParaRPr>
          </a:p>
          <a:p>
            <a:pPr indent="0" lvl="0" marL="457200" rtl="0" algn="l">
              <a:spcBef>
                <a:spcPts val="0"/>
              </a:spcBef>
              <a:spcAft>
                <a:spcPts val="0"/>
              </a:spcAft>
              <a:buNone/>
            </a:pPr>
            <a:r>
              <a:t/>
            </a:r>
            <a:endParaRPr sz="1800">
              <a:solidFill>
                <a:schemeClr val="accent5"/>
              </a:solidFill>
            </a:endParaRPr>
          </a:p>
          <a:p>
            <a:pPr indent="-342900" lvl="0" marL="457200" rtl="0" algn="l">
              <a:spcBef>
                <a:spcPts val="0"/>
              </a:spcBef>
              <a:spcAft>
                <a:spcPts val="0"/>
              </a:spcAft>
              <a:buSzPts val="1800"/>
              <a:buChar char="●"/>
            </a:pPr>
            <a:r>
              <a:rPr lang="en-US" sz="1800"/>
              <a:t>kod obok tworzy tylko jeden obiekt w pamięci, ale są trzy zmienne które na niego wskazują, typy tych zmiennych determinują to jakie metody na tym obiekcie można wywołać</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mimo tego że zmienne mają różne typy, to podczas wywołania metod zawsze będzie wywołana metoda, która pochodzi z typu (klasy) z jakiej powstał obiekt, czyli w przypadku obiektu </a:t>
            </a:r>
            <a:r>
              <a:rPr lang="en-US" sz="1800">
                <a:solidFill>
                  <a:schemeClr val="dk1"/>
                </a:solidFill>
              </a:rPr>
              <a:t>klasy </a:t>
            </a:r>
            <a:r>
              <a:rPr lang="en-US" sz="1800">
                <a:solidFill>
                  <a:schemeClr val="accent5"/>
                </a:solidFill>
              </a:rPr>
              <a:t>Square </a:t>
            </a:r>
            <a:r>
              <a:rPr lang="en-US" sz="1800"/>
              <a:t>przedstawionego w przykładzie metoda </a:t>
            </a:r>
            <a:r>
              <a:rPr i="1" lang="en-US" sz="1800"/>
              <a:t>draw()</a:t>
            </a:r>
            <a:r>
              <a:rPr lang="en-US" sz="1800"/>
              <a:t> zawsze wyświetli napis "Square" niezależnie czy będzie używana zmienna </a:t>
            </a:r>
            <a:r>
              <a:rPr b="1" lang="en-US" sz="1800"/>
              <a:t>square </a:t>
            </a:r>
            <a:r>
              <a:rPr lang="en-US" sz="1800"/>
              <a:t>czy </a:t>
            </a:r>
            <a:r>
              <a:rPr b="1" lang="en-US" sz="1800"/>
              <a:t>shape </a:t>
            </a:r>
            <a:r>
              <a:rPr lang="en-US" sz="1800"/>
              <a:t>- jest to </a:t>
            </a:r>
            <a:r>
              <a:rPr lang="en-US" sz="1800" u="sng"/>
              <a:t>polimorficzne</a:t>
            </a:r>
            <a:r>
              <a:rPr lang="en-US" sz="1800"/>
              <a:t> wywołanie metody</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Google Shape;1690;p1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691" name="Google Shape;1691;p16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#coinpo</a:t>
            </a:r>
            <a:endParaRPr b="1" sz="3000">
              <a:solidFill>
                <a:schemeClr val="accent6"/>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Hello World!</a:t>
            </a:r>
            <a:endParaRPr>
              <a:latin typeface="Arial"/>
              <a:ea typeface="Arial"/>
              <a:cs typeface="Arial"/>
              <a:sym typeface="Arial"/>
            </a:endParaRPr>
          </a:p>
        </p:txBody>
      </p:sp>
      <p:sp>
        <p:nvSpPr>
          <p:cNvPr id="460" name="Google Shape;460;p44"/>
          <p:cNvSpPr txBox="1"/>
          <p:nvPr/>
        </p:nvSpPr>
        <p:spPr>
          <a:xfrm>
            <a:off x="644025" y="1360550"/>
            <a:ext cx="11471700" cy="4029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3600"/>
              <a:t>public class</a:t>
            </a:r>
            <a:r>
              <a:rPr lang="en-US" sz="3600">
                <a:solidFill>
                  <a:srgbClr val="42719B"/>
                </a:solidFill>
              </a:rPr>
              <a:t> </a:t>
            </a:r>
            <a:r>
              <a:rPr lang="en-US" sz="3600">
                <a:solidFill>
                  <a:srgbClr val="3D85C6"/>
                </a:solidFill>
              </a:rPr>
              <a:t>HelloWorldApp </a:t>
            </a:r>
            <a:r>
              <a:rPr lang="en-US" sz="3600">
                <a:solidFill>
                  <a:schemeClr val="dk1"/>
                </a:solidFill>
              </a:rPr>
              <a:t>{</a:t>
            </a:r>
            <a:endParaRPr sz="3600">
              <a:solidFill>
                <a:schemeClr val="dk1"/>
              </a:solidFill>
            </a:endParaRPr>
          </a:p>
          <a:p>
            <a:pPr indent="457200" lvl="0" marL="0" rtl="0" algn="l">
              <a:lnSpc>
                <a:spcPct val="90000"/>
              </a:lnSpc>
              <a:spcBef>
                <a:spcPts val="0"/>
              </a:spcBef>
              <a:spcAft>
                <a:spcPts val="0"/>
              </a:spcAft>
              <a:buNone/>
            </a:pPr>
            <a:r>
              <a:rPr lang="en-US" sz="3600"/>
              <a:t>public static void</a:t>
            </a:r>
            <a:r>
              <a:rPr lang="en-US" sz="3600">
                <a:solidFill>
                  <a:srgbClr val="42719B"/>
                </a:solidFill>
              </a:rPr>
              <a:t> </a:t>
            </a:r>
            <a:r>
              <a:rPr lang="en-US" sz="3600">
                <a:solidFill>
                  <a:srgbClr val="3D85C6"/>
                </a:solidFill>
              </a:rPr>
              <a:t>main</a:t>
            </a:r>
            <a:r>
              <a:rPr lang="en-US" sz="3600">
                <a:solidFill>
                  <a:schemeClr val="dk1"/>
                </a:solidFill>
              </a:rPr>
              <a:t>(String[] </a:t>
            </a:r>
            <a:r>
              <a:rPr i="1" lang="en-US" sz="3600">
                <a:solidFill>
                  <a:schemeClr val="dk1"/>
                </a:solidFill>
              </a:rPr>
              <a:t>args</a:t>
            </a:r>
            <a:r>
              <a:rPr lang="en-US" sz="3600">
                <a:solidFill>
                  <a:schemeClr val="dk1"/>
                </a:solidFill>
              </a:rPr>
              <a:t>) {</a:t>
            </a:r>
            <a:br>
              <a:rPr lang="en-US" sz="3600">
                <a:solidFill>
                  <a:schemeClr val="dk1"/>
                </a:solidFill>
              </a:rPr>
            </a:br>
            <a:r>
              <a:rPr lang="en-US" sz="3600">
                <a:solidFill>
                  <a:schemeClr val="dk1"/>
                </a:solidFill>
              </a:rPr>
              <a:t>        System.out.println(</a:t>
            </a:r>
            <a:r>
              <a:rPr lang="en-US" sz="3600">
                <a:solidFill>
                  <a:schemeClr val="accent6"/>
                </a:solidFill>
              </a:rPr>
              <a:t>"Hello World!"</a:t>
            </a:r>
            <a:r>
              <a:rPr lang="en-US" sz="3600">
                <a:solidFill>
                  <a:schemeClr val="dk1"/>
                </a:solidFill>
              </a:rPr>
              <a:t>); </a:t>
            </a:r>
            <a:endParaRPr sz="3600">
              <a:solidFill>
                <a:schemeClr val="dk1"/>
              </a:solidFill>
            </a:endParaRPr>
          </a:p>
          <a:p>
            <a:pPr indent="0" lvl="0" marL="0" rtl="0" algn="l">
              <a:lnSpc>
                <a:spcPct val="90000"/>
              </a:lnSpc>
              <a:spcBef>
                <a:spcPts val="0"/>
              </a:spcBef>
              <a:spcAft>
                <a:spcPts val="0"/>
              </a:spcAft>
              <a:buNone/>
            </a:pPr>
            <a:r>
              <a:rPr lang="en-US" sz="3600">
                <a:solidFill>
                  <a:schemeClr val="dk1"/>
                </a:solidFill>
              </a:rPr>
              <a:t>    }</a:t>
            </a:r>
            <a:endParaRPr sz="36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3600"/>
              <a:t>}</a:t>
            </a:r>
            <a:endParaRPr sz="3600"/>
          </a:p>
          <a:p>
            <a:pPr indent="0" lvl="0" marL="0" rtl="0" algn="l">
              <a:lnSpc>
                <a:spcPct val="90000"/>
              </a:lnSpc>
              <a:spcBef>
                <a:spcPts val="0"/>
              </a:spcBef>
              <a:spcAft>
                <a:spcPts val="0"/>
              </a:spcAft>
              <a:buClr>
                <a:schemeClr val="dk1"/>
              </a:buClr>
              <a:buSzPts val="1100"/>
              <a:buFont typeface="Arial"/>
              <a:buNone/>
            </a:pPr>
            <a:r>
              <a:t/>
            </a:r>
            <a:endParaRPr sz="3600">
              <a:solidFill>
                <a:schemeClr val="dk1"/>
              </a:solidFill>
            </a:endParaRPr>
          </a:p>
        </p:txBody>
      </p:sp>
      <p:sp>
        <p:nvSpPr>
          <p:cNvPr id="461" name="Google Shape;461;p44"/>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a:t>
            </a:r>
            <a:r>
              <a:rPr lang="en-US" sz="1800"/>
              <a:t>nstrukcja tworzenia i uruchomienia projektu HelloWorld : </a:t>
            </a:r>
            <a:r>
              <a:rPr lang="en-US" sz="1800" u="sng">
                <a:solidFill>
                  <a:schemeClr val="hlink"/>
                </a:solidFill>
                <a:hlinkClick r:id="rId3"/>
              </a:rPr>
              <a:t>https://goo.gl/bMF3Jv</a:t>
            </a:r>
            <a:endParaRPr sz="18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#coinpo</a:t>
            </a:r>
            <a:endParaRPr sz="2400">
              <a:solidFill>
                <a:schemeClr val="accent6"/>
              </a:solidFill>
              <a:latin typeface="Arial"/>
              <a:ea typeface="Arial"/>
              <a:cs typeface="Arial"/>
              <a:sym typeface="Arial"/>
            </a:endParaRPr>
          </a:p>
        </p:txBody>
      </p:sp>
      <p:sp>
        <p:nvSpPr>
          <p:cNvPr id="1697" name="Google Shape;1697;p170"/>
          <p:cNvSpPr txBox="1"/>
          <p:nvPr>
            <p:ph idx="4294967295" type="ctrTitle"/>
          </p:nvPr>
        </p:nvSpPr>
        <p:spPr>
          <a:xfrm>
            <a:off x="0" y="963000"/>
            <a:ext cx="12192000" cy="538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Rozwiń przykład kompozycji w oparciu o klasę </a:t>
            </a:r>
            <a:r>
              <a:rPr b="1" i="1" lang="en-US" sz="1800">
                <a:latin typeface="Arial"/>
                <a:ea typeface="Arial"/>
                <a:cs typeface="Arial"/>
                <a:sym typeface="Arial"/>
              </a:rPr>
              <a:t>Car</a:t>
            </a:r>
            <a:r>
              <a:rPr i="1" lang="en-US" sz="1800">
                <a:latin typeface="Arial"/>
                <a:ea typeface="Arial"/>
                <a:cs typeface="Arial"/>
                <a:sym typeface="Arial"/>
              </a:rPr>
              <a:t> </a:t>
            </a:r>
            <a:r>
              <a:rPr lang="en-US" sz="1800">
                <a:latin typeface="Arial"/>
                <a:ea typeface="Arial"/>
                <a:cs typeface="Arial"/>
                <a:sym typeface="Arial"/>
              </a:rPr>
              <a:t>- dodaj klasę </a:t>
            </a:r>
            <a:r>
              <a:rPr b="1" i="1" lang="en-US" sz="1800">
                <a:latin typeface="Arial"/>
                <a:ea typeface="Arial"/>
                <a:cs typeface="Arial"/>
                <a:sym typeface="Arial"/>
              </a:rPr>
              <a:t>Entertainment</a:t>
            </a:r>
            <a:r>
              <a:rPr lang="en-US" sz="1800">
                <a:latin typeface="Arial"/>
                <a:ea typeface="Arial"/>
                <a:cs typeface="Arial"/>
                <a:sym typeface="Arial"/>
              </a:rPr>
              <a:t>, która zarządzać będzie systemem rozrywki w Twoim samochodzie, a następnie zadbaj o to, by tworząc obiekt typu </a:t>
            </a:r>
            <a:r>
              <a:rPr b="1" i="1" lang="en-US" sz="1800">
                <a:latin typeface="Arial"/>
                <a:ea typeface="Arial"/>
                <a:cs typeface="Arial"/>
                <a:sym typeface="Arial"/>
              </a:rPr>
              <a:t>Car </a:t>
            </a:r>
            <a:r>
              <a:rPr lang="en-US" sz="1800">
                <a:latin typeface="Arial"/>
                <a:ea typeface="Arial"/>
                <a:cs typeface="Arial"/>
                <a:sym typeface="Arial"/>
              </a:rPr>
              <a:t>konieczne było podanie obiektu typu </a:t>
            </a:r>
            <a:r>
              <a:rPr b="1" i="1" lang="en-US" sz="1800">
                <a:latin typeface="Arial"/>
                <a:ea typeface="Arial"/>
                <a:cs typeface="Arial"/>
                <a:sym typeface="Arial"/>
              </a:rPr>
              <a:t>Entertainment</a:t>
            </a:r>
            <a:r>
              <a:rPr lang="en-US" sz="1800">
                <a:latin typeface="Arial"/>
                <a:ea typeface="Arial"/>
                <a:cs typeface="Arial"/>
                <a:sym typeface="Arial"/>
              </a:rPr>
              <a:t>. Klasa </a:t>
            </a:r>
            <a:r>
              <a:rPr b="1" i="1" lang="en-US" sz="1800">
                <a:latin typeface="Arial"/>
                <a:ea typeface="Arial"/>
                <a:cs typeface="Arial"/>
                <a:sym typeface="Arial"/>
              </a:rPr>
              <a:t>Car </a:t>
            </a:r>
            <a:r>
              <a:rPr lang="en-US" sz="1800">
                <a:latin typeface="Arial"/>
                <a:ea typeface="Arial"/>
                <a:cs typeface="Arial"/>
                <a:sym typeface="Arial"/>
              </a:rPr>
              <a:t>powinna wykorzystywać metody dostępne w klasie </a:t>
            </a:r>
            <a:r>
              <a:rPr b="1" i="1" lang="en-US" sz="1800">
                <a:latin typeface="Arial"/>
                <a:ea typeface="Arial"/>
                <a:cs typeface="Arial"/>
                <a:sym typeface="Arial"/>
              </a:rPr>
              <a:t>Entertainment</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i="1" lang="en-US" sz="1800">
                <a:latin typeface="Arial"/>
                <a:ea typeface="Arial"/>
                <a:cs typeface="Arial"/>
                <a:sym typeface="Arial"/>
              </a:rPr>
              <a:t>Tool</a:t>
            </a:r>
            <a:r>
              <a:rPr lang="en-US" sz="1800">
                <a:latin typeface="Arial"/>
                <a:ea typeface="Arial"/>
                <a:cs typeface="Arial"/>
                <a:sym typeface="Arial"/>
              </a:rPr>
              <a:t>, która będzie reprezentować narzędzia do kupienia w sklepie. Każde narzędzie powinno mieć swój model i cenę. Dodatkowo utwórz klasy: </a:t>
            </a:r>
            <a:r>
              <a:rPr b="1" i="1" lang="en-US" sz="1800">
                <a:latin typeface="Arial"/>
                <a:ea typeface="Arial"/>
                <a:cs typeface="Arial"/>
                <a:sym typeface="Arial"/>
              </a:rPr>
              <a:t>Hammer </a:t>
            </a:r>
            <a:r>
              <a:rPr lang="en-US" sz="1800">
                <a:latin typeface="Arial"/>
                <a:ea typeface="Arial"/>
                <a:cs typeface="Arial"/>
                <a:sym typeface="Arial"/>
              </a:rPr>
              <a:t>i </a:t>
            </a:r>
            <a:r>
              <a:rPr b="1" i="1" lang="en-US" sz="1800">
                <a:latin typeface="Arial"/>
                <a:ea typeface="Arial"/>
                <a:cs typeface="Arial"/>
                <a:sym typeface="Arial"/>
              </a:rPr>
              <a:t>Saw</a:t>
            </a:r>
            <a:r>
              <a:rPr lang="en-US" sz="1800">
                <a:latin typeface="Arial"/>
                <a:ea typeface="Arial"/>
                <a:cs typeface="Arial"/>
                <a:sym typeface="Arial"/>
              </a:rPr>
              <a:t>, które będą dziedziczyć po klasie </a:t>
            </a:r>
            <a:r>
              <a:rPr b="1" i="1" lang="en-US" sz="1800">
                <a:latin typeface="Arial"/>
                <a:ea typeface="Arial"/>
                <a:cs typeface="Arial"/>
                <a:sym typeface="Arial"/>
              </a:rPr>
              <a:t>Tool</a:t>
            </a:r>
            <a:r>
              <a:rPr lang="en-US" sz="1800">
                <a:latin typeface="Arial"/>
                <a:ea typeface="Arial"/>
                <a:cs typeface="Arial"/>
                <a:sym typeface="Arial"/>
              </a:rPr>
              <a:t>. Klasa </a:t>
            </a:r>
            <a:r>
              <a:rPr b="1" i="1" lang="en-US" sz="1800">
                <a:latin typeface="Arial"/>
                <a:ea typeface="Arial"/>
                <a:cs typeface="Arial"/>
                <a:sym typeface="Arial"/>
              </a:rPr>
              <a:t>Hammer </a:t>
            </a:r>
            <a:r>
              <a:rPr lang="en-US" sz="1800">
                <a:latin typeface="Arial"/>
                <a:ea typeface="Arial"/>
                <a:cs typeface="Arial"/>
                <a:sym typeface="Arial"/>
              </a:rPr>
              <a:t>powinna mieć dodatkowe pole z wagą młotka, a klas </a:t>
            </a:r>
            <a:r>
              <a:rPr b="1" i="1" lang="en-US" sz="1800">
                <a:latin typeface="Arial"/>
                <a:ea typeface="Arial"/>
                <a:cs typeface="Arial"/>
                <a:sym typeface="Arial"/>
              </a:rPr>
              <a:t>Saw </a:t>
            </a:r>
            <a:r>
              <a:rPr lang="en-US" sz="1800">
                <a:latin typeface="Arial"/>
                <a:ea typeface="Arial"/>
                <a:cs typeface="Arial"/>
                <a:sym typeface="Arial"/>
              </a:rPr>
              <a:t>z długością piły. Utwórz klasę </a:t>
            </a:r>
            <a:r>
              <a:rPr b="1" i="1" lang="en-US" sz="1800">
                <a:latin typeface="Arial"/>
                <a:ea typeface="Arial"/>
                <a:cs typeface="Arial"/>
                <a:sym typeface="Arial"/>
              </a:rPr>
              <a:t>ToolsShop </a:t>
            </a:r>
            <a:r>
              <a:rPr lang="en-US" sz="1800">
                <a:latin typeface="Arial"/>
                <a:ea typeface="Arial"/>
                <a:cs typeface="Arial"/>
                <a:sym typeface="Arial"/>
              </a:rPr>
              <a:t>w której utwórz kilka narzędzi i wyświetl ich ceny.</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klasy </a:t>
            </a:r>
            <a:r>
              <a:rPr b="1" i="1" lang="en-US" sz="1800">
                <a:latin typeface="Arial"/>
                <a:ea typeface="Arial"/>
                <a:cs typeface="Arial"/>
                <a:sym typeface="Arial"/>
              </a:rPr>
              <a:t>Tool </a:t>
            </a:r>
            <a:r>
              <a:rPr lang="en-US" sz="1800">
                <a:latin typeface="Arial"/>
                <a:ea typeface="Arial"/>
                <a:cs typeface="Arial"/>
                <a:sym typeface="Arial"/>
              </a:rPr>
              <a:t>metodę która zwraca opis narzędzia (model + cena). Dodatkowo klasy </a:t>
            </a:r>
            <a:r>
              <a:rPr b="1" i="1" lang="en-US" sz="1800">
                <a:latin typeface="Arial"/>
                <a:ea typeface="Arial"/>
                <a:cs typeface="Arial"/>
                <a:sym typeface="Arial"/>
              </a:rPr>
              <a:t>Hammer </a:t>
            </a:r>
            <a:r>
              <a:rPr lang="en-US" sz="1800">
                <a:latin typeface="Arial"/>
                <a:ea typeface="Arial"/>
                <a:cs typeface="Arial"/>
                <a:sym typeface="Arial"/>
              </a:rPr>
              <a:t>i </a:t>
            </a:r>
            <a:r>
              <a:rPr b="1" i="1" lang="en-US" sz="1800">
                <a:latin typeface="Arial"/>
                <a:ea typeface="Arial"/>
                <a:cs typeface="Arial"/>
                <a:sym typeface="Arial"/>
              </a:rPr>
              <a:t>Saw </a:t>
            </a:r>
            <a:r>
              <a:rPr lang="en-US" sz="1800">
                <a:latin typeface="Arial"/>
                <a:ea typeface="Arial"/>
                <a:cs typeface="Arial"/>
                <a:sym typeface="Arial"/>
              </a:rPr>
              <a:t>powinny rozszerzać opis o swoje unikatowe cechy.</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Utwórz klasę </a:t>
            </a:r>
            <a:r>
              <a:rPr b="1" i="1" lang="en-US" sz="1800">
                <a:latin typeface="Arial"/>
                <a:ea typeface="Arial"/>
                <a:cs typeface="Arial"/>
                <a:sym typeface="Arial"/>
              </a:rPr>
              <a:t>ShoppingCart</a:t>
            </a:r>
            <a:r>
              <a:rPr b="1" lang="en-US" sz="1800">
                <a:latin typeface="Arial"/>
                <a:ea typeface="Arial"/>
                <a:cs typeface="Arial"/>
                <a:sym typeface="Arial"/>
              </a:rPr>
              <a:t>,</a:t>
            </a:r>
            <a:r>
              <a:rPr lang="en-US" sz="1800">
                <a:latin typeface="Arial"/>
                <a:ea typeface="Arial"/>
                <a:cs typeface="Arial"/>
                <a:sym typeface="Arial"/>
              </a:rPr>
              <a:t> która będzie reprezentować koszyk z zakupami. Wewnątrz klasy dodaj pole ze zmienną tablicową która będzie przechowywać wybrane produkty (powiedzmy, że maksymalnie można zakupić 10 narzędzi). Dodaj metody do dodawania narzędzi, do wyświetlania ich listy i metodę która zwróci łączną sumę zakupów.</a:t>
            </a:r>
            <a:endParaRPr sz="1800">
              <a:latin typeface="Arial"/>
              <a:ea typeface="Arial"/>
              <a:cs typeface="Arial"/>
              <a:sym typeface="Arial"/>
            </a:endParaRPr>
          </a:p>
          <a:p>
            <a:pPr indent="0" lvl="0" marL="457200" rtl="0" algn="l">
              <a:spcBef>
                <a:spcPts val="0"/>
              </a:spcBef>
              <a:spcAft>
                <a:spcPts val="0"/>
              </a:spcAft>
              <a:buNone/>
            </a:pPr>
            <a:r>
              <a:t/>
            </a:r>
            <a:endParaRPr sz="1800">
              <a:latin typeface="Arial"/>
              <a:ea typeface="Arial"/>
              <a:cs typeface="Arial"/>
              <a:sym typeface="Arial"/>
            </a:endParaRPr>
          </a:p>
          <a:p>
            <a:pPr indent="0" lvl="0" marL="457200" rtl="0" algn="l">
              <a:spcBef>
                <a:spcPts val="0"/>
              </a:spcBef>
              <a:spcAft>
                <a:spcPts val="0"/>
              </a:spcAft>
              <a:buNone/>
            </a:pPr>
            <a:r>
              <a:t/>
            </a:r>
            <a:endParaRPr b="1" sz="1800">
              <a:latin typeface="Arial"/>
              <a:ea typeface="Arial"/>
              <a:cs typeface="Arial"/>
              <a:sym typeface="Arial"/>
            </a:endParaRPr>
          </a:p>
        </p:txBody>
      </p:sp>
      <p:sp>
        <p:nvSpPr>
          <p:cNvPr id="1698" name="Google Shape;1698;p170"/>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1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 i metody abstrakcyjne</a:t>
            </a:r>
            <a:endParaRPr b="1" sz="3000">
              <a:solidFill>
                <a:srgbClr val="000000"/>
              </a:solidFill>
              <a:latin typeface="Arial"/>
              <a:ea typeface="Arial"/>
              <a:cs typeface="Arial"/>
              <a:sym typeface="Arial"/>
            </a:endParaRPr>
          </a:p>
        </p:txBody>
      </p:sp>
      <p:sp>
        <p:nvSpPr>
          <p:cNvPr id="1704" name="Google Shape;1704;p1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a:t>
            </a:r>
            <a:endParaRPr>
              <a:latin typeface="Arial"/>
              <a:ea typeface="Arial"/>
              <a:cs typeface="Arial"/>
              <a:sym typeface="Arial"/>
            </a:endParaRPr>
          </a:p>
        </p:txBody>
      </p:sp>
      <p:sp>
        <p:nvSpPr>
          <p:cNvPr id="1710" name="Google Shape;1710;p172"/>
          <p:cNvSpPr txBox="1"/>
          <p:nvPr>
            <p:ph idx="4294967295" type="ctrTitle"/>
          </p:nvPr>
        </p:nvSpPr>
        <p:spPr>
          <a:xfrm>
            <a:off x="31950" y="963000"/>
            <a:ext cx="71286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class </a:t>
            </a:r>
            <a:r>
              <a:rPr lang="en-US" sz="3000">
                <a:solidFill>
                  <a:schemeClr val="accent5"/>
                </a:solidFill>
                <a:latin typeface="Arial"/>
                <a:ea typeface="Arial"/>
                <a:cs typeface="Arial"/>
                <a:sym typeface="Arial"/>
              </a:rPr>
              <a:t>Animal</a:t>
            </a:r>
            <a:r>
              <a:rPr lang="en-US" sz="3000">
                <a:solidFill>
                  <a:schemeClr val="accent5"/>
                </a:solidFill>
                <a:latin typeface="Arial"/>
                <a:ea typeface="Arial"/>
                <a:cs typeface="Arial"/>
                <a:sym typeface="Arial"/>
              </a:rPr>
              <a:t>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AnimalType </a:t>
            </a:r>
            <a:r>
              <a:rPr b="1" lang="en-US" sz="3000">
                <a:solidFill>
                  <a:schemeClr val="accent6"/>
                </a:solidFill>
                <a:latin typeface="Arial"/>
                <a:ea typeface="Arial"/>
                <a:cs typeface="Arial"/>
                <a:sym typeface="Arial"/>
              </a:rPr>
              <a:t>getType()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public </a:t>
            </a:r>
            <a:r>
              <a:rPr lang="en-US" sz="3000">
                <a:solidFill>
                  <a:schemeClr val="accent2"/>
                </a:solidFill>
                <a:latin typeface="Arial"/>
                <a:ea typeface="Arial"/>
                <a:cs typeface="Arial"/>
                <a:sym typeface="Arial"/>
              </a:rPr>
              <a:t>abstract </a:t>
            </a:r>
            <a:r>
              <a:rPr lang="en-US" sz="3000">
                <a:latin typeface="Arial"/>
                <a:ea typeface="Arial"/>
                <a:cs typeface="Arial"/>
                <a:sym typeface="Arial"/>
              </a:rPr>
              <a:t>String </a:t>
            </a:r>
            <a:r>
              <a:rPr b="1" lang="en-US" sz="3000">
                <a:solidFill>
                  <a:schemeClr val="accent6"/>
                </a:solidFill>
                <a:latin typeface="Arial"/>
                <a:ea typeface="Arial"/>
                <a:cs typeface="Arial"/>
                <a:sym typeface="Arial"/>
              </a:rPr>
              <a:t>getVoice()</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public String speak()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2600">
                <a:latin typeface="Arial"/>
                <a:ea typeface="Arial"/>
                <a:cs typeface="Arial"/>
                <a:sym typeface="Arial"/>
              </a:rPr>
              <a:t>return </a:t>
            </a:r>
            <a:r>
              <a:rPr b="1" lang="en-US" sz="2600">
                <a:solidFill>
                  <a:schemeClr val="accent6"/>
                </a:solidFill>
                <a:latin typeface="Arial"/>
                <a:ea typeface="Arial"/>
                <a:cs typeface="Arial"/>
                <a:sym typeface="Arial"/>
              </a:rPr>
              <a:t>getType</a:t>
            </a:r>
            <a:r>
              <a:rPr lang="en-US" sz="2600">
                <a:latin typeface="Arial"/>
                <a:ea typeface="Arial"/>
                <a:cs typeface="Arial"/>
                <a:sym typeface="Arial"/>
              </a:rPr>
              <a:t>() + " of name: " + </a:t>
            </a:r>
            <a:endParaRPr sz="2600">
              <a:latin typeface="Arial"/>
              <a:ea typeface="Arial"/>
              <a:cs typeface="Arial"/>
              <a:sym typeface="Arial"/>
            </a:endParaRPr>
          </a:p>
          <a:p>
            <a:pPr indent="0" lvl="0" marL="1371600" rtl="0" algn="l">
              <a:spcBef>
                <a:spcPts val="0"/>
              </a:spcBef>
              <a:spcAft>
                <a:spcPts val="0"/>
              </a:spcAft>
              <a:buNone/>
            </a:pPr>
            <a:r>
              <a:rPr lang="en-US" sz="2600">
                <a:solidFill>
                  <a:srgbClr val="000000"/>
                </a:solidFill>
                <a:latin typeface="Arial"/>
                <a:ea typeface="Arial"/>
                <a:cs typeface="Arial"/>
                <a:sym typeface="Arial"/>
              </a:rPr>
              <a:t>  getName</a:t>
            </a:r>
            <a:r>
              <a:rPr lang="en-US" sz="2600">
                <a:latin typeface="Arial"/>
                <a:ea typeface="Arial"/>
                <a:cs typeface="Arial"/>
                <a:sym typeface="Arial"/>
              </a:rPr>
              <a:t>() + " says: " + </a:t>
            </a:r>
            <a:r>
              <a:rPr b="1" lang="en-US" sz="2600">
                <a:solidFill>
                  <a:schemeClr val="accent6"/>
                </a:solidFill>
                <a:latin typeface="Arial"/>
                <a:ea typeface="Arial"/>
                <a:cs typeface="Arial"/>
                <a:sym typeface="Arial"/>
              </a:rPr>
              <a:t>getVoice()</a:t>
            </a:r>
            <a:r>
              <a:rPr lang="en-US" sz="2600">
                <a:latin typeface="Arial"/>
                <a:ea typeface="Arial"/>
                <a:cs typeface="Arial"/>
                <a:sym typeface="Arial"/>
              </a:rPr>
              <a:t>;</a:t>
            </a:r>
            <a:endParaRPr sz="2600">
              <a:latin typeface="Arial"/>
              <a:ea typeface="Arial"/>
              <a:cs typeface="Arial"/>
              <a:sym typeface="Arial"/>
            </a:endParaRPr>
          </a:p>
          <a:p>
            <a:pPr indent="45720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11" name="Google Shape;1711;p172"/>
          <p:cNvSpPr txBox="1"/>
          <p:nvPr/>
        </p:nvSpPr>
        <p:spPr>
          <a:xfrm>
            <a:off x="6974600" y="1115400"/>
            <a:ext cx="5217300" cy="5067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u="sng"/>
              <a:t>metoda abstrakcyjna</a:t>
            </a:r>
            <a:r>
              <a:rPr lang="en-US" sz="1600"/>
              <a:t> nie ma implementacji (ciała) i powinna być zadeklarowana ze specyfikatorem </a:t>
            </a:r>
            <a:r>
              <a:rPr lang="en-US" sz="1600">
                <a:solidFill>
                  <a:schemeClr val="accent2"/>
                </a:solidFill>
              </a:rPr>
              <a:t>abstract</a:t>
            </a:r>
            <a:endParaRPr sz="1600">
              <a:solidFill>
                <a:schemeClr val="accent2"/>
              </a:solidFill>
            </a:endParaRPr>
          </a:p>
          <a:p>
            <a:pPr indent="0" lvl="0" marL="457200" rtl="0" algn="l">
              <a:spcBef>
                <a:spcPts val="0"/>
              </a:spcBef>
              <a:spcAft>
                <a:spcPts val="0"/>
              </a:spcAft>
              <a:buNone/>
            </a:pPr>
            <a:r>
              <a:t/>
            </a:r>
            <a:endParaRPr sz="1000">
              <a:solidFill>
                <a:schemeClr val="accent2"/>
              </a:solidFill>
            </a:endParaRPr>
          </a:p>
          <a:p>
            <a:pPr indent="-330200" lvl="0" marL="457200" rtl="0" algn="l">
              <a:spcBef>
                <a:spcPts val="0"/>
              </a:spcBef>
              <a:spcAft>
                <a:spcPts val="0"/>
              </a:spcAft>
              <a:buSzPts val="1600"/>
              <a:buChar char="●"/>
            </a:pPr>
            <a:r>
              <a:rPr lang="en-US" sz="1600"/>
              <a:t>klasa w której zadeklarowano jakąkolwiek metodę abstrakcyjną, jest </a:t>
            </a:r>
            <a:r>
              <a:rPr lang="en-US" sz="1600" u="sng"/>
              <a:t>klasą abstrakcyjną</a:t>
            </a:r>
            <a:endParaRPr sz="1600" u="sng"/>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to takie, co do których nie wiemy jeszcze, jaka może być ich konkretna implementacja</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muszą mieć implementację w każdej konkretnej klasie bazowej</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klasa abstrakcyjna nie musi mieć metod abstrakcyjnych</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abstrakcyjność klasy oznacza że nie można tworzyć jej obiektów (instancji)</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metody abstrakcyjne mogą być użyte w zwykłych metodach mimo że nie mają jeszcze implementacji</a:t>
            </a:r>
            <a:endParaRPr sz="1600"/>
          </a:p>
        </p:txBody>
      </p:sp>
      <p:sp>
        <p:nvSpPr>
          <p:cNvPr id="1712" name="Google Shape;1712;p17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t>
            </a:r>
            <a:r>
              <a:rPr lang="en-US" sz="2400">
                <a:solidFill>
                  <a:schemeClr val="accent6"/>
                </a:solidFill>
              </a:rPr>
              <a:t>abstra</a:t>
            </a:r>
            <a:r>
              <a:rPr lang="en-US" sz="2400">
                <a:solidFill>
                  <a:schemeClr val="accent6"/>
                </a:solidFill>
              </a:rPr>
              <a:t>.</a:t>
            </a:r>
            <a:r>
              <a:rPr lang="en-US" sz="2400">
                <a:solidFill>
                  <a:schemeClr val="accent6"/>
                </a:solidFill>
              </a:rPr>
              <a:t>Shapes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 - przykład użycia</a:t>
            </a:r>
            <a:endParaRPr>
              <a:latin typeface="Arial"/>
              <a:ea typeface="Arial"/>
              <a:cs typeface="Arial"/>
              <a:sym typeface="Arial"/>
            </a:endParaRPr>
          </a:p>
        </p:txBody>
      </p:sp>
      <p:sp>
        <p:nvSpPr>
          <p:cNvPr id="1718" name="Google Shape;1718;p173"/>
          <p:cNvSpPr txBox="1"/>
          <p:nvPr>
            <p:ph idx="4294967295" type="ctrTitle"/>
          </p:nvPr>
        </p:nvSpPr>
        <p:spPr>
          <a:xfrm>
            <a:off x="-3400" y="1224850"/>
            <a:ext cx="6031800" cy="34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AnimalType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String </a:t>
            </a:r>
            <a:r>
              <a:rPr b="1" lang="en-US" sz="2000">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String speak()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 + " of name: " + </a:t>
            </a:r>
            <a:endParaRPr sz="2000">
              <a:latin typeface="Arial"/>
              <a:ea typeface="Arial"/>
              <a:cs typeface="Arial"/>
              <a:sym typeface="Arial"/>
            </a:endParaRPr>
          </a:p>
          <a:p>
            <a:pPr indent="0" lvl="0" marL="1371600" rtl="0" algn="l">
              <a:spcBef>
                <a:spcPts val="0"/>
              </a:spcBef>
              <a:spcAft>
                <a:spcPts val="0"/>
              </a:spcAft>
              <a:buClr>
                <a:schemeClr val="dk1"/>
              </a:buClr>
              <a:buSzPts val="1100"/>
              <a:buFont typeface="Arial"/>
              <a:buNone/>
            </a:pPr>
            <a:r>
              <a:rPr lang="en-US" sz="2000">
                <a:latin typeface="Arial"/>
                <a:ea typeface="Arial"/>
                <a:cs typeface="Arial"/>
                <a:sym typeface="Arial"/>
              </a:rPr>
              <a:t>    getName() + " says: " + </a:t>
            </a:r>
            <a:r>
              <a:rPr b="1" lang="en-US" sz="2000">
                <a:solidFill>
                  <a:schemeClr val="accent6"/>
                </a:solidFill>
                <a:latin typeface="Arial"/>
                <a:ea typeface="Arial"/>
                <a:cs typeface="Arial"/>
                <a:sym typeface="Arial"/>
              </a:rPr>
              <a:t>getVoice()</a:t>
            </a:r>
            <a:r>
              <a:rPr lang="en-US" sz="2000">
                <a:latin typeface="Arial"/>
                <a:ea typeface="Arial"/>
                <a:cs typeface="Arial"/>
                <a:sym typeface="Arial"/>
              </a:rPr>
              <a: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719" name="Google Shape;1719;p173"/>
          <p:cNvSpPr txBox="1"/>
          <p:nvPr>
            <p:ph idx="4294967295" type="ctrTitle"/>
          </p:nvPr>
        </p:nvSpPr>
        <p:spPr>
          <a:xfrm>
            <a:off x="6488100" y="4138775"/>
            <a:ext cx="5666400" cy="20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a:t>
            </a:r>
            <a:r>
              <a:rPr lang="en-US" sz="2000">
                <a:solidFill>
                  <a:schemeClr val="accent2"/>
                </a:solidFill>
                <a:latin typeface="Arial"/>
                <a:ea typeface="Arial"/>
                <a:cs typeface="Arial"/>
                <a:sym typeface="Arial"/>
              </a:rPr>
              <a:t>abstract </a:t>
            </a:r>
            <a:r>
              <a:rPr lang="en-US" sz="2000">
                <a:latin typeface="Arial"/>
                <a:ea typeface="Arial"/>
                <a:cs typeface="Arial"/>
                <a:sym typeface="Arial"/>
              </a:rPr>
              <a:t>class </a:t>
            </a:r>
            <a:r>
              <a:rPr lang="en-US" sz="2000">
                <a:solidFill>
                  <a:schemeClr val="accent5"/>
                </a:solidFill>
                <a:latin typeface="Arial"/>
                <a:ea typeface="Arial"/>
                <a:cs typeface="Arial"/>
                <a:sym typeface="Arial"/>
              </a:rPr>
              <a:t>Mammal </a:t>
            </a:r>
            <a:r>
              <a:rPr lang="en-US" sz="2000">
                <a:solidFill>
                  <a:srgbClr val="000000"/>
                </a:solidFill>
                <a:latin typeface="Arial"/>
                <a:ea typeface="Arial"/>
                <a:cs typeface="Arial"/>
                <a:sym typeface="Arial"/>
              </a:rPr>
              <a:t>extends </a:t>
            </a:r>
            <a:r>
              <a:rPr lang="en-US" sz="2000">
                <a:solidFill>
                  <a:schemeClr val="accent5"/>
                </a:solidFill>
                <a:latin typeface="Arial"/>
                <a:ea typeface="Arial"/>
                <a:cs typeface="Arial"/>
                <a:sym typeface="Arial"/>
              </a:rPr>
              <a:t>Animal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public AnimalType </a:t>
            </a:r>
            <a:r>
              <a:rPr b="1" lang="en-US" sz="2000">
                <a:solidFill>
                  <a:schemeClr val="accent6"/>
                </a:solidFill>
                <a:latin typeface="Arial"/>
                <a:ea typeface="Arial"/>
                <a:cs typeface="Arial"/>
                <a:sym typeface="Arial"/>
              </a:rPr>
              <a:t>getType()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		return AnimalType.MAMMAL;</a:t>
            </a:r>
            <a:endParaRPr sz="2000">
              <a:latin typeface="Arial"/>
              <a:ea typeface="Arial"/>
              <a:cs typeface="Arial"/>
              <a:sym typeface="Arial"/>
            </a:endParaRPr>
          </a:p>
          <a:p>
            <a:pPr indent="457200" lvl="0" marL="0" rtl="0" algn="l">
              <a:spcBef>
                <a:spcPts val="0"/>
              </a:spcBef>
              <a:spcAft>
                <a:spcPts val="0"/>
              </a:spcAft>
              <a:buNone/>
            </a:pPr>
            <a:r>
              <a:rPr lang="en-US" sz="2000">
                <a:latin typeface="Arial"/>
                <a:ea typeface="Arial"/>
                <a:cs typeface="Arial"/>
                <a:sym typeface="Arial"/>
              </a:rPr>
              <a:t>}</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p:txBody>
      </p:sp>
      <p:cxnSp>
        <p:nvCxnSpPr>
          <p:cNvPr id="1720" name="Google Shape;1720;p173"/>
          <p:cNvCxnSpPr>
            <a:stCxn id="1721" idx="1"/>
          </p:cNvCxnSpPr>
          <p:nvPr/>
        </p:nvCxnSpPr>
        <p:spPr>
          <a:xfrm flipH="1">
            <a:off x="3766613" y="2850100"/>
            <a:ext cx="2075100" cy="202200"/>
          </a:xfrm>
          <a:prstGeom prst="straightConnector1">
            <a:avLst/>
          </a:prstGeom>
          <a:noFill/>
          <a:ln cap="flat" cmpd="sng" w="28575">
            <a:solidFill>
              <a:srgbClr val="E06666"/>
            </a:solidFill>
            <a:prstDash val="solid"/>
            <a:round/>
            <a:headEnd len="med" w="med" type="none"/>
            <a:tailEnd len="med" w="med" type="stealth"/>
          </a:ln>
        </p:spPr>
      </p:cxnSp>
      <p:sp>
        <p:nvSpPr>
          <p:cNvPr id="1721" name="Google Shape;1721;p173"/>
          <p:cNvSpPr txBox="1"/>
          <p:nvPr/>
        </p:nvSpPr>
        <p:spPr>
          <a:xfrm>
            <a:off x="5841713" y="2451250"/>
            <a:ext cx="22293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metody abstrakcyjne można używać jak zwykłe metody w kodzie</a:t>
            </a:r>
            <a:endParaRPr/>
          </a:p>
        </p:txBody>
      </p:sp>
      <p:sp>
        <p:nvSpPr>
          <p:cNvPr id="1722" name="Google Shape;1722;p173"/>
          <p:cNvSpPr txBox="1"/>
          <p:nvPr/>
        </p:nvSpPr>
        <p:spPr>
          <a:xfrm>
            <a:off x="5841713" y="1121750"/>
            <a:ext cx="28485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jeżeli co </a:t>
            </a:r>
            <a:r>
              <a:rPr lang="en-US"/>
              <a:t>najmniej</a:t>
            </a:r>
            <a:r>
              <a:rPr lang="en-US"/>
              <a:t> jedna metoda jest abstrakcyjna - klasa też musi być abstrakcyjna</a:t>
            </a:r>
            <a:endParaRPr/>
          </a:p>
        </p:txBody>
      </p:sp>
      <p:cxnSp>
        <p:nvCxnSpPr>
          <p:cNvPr id="1723" name="Google Shape;1723;p173"/>
          <p:cNvCxnSpPr/>
          <p:nvPr/>
        </p:nvCxnSpPr>
        <p:spPr>
          <a:xfrm rot="10800000">
            <a:off x="3788813" y="1439600"/>
            <a:ext cx="2052900" cy="4800"/>
          </a:xfrm>
          <a:prstGeom prst="straightConnector1">
            <a:avLst/>
          </a:prstGeom>
          <a:noFill/>
          <a:ln cap="flat" cmpd="sng" w="28575">
            <a:solidFill>
              <a:srgbClr val="E06666"/>
            </a:solidFill>
            <a:prstDash val="solid"/>
            <a:round/>
            <a:headEnd len="med" w="med" type="none"/>
            <a:tailEnd len="med" w="med" type="stealth"/>
          </a:ln>
        </p:spPr>
      </p:cxnSp>
      <p:cxnSp>
        <p:nvCxnSpPr>
          <p:cNvPr id="1724" name="Google Shape;1724;p173"/>
          <p:cNvCxnSpPr/>
          <p:nvPr/>
        </p:nvCxnSpPr>
        <p:spPr>
          <a:xfrm flipH="1">
            <a:off x="5108363" y="1919450"/>
            <a:ext cx="2081400" cy="249900"/>
          </a:xfrm>
          <a:prstGeom prst="bentConnector3">
            <a:avLst>
              <a:gd fmla="val -871" name="adj1"/>
            </a:avLst>
          </a:prstGeom>
          <a:noFill/>
          <a:ln cap="flat" cmpd="sng" w="28575">
            <a:solidFill>
              <a:srgbClr val="E06666"/>
            </a:solidFill>
            <a:prstDash val="solid"/>
            <a:round/>
            <a:headEnd len="med" w="med" type="none"/>
            <a:tailEnd len="med" w="med" type="stealth"/>
          </a:ln>
        </p:spPr>
      </p:cxnSp>
      <p:cxnSp>
        <p:nvCxnSpPr>
          <p:cNvPr id="1725" name="Google Shape;1725;p173"/>
          <p:cNvCxnSpPr>
            <a:stCxn id="1721" idx="2"/>
          </p:cNvCxnSpPr>
          <p:nvPr/>
        </p:nvCxnSpPr>
        <p:spPr>
          <a:xfrm rot="5400000">
            <a:off x="6332363" y="2994850"/>
            <a:ext cx="369900" cy="878100"/>
          </a:xfrm>
          <a:prstGeom prst="bentConnector2">
            <a:avLst/>
          </a:prstGeom>
          <a:noFill/>
          <a:ln cap="flat" cmpd="sng" w="28575">
            <a:solidFill>
              <a:srgbClr val="E06666"/>
            </a:solidFill>
            <a:prstDash val="solid"/>
            <a:round/>
            <a:headEnd len="med" w="med" type="none"/>
            <a:tailEnd len="med" w="med" type="stealth"/>
          </a:ln>
        </p:spPr>
      </p:cxnSp>
      <p:sp>
        <p:nvSpPr>
          <p:cNvPr id="1726" name="Google Shape;1726;p173"/>
          <p:cNvSpPr txBox="1"/>
          <p:nvPr/>
        </p:nvSpPr>
        <p:spPr>
          <a:xfrm>
            <a:off x="2149400" y="4627750"/>
            <a:ext cx="3513600" cy="10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klasa, która dziedziczy po klasie abstrakcyjnej musi zaimplementować wszystkie jej metody abstrakcyjne albo sama stać się klasą abstrakcyjną</a:t>
            </a:r>
            <a:endParaRPr/>
          </a:p>
        </p:txBody>
      </p:sp>
      <p:cxnSp>
        <p:nvCxnSpPr>
          <p:cNvPr id="1727" name="Google Shape;1727;p173"/>
          <p:cNvCxnSpPr>
            <a:endCxn id="1726" idx="3"/>
          </p:cNvCxnSpPr>
          <p:nvPr/>
        </p:nvCxnSpPr>
        <p:spPr>
          <a:xfrm flipH="1">
            <a:off x="5663000" y="5118400"/>
            <a:ext cx="1265100" cy="12000"/>
          </a:xfrm>
          <a:prstGeom prst="straightConnector1">
            <a:avLst/>
          </a:prstGeom>
          <a:noFill/>
          <a:ln cap="flat" cmpd="sng" w="28575">
            <a:solidFill>
              <a:srgbClr val="E06666"/>
            </a:solidFill>
            <a:prstDash val="solid"/>
            <a:round/>
            <a:headEnd len="med" w="med" type="stealth"/>
            <a:tailEnd len="med" w="med" type="none"/>
          </a:ln>
        </p:spPr>
      </p:cxnSp>
      <p:cxnSp>
        <p:nvCxnSpPr>
          <p:cNvPr id="1728" name="Google Shape;1728;p173"/>
          <p:cNvCxnSpPr>
            <a:stCxn id="1719" idx="0"/>
            <a:endCxn id="1726" idx="0"/>
          </p:cNvCxnSpPr>
          <p:nvPr/>
        </p:nvCxnSpPr>
        <p:spPr>
          <a:xfrm rot="5400000">
            <a:off x="6369300" y="1675775"/>
            <a:ext cx="489000" cy="5415000"/>
          </a:xfrm>
          <a:prstGeom prst="bentConnector3">
            <a:avLst>
              <a:gd fmla="val -48696" name="adj1"/>
            </a:avLst>
          </a:prstGeom>
          <a:noFill/>
          <a:ln cap="flat" cmpd="sng" w="28575">
            <a:solidFill>
              <a:srgbClr val="E06666"/>
            </a:solidFill>
            <a:prstDash val="solid"/>
            <a:round/>
            <a:headEnd len="med" w="med" type="stealth"/>
            <a:tailEnd len="med" w="med" type="none"/>
          </a:ln>
        </p:spPr>
      </p:cxnSp>
      <p:sp>
        <p:nvSpPr>
          <p:cNvPr id="1729" name="Google Shape;1729;p173"/>
          <p:cNvSpPr txBox="1"/>
          <p:nvPr/>
        </p:nvSpPr>
        <p:spPr>
          <a:xfrm>
            <a:off x="9015475" y="2637550"/>
            <a:ext cx="27312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klasa </a:t>
            </a:r>
            <a:r>
              <a:rPr lang="en-US">
                <a:solidFill>
                  <a:schemeClr val="accent5"/>
                </a:solidFill>
              </a:rPr>
              <a:t>Mammal </a:t>
            </a:r>
            <a:r>
              <a:rPr lang="en-US"/>
              <a:t>jest abstrakcyjna bo nie implementuje metody </a:t>
            </a:r>
            <a:r>
              <a:rPr lang="en-US">
                <a:solidFill>
                  <a:schemeClr val="accent6"/>
                </a:solidFill>
              </a:rPr>
              <a:t>getVoice() </a:t>
            </a:r>
            <a:r>
              <a:rPr lang="en-US"/>
              <a:t>z nadklasy </a:t>
            </a:r>
            <a:r>
              <a:rPr lang="en-US">
                <a:solidFill>
                  <a:schemeClr val="accent5"/>
                </a:solidFill>
              </a:rPr>
              <a:t>Animal</a:t>
            </a:r>
            <a:endParaRPr>
              <a:solidFill>
                <a:schemeClr val="accent5"/>
              </a:solidFill>
            </a:endParaRPr>
          </a:p>
        </p:txBody>
      </p:sp>
      <p:cxnSp>
        <p:nvCxnSpPr>
          <p:cNvPr id="1730" name="Google Shape;1730;p173"/>
          <p:cNvCxnSpPr>
            <a:stCxn id="1729" idx="2"/>
          </p:cNvCxnSpPr>
          <p:nvPr/>
        </p:nvCxnSpPr>
        <p:spPr>
          <a:xfrm flipH="1">
            <a:off x="9877075" y="3435250"/>
            <a:ext cx="504000" cy="5436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i metody abstrakcyjne</a:t>
            </a:r>
            <a:r>
              <a:rPr lang="en-US">
                <a:latin typeface="Arial"/>
                <a:ea typeface="Arial"/>
                <a:cs typeface="Arial"/>
                <a:sym typeface="Arial"/>
              </a:rPr>
              <a:t> - przykład użycia</a:t>
            </a:r>
            <a:endParaRPr>
              <a:latin typeface="Arial"/>
              <a:ea typeface="Arial"/>
              <a:cs typeface="Arial"/>
              <a:sym typeface="Arial"/>
            </a:endParaRPr>
          </a:p>
        </p:txBody>
      </p:sp>
      <p:sp>
        <p:nvSpPr>
          <p:cNvPr id="1736" name="Google Shape;1736;p174"/>
          <p:cNvSpPr txBox="1"/>
          <p:nvPr>
            <p:ph idx="4294967295" type="ctrTitle"/>
          </p:nvPr>
        </p:nvSpPr>
        <p:spPr>
          <a:xfrm>
            <a:off x="1457750" y="1194875"/>
            <a:ext cx="5666400" cy="21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Dog </a:t>
            </a:r>
            <a:r>
              <a:rPr lang="en-US" sz="2400">
                <a:solidFill>
                  <a:srgbClr val="000000"/>
                </a:solidFill>
                <a:latin typeface="Arial"/>
                <a:ea typeface="Arial"/>
                <a:cs typeface="Arial"/>
                <a:sym typeface="Arial"/>
              </a:rPr>
              <a:t>extends</a:t>
            </a:r>
            <a:r>
              <a:rPr lang="en-US" sz="2400">
                <a:solidFill>
                  <a:schemeClr val="accent5"/>
                </a:solidFill>
                <a:latin typeface="Arial"/>
                <a:ea typeface="Arial"/>
                <a:cs typeface="Arial"/>
                <a:sym typeface="Arial"/>
              </a:rPr>
              <a:t> Mammal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String </a:t>
            </a:r>
            <a:r>
              <a:rPr b="1" lang="en-US" sz="2400">
                <a:solidFill>
                  <a:schemeClr val="accent6"/>
                </a:solidFill>
                <a:latin typeface="Arial"/>
                <a:ea typeface="Arial"/>
                <a:cs typeface="Arial"/>
                <a:sym typeface="Arial"/>
              </a:rPr>
              <a:t>getVoice()</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return "Hau, Hau!";</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737" name="Google Shape;1737;p174"/>
          <p:cNvSpPr txBox="1"/>
          <p:nvPr>
            <p:ph idx="4294967295" type="ctrTitle"/>
          </p:nvPr>
        </p:nvSpPr>
        <p:spPr>
          <a:xfrm>
            <a:off x="1349600" y="3735175"/>
            <a:ext cx="7163700" cy="19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accent5"/>
                </a:solidFill>
                <a:latin typeface="Arial"/>
                <a:ea typeface="Arial"/>
                <a:cs typeface="Arial"/>
                <a:sym typeface="Arial"/>
              </a:rPr>
              <a:t>Animal </a:t>
            </a:r>
            <a:r>
              <a:rPr b="1" lang="en-US" sz="3000">
                <a:solidFill>
                  <a:schemeClr val="accent6"/>
                </a:solidFill>
                <a:latin typeface="Arial"/>
                <a:ea typeface="Arial"/>
                <a:cs typeface="Arial"/>
                <a:sym typeface="Arial"/>
              </a:rPr>
              <a:t>myDog </a:t>
            </a:r>
            <a:r>
              <a:rPr lang="en-US" sz="3000">
                <a:latin typeface="Arial"/>
                <a:ea typeface="Arial"/>
                <a:cs typeface="Arial"/>
                <a:sym typeface="Arial"/>
              </a:rPr>
              <a:t>= new </a:t>
            </a:r>
            <a:r>
              <a:rPr lang="en-US" sz="3000">
                <a:solidFill>
                  <a:schemeClr val="accent5"/>
                </a:solidFill>
                <a:latin typeface="Arial"/>
                <a:ea typeface="Arial"/>
                <a:cs typeface="Arial"/>
                <a:sym typeface="Arial"/>
              </a:rPr>
              <a:t>Dog</a:t>
            </a:r>
            <a:r>
              <a:rPr lang="en-US" sz="3000">
                <a:latin typeface="Arial"/>
                <a:ea typeface="Arial"/>
                <a:cs typeface="Arial"/>
                <a:sym typeface="Arial"/>
              </a:rPr>
              <a:t>("Reksio");</a:t>
            </a:r>
            <a:endParaRPr sz="3000">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 speech =</a:t>
            </a:r>
            <a:r>
              <a:rPr b="1" lang="en-US" sz="3000">
                <a:solidFill>
                  <a:schemeClr val="accent6"/>
                </a:solidFill>
                <a:latin typeface="Arial"/>
                <a:ea typeface="Arial"/>
                <a:cs typeface="Arial"/>
                <a:sym typeface="Arial"/>
              </a:rPr>
              <a:t> </a:t>
            </a:r>
            <a:r>
              <a:rPr b="1" lang="en-US" sz="3000">
                <a:solidFill>
                  <a:schemeClr val="accent6"/>
                </a:solidFill>
                <a:latin typeface="Arial"/>
                <a:ea typeface="Arial"/>
                <a:cs typeface="Arial"/>
                <a:sym typeface="Arial"/>
              </a:rPr>
              <a:t>myDog</a:t>
            </a:r>
            <a:r>
              <a:rPr lang="en-US" sz="3000">
                <a:solidFill>
                  <a:srgbClr val="000000"/>
                </a:solidFill>
                <a:latin typeface="Arial"/>
                <a:ea typeface="Arial"/>
                <a:cs typeface="Arial"/>
                <a:sym typeface="Arial"/>
              </a:rPr>
              <a:t>.speak();</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System.out.println(</a:t>
            </a:r>
            <a:r>
              <a:rPr lang="en-US" sz="3000">
                <a:latin typeface="Arial"/>
                <a:ea typeface="Arial"/>
                <a:cs typeface="Arial"/>
                <a:sym typeface="Arial"/>
              </a:rPr>
              <a:t>speech</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chemeClr val="accent5"/>
                </a:solidFill>
                <a:latin typeface="Arial"/>
                <a:ea typeface="Arial"/>
                <a:cs typeface="Arial"/>
                <a:sym typeface="Arial"/>
              </a:rPr>
              <a:t>Animal </a:t>
            </a:r>
            <a:r>
              <a:rPr b="1" lang="en-US" sz="3000">
                <a:solidFill>
                  <a:schemeClr val="accent6"/>
                </a:solidFill>
                <a:latin typeface="Arial"/>
                <a:ea typeface="Arial"/>
                <a:cs typeface="Arial"/>
                <a:sym typeface="Arial"/>
              </a:rPr>
              <a:t>myDog2 </a:t>
            </a:r>
            <a:r>
              <a:rPr lang="en-US" sz="3000">
                <a:latin typeface="Arial"/>
                <a:ea typeface="Arial"/>
                <a:cs typeface="Arial"/>
                <a:sym typeface="Arial"/>
              </a:rPr>
              <a:t>= new </a:t>
            </a:r>
            <a:r>
              <a:rPr lang="en-US" sz="3000">
                <a:solidFill>
                  <a:schemeClr val="accent5"/>
                </a:solidFill>
                <a:latin typeface="Arial"/>
                <a:ea typeface="Arial"/>
                <a:cs typeface="Arial"/>
                <a:sym typeface="Arial"/>
              </a:rPr>
              <a:t>Animal</a:t>
            </a:r>
            <a:r>
              <a:rPr lang="en-US" sz="3000">
                <a:latin typeface="Arial"/>
                <a:ea typeface="Arial"/>
                <a:cs typeface="Arial"/>
                <a:sym typeface="Arial"/>
              </a:rPr>
              <a:t>("Reksio");</a:t>
            </a:r>
            <a:endParaRPr sz="3000">
              <a:solidFill>
                <a:srgbClr val="000000"/>
              </a:solidFill>
              <a:latin typeface="Arial"/>
              <a:ea typeface="Arial"/>
              <a:cs typeface="Arial"/>
              <a:sym typeface="Arial"/>
            </a:endParaRPr>
          </a:p>
        </p:txBody>
      </p:sp>
      <p:cxnSp>
        <p:nvCxnSpPr>
          <p:cNvPr id="1738" name="Google Shape;1738;p174"/>
          <p:cNvCxnSpPr>
            <a:stCxn id="1739" idx="1"/>
          </p:cNvCxnSpPr>
          <p:nvPr/>
        </p:nvCxnSpPr>
        <p:spPr>
          <a:xfrm flipH="1">
            <a:off x="6258100" y="1762175"/>
            <a:ext cx="1464000" cy="217200"/>
          </a:xfrm>
          <a:prstGeom prst="straightConnector1">
            <a:avLst/>
          </a:prstGeom>
          <a:noFill/>
          <a:ln cap="flat" cmpd="sng" w="28575">
            <a:solidFill>
              <a:srgbClr val="E06666"/>
            </a:solidFill>
            <a:prstDash val="solid"/>
            <a:round/>
            <a:headEnd len="med" w="med" type="none"/>
            <a:tailEnd len="med" w="med" type="stealth"/>
          </a:ln>
        </p:spPr>
      </p:cxnSp>
      <p:sp>
        <p:nvSpPr>
          <p:cNvPr id="1739" name="Google Shape;1739;p174"/>
          <p:cNvSpPr txBox="1"/>
          <p:nvPr/>
        </p:nvSpPr>
        <p:spPr>
          <a:xfrm>
            <a:off x="7722100" y="1194875"/>
            <a:ext cx="4014600" cy="113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klas </a:t>
            </a:r>
            <a:r>
              <a:rPr lang="en-US">
                <a:solidFill>
                  <a:schemeClr val="accent5"/>
                </a:solidFill>
              </a:rPr>
              <a:t>Dog </a:t>
            </a:r>
            <a:r>
              <a:rPr lang="en-US"/>
              <a:t>implementuje (pośrednio lub bezpośrednio) wszystkie metody abstrakcyjne swoich przodków - nie musi wobec tego być abstrakcyjną klasą</a:t>
            </a:r>
            <a:endParaRPr/>
          </a:p>
        </p:txBody>
      </p:sp>
      <p:sp>
        <p:nvSpPr>
          <p:cNvPr id="1740" name="Google Shape;1740;p174"/>
          <p:cNvSpPr txBox="1"/>
          <p:nvPr/>
        </p:nvSpPr>
        <p:spPr>
          <a:xfrm>
            <a:off x="4652100" y="3037150"/>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obiekt </a:t>
            </a:r>
            <a:r>
              <a:rPr lang="en-US">
                <a:solidFill>
                  <a:schemeClr val="accent6"/>
                </a:solidFill>
              </a:rPr>
              <a:t>myDog </a:t>
            </a:r>
            <a:r>
              <a:rPr lang="en-US"/>
              <a:t>jest klasy </a:t>
            </a:r>
            <a:r>
              <a:rPr lang="en-US">
                <a:solidFill>
                  <a:schemeClr val="accent5"/>
                </a:solidFill>
              </a:rPr>
              <a:t>Dog</a:t>
            </a:r>
            <a:r>
              <a:rPr lang="en-US"/>
              <a:t>, ale również </a:t>
            </a:r>
            <a:r>
              <a:rPr lang="en-US">
                <a:solidFill>
                  <a:schemeClr val="accent5"/>
                </a:solidFill>
              </a:rPr>
              <a:t>Mammal </a:t>
            </a:r>
            <a:r>
              <a:rPr lang="en-US"/>
              <a:t>i </a:t>
            </a:r>
            <a:r>
              <a:rPr lang="en-US">
                <a:solidFill>
                  <a:schemeClr val="accent5"/>
                </a:solidFill>
              </a:rPr>
              <a:t>Animal</a:t>
            </a:r>
            <a:endParaRPr>
              <a:solidFill>
                <a:schemeClr val="accent5"/>
              </a:solidFill>
            </a:endParaRPr>
          </a:p>
        </p:txBody>
      </p:sp>
      <p:cxnSp>
        <p:nvCxnSpPr>
          <p:cNvPr id="1741" name="Google Shape;1741;p174"/>
          <p:cNvCxnSpPr/>
          <p:nvPr/>
        </p:nvCxnSpPr>
        <p:spPr>
          <a:xfrm flipH="1">
            <a:off x="4585250" y="3495425"/>
            <a:ext cx="609900" cy="189900"/>
          </a:xfrm>
          <a:prstGeom prst="straightConnector1">
            <a:avLst/>
          </a:prstGeom>
          <a:noFill/>
          <a:ln cap="flat" cmpd="sng" w="28575">
            <a:solidFill>
              <a:srgbClr val="E06666"/>
            </a:solidFill>
            <a:prstDash val="solid"/>
            <a:round/>
            <a:headEnd len="med" w="med" type="none"/>
            <a:tailEnd len="med" w="med" type="stealth"/>
          </a:ln>
        </p:spPr>
      </p:cxnSp>
      <p:sp>
        <p:nvSpPr>
          <p:cNvPr id="1742" name="Google Shape;1742;p174"/>
          <p:cNvSpPr txBox="1"/>
          <p:nvPr/>
        </p:nvSpPr>
        <p:spPr>
          <a:xfrm>
            <a:off x="8513400" y="4223025"/>
            <a:ext cx="23070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możemy wywołać na nim metody z nadklas</a:t>
            </a:r>
            <a:endParaRPr>
              <a:solidFill>
                <a:schemeClr val="accent5"/>
              </a:solidFill>
            </a:endParaRPr>
          </a:p>
        </p:txBody>
      </p:sp>
      <p:cxnSp>
        <p:nvCxnSpPr>
          <p:cNvPr id="1743" name="Google Shape;1743;p174"/>
          <p:cNvCxnSpPr>
            <a:stCxn id="1742" idx="1"/>
          </p:cNvCxnSpPr>
          <p:nvPr/>
        </p:nvCxnSpPr>
        <p:spPr>
          <a:xfrm flipH="1">
            <a:off x="7705800" y="4515525"/>
            <a:ext cx="807600" cy="13500"/>
          </a:xfrm>
          <a:prstGeom prst="straightConnector1">
            <a:avLst/>
          </a:prstGeom>
          <a:noFill/>
          <a:ln cap="flat" cmpd="sng" w="28575">
            <a:solidFill>
              <a:srgbClr val="E06666"/>
            </a:solidFill>
            <a:prstDash val="solid"/>
            <a:round/>
            <a:headEnd len="med" w="med" type="none"/>
            <a:tailEnd len="med" w="med" type="stealth"/>
          </a:ln>
        </p:spPr>
      </p:cxnSp>
      <p:sp>
        <p:nvSpPr>
          <p:cNvPr id="1744" name="Google Shape;1744;p174"/>
          <p:cNvSpPr txBox="1"/>
          <p:nvPr/>
        </p:nvSpPr>
        <p:spPr>
          <a:xfrm>
            <a:off x="9377350" y="5000200"/>
            <a:ext cx="27570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taki kod się nie skompiluje - z klas abstrakcyjnych nie można tworzyć obiektów!</a:t>
            </a:r>
            <a:endParaRPr>
              <a:solidFill>
                <a:schemeClr val="accent5"/>
              </a:solidFill>
            </a:endParaRPr>
          </a:p>
        </p:txBody>
      </p:sp>
      <p:cxnSp>
        <p:nvCxnSpPr>
          <p:cNvPr id="1745" name="Google Shape;1745;p174"/>
          <p:cNvCxnSpPr/>
          <p:nvPr/>
        </p:nvCxnSpPr>
        <p:spPr>
          <a:xfrm rot="10800000">
            <a:off x="8547550" y="5336050"/>
            <a:ext cx="829800" cy="2400"/>
          </a:xfrm>
          <a:prstGeom prst="straightConnector1">
            <a:avLst/>
          </a:prstGeom>
          <a:noFill/>
          <a:ln cap="flat" cmpd="sng" w="28575">
            <a:solidFill>
              <a:srgbClr val="E06666"/>
            </a:solidFill>
            <a:prstDash val="solid"/>
            <a:round/>
            <a:headEnd len="med" w="med" type="none"/>
            <a:tailEnd len="med" w="med" type="stealth"/>
          </a:ln>
        </p:spPr>
      </p:cxnSp>
      <p:sp>
        <p:nvSpPr>
          <p:cNvPr id="1746" name="Google Shape;1746;p17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a:t>
            </a:r>
            <a:r>
              <a:rPr lang="en-US" sz="2400">
                <a:solidFill>
                  <a:schemeClr val="accent6"/>
                </a:solidFill>
              </a:rPr>
              <a:t>: </a:t>
            </a:r>
            <a:r>
              <a:rPr lang="en-US" sz="2400">
                <a:solidFill>
                  <a:schemeClr val="accent6"/>
                </a:solidFill>
              </a:rPr>
              <a:t>pl.sda.abstra</a:t>
            </a:r>
            <a:r>
              <a:rPr lang="en-US" sz="2400">
                <a:solidFill>
                  <a:schemeClr val="accent6"/>
                </a:solidFill>
              </a:rPr>
              <a:t>.</a:t>
            </a:r>
            <a:r>
              <a:rPr lang="en-US" sz="2400">
                <a:solidFill>
                  <a:schemeClr val="accent6"/>
                </a:solidFill>
              </a:rPr>
              <a:t>Zoo i pl.sda.abstra.ZooKeeper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17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752" name="Google Shape;1752;p17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sz="3000">
                <a:solidFill>
                  <a:schemeClr val="accent6"/>
                </a:solidFill>
                <a:latin typeface="Arial"/>
                <a:ea typeface="Arial"/>
                <a:cs typeface="Arial"/>
                <a:sym typeface="Arial"/>
              </a:rPr>
              <a:t>abstra</a:t>
            </a:r>
            <a:endParaRPr b="1" sz="3000">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abstra</a:t>
            </a:r>
            <a:endParaRPr sz="2400">
              <a:solidFill>
                <a:schemeClr val="accent6"/>
              </a:solidFill>
              <a:latin typeface="Arial"/>
              <a:ea typeface="Arial"/>
              <a:cs typeface="Arial"/>
              <a:sym typeface="Arial"/>
            </a:endParaRPr>
          </a:p>
        </p:txBody>
      </p:sp>
      <p:sp>
        <p:nvSpPr>
          <p:cNvPr id="1758" name="Google Shape;1758;p176"/>
          <p:cNvSpPr txBox="1"/>
          <p:nvPr>
            <p:ph idx="4294967295" type="ctrTitle"/>
          </p:nvPr>
        </p:nvSpPr>
        <p:spPr>
          <a:xfrm>
            <a:off x="0" y="963000"/>
            <a:ext cx="12164100" cy="5212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Utwórz klasę abstrakcyjną o nazwie </a:t>
            </a:r>
            <a:r>
              <a:rPr b="1" lang="en-US" sz="1600">
                <a:latin typeface="Arial"/>
                <a:ea typeface="Arial"/>
                <a:cs typeface="Arial"/>
                <a:sym typeface="Arial"/>
              </a:rPr>
              <a:t>Food </a:t>
            </a:r>
            <a:r>
              <a:rPr lang="en-US" sz="1600">
                <a:latin typeface="Arial"/>
                <a:ea typeface="Arial"/>
                <a:cs typeface="Arial"/>
                <a:sym typeface="Arial"/>
              </a:rPr>
              <a:t>i dodaj do niej metodę abstrakcyjną </a:t>
            </a:r>
            <a:r>
              <a:rPr b="1" lang="en-US" sz="1600">
                <a:latin typeface="Arial"/>
                <a:ea typeface="Arial"/>
                <a:cs typeface="Arial"/>
                <a:sym typeface="Arial"/>
              </a:rPr>
              <a:t>getTaste()</a:t>
            </a:r>
            <a:r>
              <a:rPr lang="en-US" sz="1600">
                <a:latin typeface="Arial"/>
                <a:ea typeface="Arial"/>
                <a:cs typeface="Arial"/>
                <a:sym typeface="Arial"/>
              </a:rPr>
              <a:t>, która </a:t>
            </a:r>
            <a:r>
              <a:rPr lang="en-US" sz="1600">
                <a:latin typeface="Arial"/>
                <a:ea typeface="Arial"/>
                <a:cs typeface="Arial"/>
                <a:sym typeface="Arial"/>
              </a:rPr>
              <a:t>zwraca</a:t>
            </a:r>
            <a:r>
              <a:rPr lang="en-US" sz="1600">
                <a:latin typeface="Arial"/>
                <a:ea typeface="Arial"/>
                <a:cs typeface="Arial"/>
                <a:sym typeface="Arial"/>
              </a:rPr>
              <a:t> String z opisem smaku jedzenia Dodaj klasy: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a:t>
            </a:r>
            <a:r>
              <a:rPr lang="en-US" sz="1600">
                <a:latin typeface="Arial"/>
                <a:ea typeface="Arial"/>
                <a:cs typeface="Arial"/>
                <a:sym typeface="Arial"/>
              </a:rPr>
              <a:t> </a:t>
            </a:r>
            <a:r>
              <a:rPr lang="en-US" sz="1600">
                <a:latin typeface="Arial"/>
                <a:ea typeface="Arial"/>
                <a:cs typeface="Arial"/>
                <a:sym typeface="Arial"/>
              </a:rPr>
              <a:t>rozszerzające klasę </a:t>
            </a:r>
            <a:r>
              <a:rPr b="1" lang="en-US" sz="1600">
                <a:latin typeface="Arial"/>
                <a:ea typeface="Arial"/>
                <a:cs typeface="Arial"/>
                <a:sym typeface="Arial"/>
              </a:rPr>
              <a:t>Food </a:t>
            </a:r>
            <a:r>
              <a:rPr lang="en-US" sz="1600">
                <a:latin typeface="Arial"/>
                <a:ea typeface="Arial"/>
                <a:cs typeface="Arial"/>
                <a:sym typeface="Arial"/>
              </a:rPr>
              <a:t>oraz zaimplementuj w każdej z nich wymaganą metodę. </a:t>
            </a:r>
            <a:endParaRPr sz="1600">
              <a:latin typeface="Arial"/>
              <a:ea typeface="Arial"/>
              <a:cs typeface="Arial"/>
              <a:sym typeface="Arial"/>
            </a:endParaRPr>
          </a:p>
          <a:p>
            <a:pPr indent="457200" lvl="0" marL="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Utwórz dwie nowe klasy abstrakcyjne: </a:t>
            </a:r>
            <a:r>
              <a:rPr b="1" lang="en-US" sz="1600">
                <a:latin typeface="Arial"/>
                <a:ea typeface="Arial"/>
                <a:cs typeface="Arial"/>
                <a:sym typeface="Arial"/>
              </a:rPr>
              <a:t>Meat </a:t>
            </a:r>
            <a:r>
              <a:rPr lang="en-US" sz="1600">
                <a:latin typeface="Arial"/>
                <a:ea typeface="Arial"/>
                <a:cs typeface="Arial"/>
                <a:sym typeface="Arial"/>
              </a:rPr>
              <a:t>i </a:t>
            </a:r>
            <a:r>
              <a:rPr b="1" lang="en-US" sz="1600">
                <a:latin typeface="Arial"/>
                <a:ea typeface="Arial"/>
                <a:cs typeface="Arial"/>
                <a:sym typeface="Arial"/>
              </a:rPr>
              <a:t>Vegetable </a:t>
            </a:r>
            <a:r>
              <a:rPr lang="en-US" sz="1600">
                <a:latin typeface="Arial"/>
                <a:ea typeface="Arial"/>
                <a:cs typeface="Arial"/>
                <a:sym typeface="Arial"/>
              </a:rPr>
              <a:t>rozszerzające klasę </a:t>
            </a:r>
            <a:r>
              <a:rPr b="1" lang="en-US" sz="1600">
                <a:latin typeface="Arial"/>
                <a:ea typeface="Arial"/>
                <a:cs typeface="Arial"/>
                <a:sym typeface="Arial"/>
              </a:rPr>
              <a:t>Food</a:t>
            </a:r>
            <a:r>
              <a:rPr lang="en-US" sz="1600">
                <a:latin typeface="Arial"/>
                <a:ea typeface="Arial"/>
                <a:cs typeface="Arial"/>
                <a:sym typeface="Arial"/>
              </a:rPr>
              <a:t>. Zmień klasy bazowe dla klas: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a:t>
            </a:r>
            <a:r>
              <a:rPr lang="en-US" sz="1600">
                <a:latin typeface="Arial"/>
                <a:ea typeface="Arial"/>
                <a:cs typeface="Arial"/>
                <a:sym typeface="Arial"/>
              </a:rPr>
              <a:t> tak by dziedziczyły po jednej z klas: </a:t>
            </a:r>
            <a:r>
              <a:rPr b="1" lang="en-US" sz="1600">
                <a:latin typeface="Arial"/>
                <a:ea typeface="Arial"/>
                <a:cs typeface="Arial"/>
                <a:sym typeface="Arial"/>
              </a:rPr>
              <a:t>Meat </a:t>
            </a:r>
            <a:r>
              <a:rPr lang="en-US" sz="1600">
                <a:latin typeface="Arial"/>
                <a:ea typeface="Arial"/>
                <a:cs typeface="Arial"/>
                <a:sym typeface="Arial"/>
              </a:rPr>
              <a:t>lub </a:t>
            </a:r>
            <a:r>
              <a:rPr b="1" lang="en-US" sz="1600">
                <a:latin typeface="Arial"/>
                <a:ea typeface="Arial"/>
                <a:cs typeface="Arial"/>
                <a:sym typeface="Arial"/>
              </a:rPr>
              <a:t>Vegetable</a:t>
            </a:r>
            <a:endParaRPr b="1" sz="16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a:t>
            </a:r>
            <a:r>
              <a:rPr b="1" lang="en-US" sz="1600">
                <a:latin typeface="Arial"/>
                <a:ea typeface="Arial"/>
                <a:cs typeface="Arial"/>
                <a:sym typeface="Arial"/>
              </a:rPr>
              <a:t>Food </a:t>
            </a:r>
            <a:r>
              <a:rPr lang="en-US" sz="1600">
                <a:latin typeface="Arial"/>
                <a:ea typeface="Arial"/>
                <a:cs typeface="Arial"/>
                <a:sym typeface="Arial"/>
              </a:rPr>
              <a:t>metodę abstrakcyjną </a:t>
            </a:r>
            <a:r>
              <a:rPr b="1" lang="en-US" sz="1600">
                <a:latin typeface="Arial"/>
                <a:ea typeface="Arial"/>
                <a:cs typeface="Arial"/>
                <a:sym typeface="Arial"/>
              </a:rPr>
              <a:t>getType()</a:t>
            </a:r>
            <a:r>
              <a:rPr lang="en-US" sz="1600">
                <a:latin typeface="Arial"/>
                <a:ea typeface="Arial"/>
                <a:cs typeface="Arial"/>
                <a:sym typeface="Arial"/>
              </a:rPr>
              <a:t>, która zwróci rodzaj jedzenia w postaci enuma (utwórz enum). W klasach </a:t>
            </a:r>
            <a:r>
              <a:rPr b="1" lang="en-US" sz="1600">
                <a:latin typeface="Arial"/>
                <a:ea typeface="Arial"/>
                <a:cs typeface="Arial"/>
                <a:sym typeface="Arial"/>
              </a:rPr>
              <a:t>Meat</a:t>
            </a:r>
            <a:r>
              <a:rPr lang="en-US" sz="1600">
                <a:latin typeface="Arial"/>
                <a:ea typeface="Arial"/>
                <a:cs typeface="Arial"/>
                <a:sym typeface="Arial"/>
              </a:rPr>
              <a:t> i </a:t>
            </a:r>
            <a:r>
              <a:rPr b="1" lang="en-US" sz="1600">
                <a:latin typeface="Arial"/>
                <a:ea typeface="Arial"/>
                <a:cs typeface="Arial"/>
                <a:sym typeface="Arial"/>
              </a:rPr>
              <a:t>Vegetable </a:t>
            </a:r>
            <a:r>
              <a:rPr lang="en-US" sz="1600">
                <a:latin typeface="Arial"/>
                <a:ea typeface="Arial"/>
                <a:cs typeface="Arial"/>
                <a:sym typeface="Arial"/>
              </a:rPr>
              <a:t>zaimplementuj nową metodę. </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W klasie </a:t>
            </a:r>
            <a:r>
              <a:rPr b="1" lang="en-US" sz="1600">
                <a:latin typeface="Arial"/>
                <a:ea typeface="Arial"/>
                <a:cs typeface="Arial"/>
                <a:sym typeface="Arial"/>
              </a:rPr>
              <a:t>Food </a:t>
            </a:r>
            <a:r>
              <a:rPr lang="en-US" sz="1600">
                <a:latin typeface="Arial"/>
                <a:ea typeface="Arial"/>
                <a:cs typeface="Arial"/>
                <a:sym typeface="Arial"/>
              </a:rPr>
              <a:t>dodaj pole </a:t>
            </a:r>
            <a:r>
              <a:rPr b="1" lang="en-US" sz="1600">
                <a:latin typeface="Arial"/>
                <a:ea typeface="Arial"/>
                <a:cs typeface="Arial"/>
                <a:sym typeface="Arial"/>
              </a:rPr>
              <a:t>name </a:t>
            </a:r>
            <a:r>
              <a:rPr lang="en-US" sz="1600">
                <a:latin typeface="Arial"/>
                <a:ea typeface="Arial"/>
                <a:cs typeface="Arial"/>
                <a:sym typeface="Arial"/>
              </a:rPr>
              <a:t>i zwykłą metodę (gettera) do pobierania nazwy. Stwórz konstruktor, który będzie ustawiał pole </a:t>
            </a:r>
            <a:r>
              <a:rPr b="1" lang="en-US" sz="1600">
                <a:latin typeface="Arial"/>
                <a:ea typeface="Arial"/>
                <a:cs typeface="Arial"/>
                <a:sym typeface="Arial"/>
              </a:rPr>
              <a:t>name</a:t>
            </a:r>
            <a:r>
              <a:rPr lang="en-US" sz="1600">
                <a:latin typeface="Arial"/>
                <a:ea typeface="Arial"/>
                <a:cs typeface="Arial"/>
                <a:sym typeface="Arial"/>
              </a:rPr>
              <a:t>. Stwórz odpowiednie konstruktory w klasach pochodnych.</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W klasie </a:t>
            </a:r>
            <a:r>
              <a:rPr b="1" lang="en-US" sz="1600">
                <a:latin typeface="Arial"/>
                <a:ea typeface="Arial"/>
                <a:cs typeface="Arial"/>
                <a:sym typeface="Arial"/>
              </a:rPr>
              <a:t>Food </a:t>
            </a:r>
            <a:r>
              <a:rPr lang="en-US" sz="1600">
                <a:latin typeface="Arial"/>
                <a:ea typeface="Arial"/>
                <a:cs typeface="Arial"/>
                <a:sym typeface="Arial"/>
              </a:rPr>
              <a:t>dodaj metodę </a:t>
            </a:r>
            <a:r>
              <a:rPr b="1" lang="en-US" sz="1600">
                <a:latin typeface="Arial"/>
                <a:ea typeface="Arial"/>
                <a:cs typeface="Arial"/>
                <a:sym typeface="Arial"/>
              </a:rPr>
              <a:t>describe()</a:t>
            </a:r>
            <a:r>
              <a:rPr lang="en-US" sz="1600">
                <a:latin typeface="Arial"/>
                <a:ea typeface="Arial"/>
                <a:cs typeface="Arial"/>
                <a:sym typeface="Arial"/>
              </a:rPr>
              <a:t>, która wypisze na ekran informacje o nazwie, typie i smaku jedzenia. Sprawdź swój kod, stwórz po jednym obiekcie z każdej klasy: </a:t>
            </a:r>
            <a:r>
              <a:rPr b="1" lang="en-US" sz="1600">
                <a:latin typeface="Arial"/>
                <a:ea typeface="Arial"/>
                <a:cs typeface="Arial"/>
                <a:sym typeface="Arial"/>
              </a:rPr>
              <a:t>Chicken</a:t>
            </a:r>
            <a:r>
              <a:rPr lang="en-US" sz="1600">
                <a:latin typeface="Arial"/>
                <a:ea typeface="Arial"/>
                <a:cs typeface="Arial"/>
                <a:sym typeface="Arial"/>
              </a:rPr>
              <a:t>,</a:t>
            </a:r>
            <a:r>
              <a:rPr b="1" lang="en-US" sz="1600">
                <a:latin typeface="Arial"/>
                <a:ea typeface="Arial"/>
                <a:cs typeface="Arial"/>
                <a:sym typeface="Arial"/>
              </a:rPr>
              <a:t> Ham</a:t>
            </a:r>
            <a:r>
              <a:rPr lang="en-US" sz="1600">
                <a:latin typeface="Arial"/>
                <a:ea typeface="Arial"/>
                <a:cs typeface="Arial"/>
                <a:sym typeface="Arial"/>
              </a:rPr>
              <a:t>,</a:t>
            </a:r>
            <a:r>
              <a:rPr b="1" lang="en-US" sz="1600">
                <a:latin typeface="Arial"/>
                <a:ea typeface="Arial"/>
                <a:cs typeface="Arial"/>
                <a:sym typeface="Arial"/>
              </a:rPr>
              <a:t> Carrot</a:t>
            </a:r>
            <a:r>
              <a:rPr lang="en-US" sz="1600">
                <a:latin typeface="Arial"/>
                <a:ea typeface="Arial"/>
                <a:cs typeface="Arial"/>
                <a:sym typeface="Arial"/>
              </a:rPr>
              <a:t>,</a:t>
            </a:r>
            <a:r>
              <a:rPr b="1" lang="en-US" sz="1600">
                <a:latin typeface="Arial"/>
                <a:ea typeface="Arial"/>
                <a:cs typeface="Arial"/>
                <a:sym typeface="Arial"/>
              </a:rPr>
              <a:t> Salad </a:t>
            </a:r>
            <a:r>
              <a:rPr lang="en-US" sz="1600">
                <a:latin typeface="Arial"/>
                <a:ea typeface="Arial"/>
                <a:cs typeface="Arial"/>
                <a:sym typeface="Arial"/>
              </a:rPr>
              <a:t>i wyświetl na ekran ich opis.</a:t>
            </a:r>
            <a:endParaRPr sz="16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Stwórz klasę </a:t>
            </a:r>
            <a:r>
              <a:rPr b="1" lang="en-US" sz="1600">
                <a:solidFill>
                  <a:srgbClr val="000000"/>
                </a:solidFill>
                <a:latin typeface="Arial"/>
                <a:ea typeface="Arial"/>
                <a:cs typeface="Arial"/>
                <a:sym typeface="Arial"/>
              </a:rPr>
              <a:t>Recipe</a:t>
            </a:r>
            <a:r>
              <a:rPr lang="en-US" sz="1600">
                <a:solidFill>
                  <a:srgbClr val="000000"/>
                </a:solidFill>
                <a:latin typeface="Arial"/>
                <a:ea typeface="Arial"/>
                <a:cs typeface="Arial"/>
                <a:sym typeface="Arial"/>
              </a:rPr>
              <a:t>, która zawierać będzie nazwę i spis składników (obiektów klasy </a:t>
            </a:r>
            <a:r>
              <a:rPr b="1" lang="en-US" sz="1600">
                <a:solidFill>
                  <a:srgbClr val="000000"/>
                </a:solidFill>
                <a:latin typeface="Arial"/>
                <a:ea typeface="Arial"/>
                <a:cs typeface="Arial"/>
                <a:sym typeface="Arial"/>
              </a:rPr>
              <a:t>Food</a:t>
            </a:r>
            <a:r>
              <a:rPr lang="en-US" sz="1600">
                <a:solidFill>
                  <a:srgbClr val="000000"/>
                </a:solidFill>
                <a:latin typeface="Arial"/>
                <a:ea typeface="Arial"/>
                <a:cs typeface="Arial"/>
                <a:sym typeface="Arial"/>
              </a:rPr>
              <a:t>). Dodaj konstruktor który ustawi nazwę przepisu i wszystkie składniki(jako varargs) i drugi który ustawi nazwę przepisu i ilość składników (jako liczbę). Dodaj metodę do dodawania składników do listy.</a:t>
            </a:r>
            <a:endParaRPr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8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W klasie </a:t>
            </a:r>
            <a:r>
              <a:rPr b="1" lang="en-US" sz="1600">
                <a:latin typeface="Arial"/>
                <a:ea typeface="Arial"/>
                <a:cs typeface="Arial"/>
                <a:sym typeface="Arial"/>
              </a:rPr>
              <a:t>Recipe </a:t>
            </a:r>
            <a:r>
              <a:rPr lang="en-US" sz="1600">
                <a:latin typeface="Arial"/>
                <a:ea typeface="Arial"/>
                <a:cs typeface="Arial"/>
                <a:sym typeface="Arial"/>
              </a:rPr>
              <a:t>stwórz metody do wyświetlania wszystkich składników (same nazwy) oraz metodę do wyświetlania opisu potrawy składającego się z opisu poszczególnych składników.</a:t>
            </a:r>
            <a:endParaRPr sz="1600">
              <a:solidFill>
                <a:srgbClr val="000000"/>
              </a:solidFill>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0200" lvl="0" marL="457200" rtl="0" algn="l">
              <a:lnSpc>
                <a:spcPct val="100000"/>
              </a:lnSpc>
              <a:spcBef>
                <a:spcPts val="0"/>
              </a:spcBef>
              <a:spcAft>
                <a:spcPts val="0"/>
              </a:spcAft>
              <a:buSzPts val="1600"/>
              <a:buFont typeface="Arial"/>
              <a:buAutoNum type="arabicPeriod"/>
            </a:pPr>
            <a:r>
              <a:rPr lang="en-US" sz="1600">
                <a:solidFill>
                  <a:srgbClr val="FF0000"/>
                </a:solidFill>
                <a:latin typeface="Arial"/>
                <a:ea typeface="Arial"/>
                <a:cs typeface="Arial"/>
                <a:sym typeface="Arial"/>
              </a:rPr>
              <a:t>* </a:t>
            </a:r>
            <a:r>
              <a:rPr lang="en-US" sz="1600">
                <a:latin typeface="Arial"/>
                <a:ea typeface="Arial"/>
                <a:cs typeface="Arial"/>
                <a:sym typeface="Arial"/>
              </a:rPr>
              <a:t>Dodaj własne klasy-składniki tak by stworzyć swój ulubiony przepis kulinarny :).</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759" name="Google Shape;1759;p17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17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I</a:t>
            </a:r>
            <a:r>
              <a:rPr b="1" lang="en-US" sz="4800">
                <a:solidFill>
                  <a:srgbClr val="000000"/>
                </a:solidFill>
                <a:latin typeface="Arial"/>
                <a:ea typeface="Arial"/>
                <a:cs typeface="Arial"/>
                <a:sym typeface="Arial"/>
              </a:rPr>
              <a:t>nterfejsy</a:t>
            </a:r>
            <a:endParaRPr b="1" sz="3000">
              <a:solidFill>
                <a:srgbClr val="000000"/>
              </a:solidFill>
              <a:latin typeface="Arial"/>
              <a:ea typeface="Arial"/>
              <a:cs typeface="Arial"/>
              <a:sym typeface="Arial"/>
            </a:endParaRPr>
          </a:p>
        </p:txBody>
      </p:sp>
      <p:sp>
        <p:nvSpPr>
          <p:cNvPr id="1765" name="Google Shape;1765;p17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 - definicje</a:t>
            </a:r>
            <a:endParaRPr sz="2400">
              <a:solidFill>
                <a:schemeClr val="accent6"/>
              </a:solidFill>
              <a:latin typeface="Arial"/>
              <a:ea typeface="Arial"/>
              <a:cs typeface="Arial"/>
              <a:sym typeface="Arial"/>
            </a:endParaRPr>
          </a:p>
        </p:txBody>
      </p:sp>
      <p:sp>
        <p:nvSpPr>
          <p:cNvPr id="1771" name="Google Shape;1771;p178"/>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Interfejs klasy</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sposób komunikowania się z jej obiektami</a:t>
            </a:r>
            <a:r>
              <a:rPr lang="en-US" sz="2000">
                <a:latin typeface="Arial"/>
                <a:ea typeface="Arial"/>
                <a:cs typeface="Arial"/>
                <a:sym typeface="Arial"/>
              </a:rPr>
              <a:t>. Inaczej - zestaw jej dostępnych do użycia z poziomu innej klasy metod.</a:t>
            </a:r>
            <a:endParaRPr sz="2000">
              <a:latin typeface="Arial"/>
              <a:ea typeface="Arial"/>
              <a:cs typeface="Arial"/>
              <a:sym typeface="Arial"/>
            </a:endParaRPr>
          </a:p>
        </p:txBody>
      </p:sp>
      <p:sp>
        <p:nvSpPr>
          <p:cNvPr id="1772" name="Google Shape;1772;p178"/>
          <p:cNvSpPr txBox="1"/>
          <p:nvPr>
            <p:ph idx="4294967295" type="ctrTitle"/>
          </p:nvPr>
        </p:nvSpPr>
        <p:spPr>
          <a:xfrm>
            <a:off x="64050" y="2361850"/>
            <a:ext cx="12063900" cy="1355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API (ang. Application Programming Interface)</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sposób, rozumiany jako ściśle określony zestaw reguł i ich opisów, w jaki programy komputerowe, systemy, serwisy i moduły komunikują się między sobą. Definiuje się go na poziomie kodu źródłowego dla składników oprogramowania, na przykład aplikacji, bibliotek, systemu operacyjnego</a:t>
            </a:r>
            <a:endParaRPr sz="2000">
              <a:latin typeface="Arial"/>
              <a:ea typeface="Arial"/>
              <a:cs typeface="Arial"/>
              <a:sym typeface="Arial"/>
            </a:endParaRPr>
          </a:p>
        </p:txBody>
      </p:sp>
      <p:sp>
        <p:nvSpPr>
          <p:cNvPr id="1773" name="Google Shape;1773;p178"/>
          <p:cNvSpPr txBox="1"/>
          <p:nvPr>
            <p:ph idx="4294967295" type="ctrTitle"/>
          </p:nvPr>
        </p:nvSpPr>
        <p:spPr>
          <a:xfrm>
            <a:off x="64050" y="3854875"/>
            <a:ext cx="12063900" cy="1398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Interfejs</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specjalna konstrukcja w Javie (podobna do klasy), której celem jest wyeksponowanie funkcjonalności (sposobów komunikacji) pomiędzy klasami, bibliotekami czy frameworkami. Wspomaga hermetyzację kodu i częściowo rozwiązuje problem wielodziedziczenia.</a:t>
            </a:r>
            <a:endParaRPr sz="2000">
              <a:latin typeface="Arial"/>
              <a:ea typeface="Arial"/>
              <a:cs typeface="Arial"/>
              <a:sym typeface="Arial"/>
            </a:endParaRPr>
          </a:p>
        </p:txBody>
      </p:sp>
      <p:sp>
        <p:nvSpPr>
          <p:cNvPr id="1774" name="Google Shape;1774;p178"/>
          <p:cNvSpPr txBox="1"/>
          <p:nvPr>
            <p:ph idx="4294967295" type="ctrTitle"/>
          </p:nvPr>
        </p:nvSpPr>
        <p:spPr>
          <a:xfrm>
            <a:off x="64050" y="5378875"/>
            <a:ext cx="12063900" cy="843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Implementacja interfejsu</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zdefiniowanie w klasie wszystkich metod interfejsu</a:t>
            </a:r>
            <a:endParaRPr sz="2000">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Google Shape;1779;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a:t>
            </a:r>
            <a:endParaRPr sz="2400">
              <a:solidFill>
                <a:schemeClr val="accent6"/>
              </a:solidFill>
              <a:latin typeface="Arial"/>
              <a:ea typeface="Arial"/>
              <a:cs typeface="Arial"/>
              <a:sym typeface="Arial"/>
            </a:endParaRPr>
          </a:p>
        </p:txBody>
      </p:sp>
      <p:sp>
        <p:nvSpPr>
          <p:cNvPr id="1780" name="Google Shape;1780;p179"/>
          <p:cNvSpPr txBox="1"/>
          <p:nvPr>
            <p:ph idx="4294967295" type="ctrTitle"/>
          </p:nvPr>
        </p:nvSpPr>
        <p:spPr>
          <a:xfrm>
            <a:off x="31950" y="963000"/>
            <a:ext cx="7128600" cy="52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public </a:t>
            </a:r>
            <a:r>
              <a:rPr lang="en-US" sz="3000">
                <a:solidFill>
                  <a:schemeClr val="accent2"/>
                </a:solidFill>
                <a:latin typeface="Arial"/>
                <a:ea typeface="Arial"/>
                <a:cs typeface="Arial"/>
                <a:sym typeface="Arial"/>
              </a:rPr>
              <a:t>interface </a:t>
            </a:r>
            <a:r>
              <a:rPr lang="en-US" sz="3000">
                <a:solidFill>
                  <a:schemeClr val="accent5"/>
                </a:solidFill>
                <a:latin typeface="Arial"/>
                <a:ea typeface="Arial"/>
                <a:cs typeface="Arial"/>
                <a:sym typeface="Arial"/>
              </a:rPr>
              <a:t>Figure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lang="en-US" sz="3000">
                <a:latin typeface="Arial"/>
                <a:ea typeface="Arial"/>
                <a:cs typeface="Arial"/>
                <a:sym typeface="Arial"/>
              </a:rPr>
              <a:t>double </a:t>
            </a:r>
            <a:r>
              <a:rPr b="1" lang="en-US" sz="3000">
                <a:solidFill>
                  <a:schemeClr val="accent6"/>
                </a:solidFill>
                <a:latin typeface="Arial"/>
                <a:ea typeface="Arial"/>
                <a:cs typeface="Arial"/>
                <a:sym typeface="Arial"/>
              </a:rPr>
              <a:t>PI </a:t>
            </a:r>
            <a:r>
              <a:rPr lang="en-US" sz="3000">
                <a:latin typeface="Arial"/>
                <a:ea typeface="Arial"/>
                <a:cs typeface="Arial"/>
                <a:sym typeface="Arial"/>
              </a:rPr>
              <a:t>= 3.14159;</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double </a:t>
            </a:r>
            <a:r>
              <a:rPr b="1"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double </a:t>
            </a:r>
            <a:r>
              <a:rPr b="1"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a:t>
            </a:r>
            <a:r>
              <a:rPr lang="en-US" sz="3000">
                <a:solidFill>
                  <a:schemeClr val="accent2"/>
                </a:solidFill>
                <a:latin typeface="Arial"/>
                <a:ea typeface="Arial"/>
                <a:cs typeface="Arial"/>
                <a:sym typeface="Arial"/>
              </a:rPr>
              <a:t>default </a:t>
            </a:r>
            <a:r>
              <a:rPr lang="en-US" sz="3000">
                <a:latin typeface="Arial"/>
                <a:ea typeface="Arial"/>
                <a:cs typeface="Arial"/>
                <a:sym typeface="Arial"/>
              </a:rPr>
              <a:t>void </a:t>
            </a:r>
            <a:r>
              <a:rPr b="1" lang="en-US" sz="3000">
                <a:latin typeface="Arial"/>
                <a:ea typeface="Arial"/>
                <a:cs typeface="Arial"/>
                <a:sym typeface="Arial"/>
              </a:rPr>
              <a:t>print() </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getArea()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    		System.out.println(</a:t>
            </a:r>
            <a:r>
              <a:rPr lang="en-US" sz="3000">
                <a:solidFill>
                  <a:schemeClr val="accent6"/>
                </a:solidFill>
                <a:latin typeface="Arial"/>
                <a:ea typeface="Arial"/>
                <a:cs typeface="Arial"/>
                <a:sym typeface="Arial"/>
              </a:rPr>
              <a:t>getPerimeter()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1781" name="Google Shape;1781;p179"/>
          <p:cNvSpPr txBox="1"/>
          <p:nvPr/>
        </p:nvSpPr>
        <p:spPr>
          <a:xfrm>
            <a:off x="6906225" y="1137750"/>
            <a:ext cx="5217300" cy="4923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u="sng"/>
              <a:t>interfejs</a:t>
            </a:r>
            <a:r>
              <a:rPr lang="en-US" sz="1600"/>
              <a:t> </a:t>
            </a:r>
            <a:r>
              <a:rPr lang="en-US" sz="1600"/>
              <a:t>jest podobny do klasy abstrakcyjnej, w której wszystkie metody są abstrakcyjne</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podobnie jak klasy interfejsy wyznaczają typy zmiennych</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nie można utworzyć instancji interfejsu</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umożliwia dziedziczenie wielobazowe</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interfejsy mogą dziedziczyć inne interfejsy</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klasa może rozszerzać wiele interfejsów</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SzPts val="1600"/>
              <a:buChar char="●"/>
            </a:pPr>
            <a:r>
              <a:rPr lang="en-US" sz="1600"/>
              <a:t>jeśli posiada pole, to jest ono z definicji </a:t>
            </a:r>
            <a:r>
              <a:rPr b="1" lang="en-US" sz="1600"/>
              <a:t>public</a:t>
            </a:r>
            <a:r>
              <a:rPr lang="en-US" sz="1600"/>
              <a:t>, </a:t>
            </a:r>
            <a:r>
              <a:rPr b="1" lang="en-US" sz="1600"/>
              <a:t>static</a:t>
            </a:r>
            <a:r>
              <a:rPr lang="en-US" sz="1600"/>
              <a:t>, </a:t>
            </a:r>
            <a:r>
              <a:rPr b="1" lang="en-US" sz="1600"/>
              <a:t>final</a:t>
            </a:r>
            <a:endParaRPr b="1" sz="1600"/>
          </a:p>
          <a:p>
            <a:pPr indent="0" lvl="0" marL="457200" rtl="0" algn="l">
              <a:spcBef>
                <a:spcPts val="0"/>
              </a:spcBef>
              <a:spcAft>
                <a:spcPts val="0"/>
              </a:spcAft>
              <a:buNone/>
            </a:pPr>
            <a:r>
              <a:t/>
            </a:r>
            <a:endParaRPr b="1" sz="1000"/>
          </a:p>
          <a:p>
            <a:pPr indent="-330200" lvl="0" marL="457200" rtl="0" algn="l">
              <a:spcBef>
                <a:spcPts val="0"/>
              </a:spcBef>
              <a:spcAft>
                <a:spcPts val="0"/>
              </a:spcAft>
              <a:buSzPts val="1600"/>
              <a:buChar char="●"/>
            </a:pPr>
            <a:r>
              <a:rPr lang="en-US" sz="1600"/>
              <a:t>od Java 8 metoda może posiadać domyślną implementację (</a:t>
            </a:r>
            <a:r>
              <a:rPr b="1" lang="en-US" sz="1600"/>
              <a:t>default</a:t>
            </a:r>
            <a:r>
              <a:rPr lang="en-US" sz="1600"/>
              <a:t>)</a:t>
            </a:r>
            <a:endParaRPr sz="1600"/>
          </a:p>
          <a:p>
            <a:pPr indent="0" lvl="0" marL="457200" rtl="0" algn="l">
              <a:spcBef>
                <a:spcPts val="0"/>
              </a:spcBef>
              <a:spcAft>
                <a:spcPts val="0"/>
              </a:spcAft>
              <a:buNone/>
            </a:pPr>
            <a:r>
              <a:t/>
            </a:r>
            <a:endParaRPr sz="1000"/>
          </a:p>
          <a:p>
            <a:pPr indent="-330200" lvl="0" marL="457200" rtl="0" algn="l">
              <a:spcBef>
                <a:spcPts val="0"/>
              </a:spcBef>
              <a:spcAft>
                <a:spcPts val="0"/>
              </a:spcAft>
              <a:buClr>
                <a:schemeClr val="dk1"/>
              </a:buClr>
              <a:buSzPts val="1600"/>
              <a:buChar char="●"/>
            </a:pPr>
            <a:r>
              <a:rPr lang="en-US" sz="1600">
                <a:solidFill>
                  <a:schemeClr val="dk1"/>
                </a:solidFill>
              </a:rPr>
              <a:t>pozostałe metody (inne niż domyślne) są z definicji </a:t>
            </a:r>
            <a:r>
              <a:rPr b="1" lang="en-US" sz="1600">
                <a:solidFill>
                  <a:schemeClr val="dk1"/>
                </a:solidFill>
              </a:rPr>
              <a:t>public </a:t>
            </a:r>
            <a:r>
              <a:rPr lang="en-US" sz="1600">
                <a:solidFill>
                  <a:schemeClr val="dk1"/>
                </a:solidFill>
              </a:rPr>
              <a:t>i </a:t>
            </a:r>
            <a:r>
              <a:rPr b="1" lang="en-US" sz="1600">
                <a:solidFill>
                  <a:schemeClr val="dk1"/>
                </a:solidFill>
              </a:rPr>
              <a:t>abstract</a:t>
            </a:r>
            <a:endParaRPr b="1" sz="1600">
              <a:solidFill>
                <a:schemeClr val="dk1"/>
              </a:solidFill>
            </a:endParaRPr>
          </a:p>
          <a:p>
            <a:pPr indent="0" lvl="0" marL="0" rtl="0" algn="l">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467" name="Google Shape;467;p45"/>
          <p:cNvSpPr txBox="1"/>
          <p:nvPr/>
        </p:nvSpPr>
        <p:spPr>
          <a:xfrm>
            <a:off x="0" y="1028850"/>
            <a:ext cx="12056400" cy="1478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US" sz="1800"/>
              <a:t>W</a:t>
            </a:r>
            <a:r>
              <a:rPr lang="en-US" sz="1800"/>
              <a:t> czasie kompilacji białe znaki (spacja, tabulacja, koniec wiersza) są pomijane</a:t>
            </a:r>
            <a:endParaRPr sz="1800"/>
          </a:p>
          <a:p>
            <a:pPr indent="-342900" lvl="0" marL="457200" rtl="0" algn="l">
              <a:lnSpc>
                <a:spcPct val="90000"/>
              </a:lnSpc>
              <a:spcBef>
                <a:spcPts val="0"/>
              </a:spcBef>
              <a:spcAft>
                <a:spcPts val="0"/>
              </a:spcAft>
              <a:buSzPts val="1800"/>
              <a:buChar char="●"/>
            </a:pPr>
            <a:r>
              <a:rPr lang="en-US" sz="1800"/>
              <a:t>Można wobec tego dowolnie "formatować" kod programu, czyli dzielić na wiersze, dodawać dodatkowe spacje...</a:t>
            </a:r>
            <a:endParaRPr sz="1800"/>
          </a:p>
          <a:p>
            <a:pPr indent="-342900" lvl="0" marL="457200" rtl="0" algn="l">
              <a:lnSpc>
                <a:spcPct val="90000"/>
              </a:lnSpc>
              <a:spcBef>
                <a:spcPts val="0"/>
              </a:spcBef>
              <a:spcAft>
                <a:spcPts val="0"/>
              </a:spcAft>
              <a:buSzPts val="1800"/>
              <a:buChar char="●"/>
            </a:pPr>
            <a:r>
              <a:rPr lang="en-US" sz="1800"/>
              <a:t>Ważne jest żeby zachować przejrzysty </a:t>
            </a:r>
            <a:r>
              <a:rPr b="1" lang="en-US" sz="1800"/>
              <a:t>styl programowania </a:t>
            </a:r>
            <a:r>
              <a:rPr lang="en-US" sz="1800"/>
              <a:t>- elementy stylu będziemy poznawać sukcesywnie w trakcie nauki języka</a:t>
            </a:r>
            <a:endParaRPr sz="1800"/>
          </a:p>
          <a:p>
            <a:pPr indent="-342900" lvl="0" marL="457200" rtl="0" algn="l">
              <a:lnSpc>
                <a:spcPct val="90000"/>
              </a:lnSpc>
              <a:spcBef>
                <a:spcPts val="0"/>
              </a:spcBef>
              <a:spcAft>
                <a:spcPts val="0"/>
              </a:spcAft>
              <a:buSzPts val="1800"/>
              <a:buChar char="●"/>
            </a:pPr>
            <a:r>
              <a:rPr lang="en-US" sz="1800"/>
              <a:t>Na początek pamiętajmy o:</a:t>
            </a:r>
            <a:endParaRPr sz="3600">
              <a:solidFill>
                <a:schemeClr val="dk1"/>
              </a:solidFill>
            </a:endParaRPr>
          </a:p>
        </p:txBody>
      </p:sp>
      <p:sp>
        <p:nvSpPr>
          <p:cNvPr id="468" name="Google Shape;468;p45"/>
          <p:cNvSpPr txBox="1"/>
          <p:nvPr/>
        </p:nvSpPr>
        <p:spPr>
          <a:xfrm>
            <a:off x="29275" y="2624175"/>
            <a:ext cx="12106200" cy="27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3000">
                <a:solidFill>
                  <a:schemeClr val="dk1"/>
                </a:solidFill>
              </a:rPr>
              <a:t>public class</a:t>
            </a:r>
            <a:r>
              <a:rPr lang="en-US" sz="3000">
                <a:solidFill>
                  <a:srgbClr val="42719B"/>
                </a:solidFill>
              </a:rPr>
              <a:t> </a:t>
            </a:r>
            <a:r>
              <a:rPr lang="en-US" sz="3000">
                <a:solidFill>
                  <a:srgbClr val="3D85C6"/>
                </a:solidFill>
              </a:rPr>
              <a:t>HelloWorldApp </a:t>
            </a:r>
            <a:r>
              <a:rPr lang="en-US" sz="3000">
                <a:solidFill>
                  <a:schemeClr val="dk1"/>
                </a:solidFill>
              </a:rPr>
              <a:t>{ </a:t>
            </a:r>
            <a:endParaRPr sz="3000">
              <a:solidFill>
                <a:schemeClr val="dk1"/>
              </a:solidFill>
            </a:endParaRPr>
          </a:p>
          <a:p>
            <a:pPr indent="457200" lvl="0" marL="0" rtl="0" algn="l">
              <a:lnSpc>
                <a:spcPct val="90000"/>
              </a:lnSpc>
              <a:spcBef>
                <a:spcPts val="0"/>
              </a:spcBef>
              <a:spcAft>
                <a:spcPts val="0"/>
              </a:spcAft>
              <a:buNone/>
            </a:pPr>
            <a:r>
              <a:rPr lang="en-US" sz="3000">
                <a:solidFill>
                  <a:schemeClr val="dk1"/>
                </a:solidFill>
              </a:rPr>
              <a:t>public static void</a:t>
            </a:r>
            <a:r>
              <a:rPr lang="en-US" sz="3000">
                <a:solidFill>
                  <a:srgbClr val="42719B"/>
                </a:solidFill>
              </a:rPr>
              <a:t> </a:t>
            </a:r>
            <a:r>
              <a:rPr lang="en-US" sz="3000">
                <a:solidFill>
                  <a:srgbClr val="3D85C6"/>
                </a:solidFill>
              </a:rPr>
              <a:t>main</a:t>
            </a:r>
            <a:r>
              <a:rPr lang="en-US" sz="3000">
                <a:solidFill>
                  <a:schemeClr val="dk1"/>
                </a:solidFill>
              </a:rPr>
              <a:t>(String[] </a:t>
            </a:r>
            <a:r>
              <a:rPr i="1" lang="en-US" sz="3000">
                <a:solidFill>
                  <a:schemeClr val="dk1"/>
                </a:solidFill>
              </a:rPr>
              <a:t>args</a:t>
            </a:r>
            <a:r>
              <a:rPr lang="en-US" sz="3000">
                <a:solidFill>
                  <a:schemeClr val="dk1"/>
                </a:solidFill>
              </a:rPr>
              <a:t>) {</a:t>
            </a:r>
            <a:br>
              <a:rPr lang="en-US" sz="3000">
                <a:solidFill>
                  <a:schemeClr val="dk1"/>
                </a:solidFill>
              </a:rPr>
            </a:br>
            <a:r>
              <a:rPr lang="en-US" sz="3000">
                <a:solidFill>
                  <a:schemeClr val="dk1"/>
                </a:solidFill>
              </a:rPr>
              <a:t>        System.out.println(</a:t>
            </a:r>
            <a:r>
              <a:rPr lang="en-US" sz="3000">
                <a:solidFill>
                  <a:schemeClr val="accent6"/>
                </a:solidFill>
              </a:rPr>
              <a:t>"Hello World!"</a:t>
            </a:r>
            <a:r>
              <a:rPr lang="en-US" sz="3000">
                <a:solidFill>
                  <a:schemeClr val="dk1"/>
                </a:solidFill>
              </a:rPr>
              <a:t>);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a:t>
            </a:r>
            <a:endParaRPr sz="3000"/>
          </a:p>
        </p:txBody>
      </p:sp>
      <p:sp>
        <p:nvSpPr>
          <p:cNvPr id="469" name="Google Shape;469;p45"/>
          <p:cNvSpPr txBox="1"/>
          <p:nvPr/>
        </p:nvSpPr>
        <p:spPr>
          <a:xfrm>
            <a:off x="6789725" y="3980175"/>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5"/>
          <p:cNvGrpSpPr/>
          <p:nvPr/>
        </p:nvGrpSpPr>
        <p:grpSpPr>
          <a:xfrm>
            <a:off x="5463050" y="2760750"/>
            <a:ext cx="6944700" cy="321900"/>
            <a:chOff x="5247300" y="3229025"/>
            <a:chExt cx="6944700" cy="321900"/>
          </a:xfrm>
        </p:grpSpPr>
        <p:sp>
          <p:nvSpPr>
            <p:cNvPr id="471" name="Google Shape;471;p45"/>
            <p:cNvSpPr txBox="1"/>
            <p:nvPr/>
          </p:nvSpPr>
          <p:spPr>
            <a:xfrm>
              <a:off x="5862000" y="3229025"/>
              <a:ext cx="6330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definicja klasy w osobnej linii (wiersz kończy otwierający nawias klamrowy)</a:t>
              </a:r>
              <a:endParaRPr/>
            </a:p>
          </p:txBody>
        </p:sp>
        <p:cxnSp>
          <p:nvCxnSpPr>
            <p:cNvPr id="472" name="Google Shape;472;p45"/>
            <p:cNvCxnSpPr/>
            <p:nvPr/>
          </p:nvCxnSpPr>
          <p:spPr>
            <a:xfrm flipH="1" rot="10800000">
              <a:off x="5247300" y="342405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3" name="Google Shape;473;p45"/>
          <p:cNvGrpSpPr/>
          <p:nvPr/>
        </p:nvGrpSpPr>
        <p:grpSpPr>
          <a:xfrm>
            <a:off x="5551825" y="4220375"/>
            <a:ext cx="6944700" cy="321900"/>
            <a:chOff x="5336075" y="4688650"/>
            <a:chExt cx="6944700" cy="321900"/>
          </a:xfrm>
        </p:grpSpPr>
        <p:sp>
          <p:nvSpPr>
            <p:cNvPr id="474" name="Google Shape;474;p45"/>
            <p:cNvSpPr txBox="1"/>
            <p:nvPr/>
          </p:nvSpPr>
          <p:spPr>
            <a:xfrm>
              <a:off x="5950775" y="4688650"/>
              <a:ext cx="6330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zamykające nawiasy klamrowe w nowym wierszu</a:t>
              </a:r>
              <a:endParaRPr/>
            </a:p>
          </p:txBody>
        </p:sp>
        <p:cxnSp>
          <p:nvCxnSpPr>
            <p:cNvPr id="475" name="Google Shape;475;p45"/>
            <p:cNvCxnSpPr/>
            <p:nvPr/>
          </p:nvCxnSpPr>
          <p:spPr>
            <a:xfrm flipH="1" rot="10800000">
              <a:off x="5336075" y="48934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6" name="Google Shape;476;p45"/>
          <p:cNvGrpSpPr/>
          <p:nvPr/>
        </p:nvGrpSpPr>
        <p:grpSpPr>
          <a:xfrm>
            <a:off x="7059250" y="3254000"/>
            <a:ext cx="5125100" cy="321900"/>
            <a:chOff x="6843500" y="3722275"/>
            <a:chExt cx="5125100" cy="321900"/>
          </a:xfrm>
        </p:grpSpPr>
        <p:sp>
          <p:nvSpPr>
            <p:cNvPr id="477" name="Google Shape;477;p45"/>
            <p:cNvSpPr txBox="1"/>
            <p:nvPr/>
          </p:nvSpPr>
          <p:spPr>
            <a:xfrm>
              <a:off x="7583800" y="3722275"/>
              <a:ext cx="4384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sygnatura metody </a:t>
              </a:r>
              <a:r>
                <a:rPr lang="en-US"/>
                <a:t>w osobnym wierszu + wcięcia</a:t>
              </a:r>
              <a:endParaRPr/>
            </a:p>
          </p:txBody>
        </p:sp>
        <p:cxnSp>
          <p:nvCxnSpPr>
            <p:cNvPr id="478" name="Google Shape;478;p45"/>
            <p:cNvCxnSpPr/>
            <p:nvPr/>
          </p:nvCxnSpPr>
          <p:spPr>
            <a:xfrm flipH="1" rot="10800000">
              <a:off x="6843500" y="39173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479" name="Google Shape;479;p45"/>
          <p:cNvGrpSpPr/>
          <p:nvPr/>
        </p:nvGrpSpPr>
        <p:grpSpPr>
          <a:xfrm>
            <a:off x="7059250" y="3678700"/>
            <a:ext cx="5125100" cy="321900"/>
            <a:chOff x="6650325" y="3722275"/>
            <a:chExt cx="5125100" cy="321900"/>
          </a:xfrm>
        </p:grpSpPr>
        <p:sp>
          <p:nvSpPr>
            <p:cNvPr id="480" name="Google Shape;480;p45"/>
            <p:cNvSpPr txBox="1"/>
            <p:nvPr/>
          </p:nvSpPr>
          <p:spPr>
            <a:xfrm>
              <a:off x="7390625" y="3722275"/>
              <a:ext cx="43848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każda instrukcja w osobnym wierszu</a:t>
              </a:r>
              <a:endParaRPr/>
            </a:p>
          </p:txBody>
        </p:sp>
        <p:cxnSp>
          <p:nvCxnSpPr>
            <p:cNvPr id="481" name="Google Shape;481;p45"/>
            <p:cNvCxnSpPr/>
            <p:nvPr/>
          </p:nvCxnSpPr>
          <p:spPr>
            <a:xfrm flipH="1" rot="10800000">
              <a:off x="6650325" y="3936763"/>
              <a:ext cx="614700" cy="9900"/>
            </a:xfrm>
            <a:prstGeom prst="straightConnector1">
              <a:avLst/>
            </a:prstGeom>
            <a:noFill/>
            <a:ln cap="flat" cmpd="sng" w="28575">
              <a:solidFill>
                <a:srgbClr val="E06666"/>
              </a:solidFill>
              <a:prstDash val="solid"/>
              <a:round/>
              <a:headEnd len="med" w="med" type="stealth"/>
              <a:tailEnd len="med" w="med" type="none"/>
            </a:ln>
          </p:spPr>
        </p:cxnSp>
      </p:grpSp>
      <p:sp>
        <p:nvSpPr>
          <p:cNvPr id="482" name="Google Shape;482;p45"/>
          <p:cNvSpPr txBox="1"/>
          <p:nvPr/>
        </p:nvSpPr>
        <p:spPr>
          <a:xfrm>
            <a:off x="195125" y="5039950"/>
            <a:ext cx="109455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IntelliJ </a:t>
            </a:r>
            <a:r>
              <a:rPr lang="en-US" sz="1800"/>
              <a:t>pomaga nam w zachowaniu przejrzystego stylu programowania:</a:t>
            </a:r>
            <a:endParaRPr sz="1800"/>
          </a:p>
          <a:p>
            <a:pPr indent="0" lvl="0" marL="0" rtl="0" algn="ctr">
              <a:spcBef>
                <a:spcPts val="0"/>
              </a:spcBef>
              <a:spcAft>
                <a:spcPts val="0"/>
              </a:spcAft>
              <a:buNone/>
            </a:pPr>
            <a:r>
              <a:rPr i="1" lang="en-US" sz="1800">
                <a:solidFill>
                  <a:schemeClr val="dk1"/>
                </a:solidFill>
              </a:rPr>
              <a:t>{w klasie}(</a:t>
            </a:r>
            <a:r>
              <a:rPr b="1" i="1" lang="en-US" sz="1800">
                <a:solidFill>
                  <a:schemeClr val="dk1"/>
                </a:solidFill>
              </a:rPr>
              <a:t>Ctrl + Alt + L</a:t>
            </a:r>
            <a:r>
              <a:rPr i="1" lang="en-US" sz="1800">
                <a:solidFill>
                  <a:schemeClr val="dk1"/>
                </a:solidFill>
              </a:rPr>
              <a:t> </a:t>
            </a:r>
            <a:r>
              <a:rPr lang="en-US" sz="1800">
                <a:solidFill>
                  <a:schemeClr val="dk1"/>
                </a:solidFill>
              </a:rPr>
              <a:t>lub </a:t>
            </a:r>
            <a:r>
              <a:rPr b="1" i="1" lang="en-US" sz="1800">
                <a:solidFill>
                  <a:schemeClr val="dk1"/>
                </a:solidFill>
              </a:rPr>
              <a:t>Menu → Code → Reformat Code</a:t>
            </a:r>
            <a:r>
              <a:rPr i="1" lang="en-US" sz="1800">
                <a:solidFill>
                  <a:schemeClr val="dk1"/>
                </a:solidFill>
              </a:rPr>
              <a:t>)</a:t>
            </a:r>
            <a:endParaRPr sz="1800">
              <a:solidFill>
                <a:schemeClr val="dk1"/>
              </a:solidFill>
            </a:endParaRPr>
          </a:p>
          <a:p>
            <a:pPr indent="0" lvl="0" marL="0" rtl="0" algn="ctr">
              <a:spcBef>
                <a:spcPts val="0"/>
              </a:spcBef>
              <a:spcAft>
                <a:spcPts val="0"/>
              </a:spcAft>
              <a:buNone/>
            </a:pPr>
            <a:r>
              <a:rPr lang="en-US" sz="1800"/>
              <a:t> </a:t>
            </a:r>
            <a:endParaRPr sz="18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a:t>
            </a:r>
            <a:r>
              <a:rPr lang="en-US">
                <a:latin typeface="Arial"/>
                <a:ea typeface="Arial"/>
                <a:cs typeface="Arial"/>
                <a:sym typeface="Arial"/>
              </a:rPr>
              <a:t> - przykład użycia</a:t>
            </a:r>
            <a:endParaRPr>
              <a:latin typeface="Arial"/>
              <a:ea typeface="Arial"/>
              <a:cs typeface="Arial"/>
              <a:sym typeface="Arial"/>
            </a:endParaRPr>
          </a:p>
        </p:txBody>
      </p:sp>
      <p:sp>
        <p:nvSpPr>
          <p:cNvPr id="1787" name="Google Shape;1787;p180"/>
          <p:cNvSpPr txBox="1"/>
          <p:nvPr>
            <p:ph idx="4294967295" type="ctrTitle"/>
          </p:nvPr>
        </p:nvSpPr>
        <p:spPr>
          <a:xfrm>
            <a:off x="-3400" y="1224850"/>
            <a:ext cx="6031800" cy="4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Figure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PI </a:t>
            </a:r>
            <a:r>
              <a:rPr lang="en-US" sz="2400">
                <a:latin typeface="Arial"/>
                <a:ea typeface="Arial"/>
                <a:cs typeface="Arial"/>
                <a:sym typeface="Arial"/>
              </a:rPr>
              <a:t>= 3.14159;</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double </a:t>
            </a:r>
            <a:r>
              <a:rPr b="1"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r>
              <a:rPr lang="en-US" sz="2400">
                <a:solidFill>
                  <a:schemeClr val="accent2"/>
                </a:solidFill>
                <a:latin typeface="Arial"/>
                <a:ea typeface="Arial"/>
                <a:cs typeface="Arial"/>
                <a:sym typeface="Arial"/>
              </a:rPr>
              <a:t>default </a:t>
            </a:r>
            <a:r>
              <a:rPr lang="en-US" sz="2400">
                <a:latin typeface="Arial"/>
                <a:ea typeface="Arial"/>
                <a:cs typeface="Arial"/>
                <a:sym typeface="Arial"/>
              </a:rPr>
              <a:t>void </a:t>
            </a:r>
            <a:r>
              <a:rPr b="1" lang="en-US" sz="2400">
                <a:latin typeface="Arial"/>
                <a:ea typeface="Arial"/>
                <a:cs typeface="Arial"/>
                <a:sym typeface="Arial"/>
              </a:rPr>
              <a:t>print</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getArea()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getPerimeter()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p:txBody>
      </p:sp>
      <p:sp>
        <p:nvSpPr>
          <p:cNvPr id="1788" name="Google Shape;1788;p180"/>
          <p:cNvSpPr txBox="1"/>
          <p:nvPr>
            <p:ph idx="4294967295" type="ctrTitle"/>
          </p:nvPr>
        </p:nvSpPr>
        <p:spPr>
          <a:xfrm>
            <a:off x="6488100" y="4638672"/>
            <a:ext cx="5666400" cy="1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interface </a:t>
            </a:r>
            <a:r>
              <a:rPr lang="en-US" sz="2400">
                <a:solidFill>
                  <a:schemeClr val="accent5"/>
                </a:solidFill>
                <a:latin typeface="Arial"/>
                <a:ea typeface="Arial"/>
                <a:cs typeface="Arial"/>
                <a:sym typeface="Arial"/>
              </a:rPr>
              <a:t>Drawable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void </a:t>
            </a:r>
            <a:r>
              <a:rPr b="1" lang="en-US" sz="2400">
                <a:solidFill>
                  <a:schemeClr val="accent6"/>
                </a:solidFill>
                <a:latin typeface="Arial"/>
                <a:ea typeface="Arial"/>
                <a:cs typeface="Arial"/>
                <a:sym typeface="Arial"/>
              </a:rPr>
              <a:t>draw()</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cxnSp>
        <p:nvCxnSpPr>
          <p:cNvPr id="1789" name="Google Shape;1789;p180"/>
          <p:cNvCxnSpPr>
            <a:stCxn id="1790" idx="1"/>
          </p:cNvCxnSpPr>
          <p:nvPr/>
        </p:nvCxnSpPr>
        <p:spPr>
          <a:xfrm rot="10800000">
            <a:off x="3913754" y="2584775"/>
            <a:ext cx="1713300" cy="134400"/>
          </a:xfrm>
          <a:prstGeom prst="straightConnector1">
            <a:avLst/>
          </a:prstGeom>
          <a:noFill/>
          <a:ln cap="flat" cmpd="sng" w="28575">
            <a:solidFill>
              <a:srgbClr val="E06666"/>
            </a:solidFill>
            <a:prstDash val="solid"/>
            <a:round/>
            <a:headEnd len="med" w="med" type="none"/>
            <a:tailEnd len="med" w="med" type="stealth"/>
          </a:ln>
        </p:spPr>
      </p:cxnSp>
      <p:sp>
        <p:nvSpPr>
          <p:cNvPr id="1790" name="Google Shape;1790;p180"/>
          <p:cNvSpPr txBox="1"/>
          <p:nvPr/>
        </p:nvSpPr>
        <p:spPr>
          <a:xfrm>
            <a:off x="5627054" y="2320325"/>
            <a:ext cx="2854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publiczne, abstrakcyjne metody które muszą być zaimplementowane w podklasach</a:t>
            </a:r>
            <a:endParaRPr/>
          </a:p>
        </p:txBody>
      </p:sp>
      <p:sp>
        <p:nvSpPr>
          <p:cNvPr id="1791" name="Google Shape;1791;p180"/>
          <p:cNvSpPr txBox="1"/>
          <p:nvPr/>
        </p:nvSpPr>
        <p:spPr>
          <a:xfrm>
            <a:off x="5384525" y="1502750"/>
            <a:ext cx="3147000" cy="6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stała </a:t>
            </a:r>
            <a:r>
              <a:rPr b="1" lang="en-US">
                <a:solidFill>
                  <a:schemeClr val="accent6"/>
                </a:solidFill>
              </a:rPr>
              <a:t>PI </a:t>
            </a:r>
            <a:r>
              <a:rPr lang="en-US"/>
              <a:t>jest z definicji publiczna, statyczna i niezmienna (final)</a:t>
            </a:r>
            <a:endParaRPr/>
          </a:p>
        </p:txBody>
      </p:sp>
      <p:cxnSp>
        <p:nvCxnSpPr>
          <p:cNvPr id="1792" name="Google Shape;1792;p180"/>
          <p:cNvCxnSpPr/>
          <p:nvPr/>
        </p:nvCxnSpPr>
        <p:spPr>
          <a:xfrm rot="10800000">
            <a:off x="3991625" y="1819550"/>
            <a:ext cx="1398900" cy="9900"/>
          </a:xfrm>
          <a:prstGeom prst="straightConnector1">
            <a:avLst/>
          </a:prstGeom>
          <a:noFill/>
          <a:ln cap="flat" cmpd="sng" w="28575">
            <a:solidFill>
              <a:srgbClr val="E06666"/>
            </a:solidFill>
            <a:prstDash val="solid"/>
            <a:round/>
            <a:headEnd len="med" w="med" type="none"/>
            <a:tailEnd len="med" w="med" type="stealth"/>
          </a:ln>
        </p:spPr>
      </p:cxnSp>
      <p:sp>
        <p:nvSpPr>
          <p:cNvPr id="1793" name="Google Shape;1793;p180"/>
          <p:cNvSpPr txBox="1"/>
          <p:nvPr/>
        </p:nvSpPr>
        <p:spPr>
          <a:xfrm>
            <a:off x="799300" y="5130400"/>
            <a:ext cx="36324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domyślna metoda (oznaczamy ją słowem kluczowym </a:t>
            </a:r>
            <a:r>
              <a:rPr lang="en-US">
                <a:solidFill>
                  <a:schemeClr val="accent2"/>
                </a:solidFill>
              </a:rPr>
              <a:t>default</a:t>
            </a:r>
            <a:r>
              <a:rPr lang="en-US"/>
              <a:t>), która posiada kod (ciało), może być nadpisywana przez klasy implementujące</a:t>
            </a:r>
            <a:endParaRPr/>
          </a:p>
        </p:txBody>
      </p:sp>
      <p:sp>
        <p:nvSpPr>
          <p:cNvPr id="1794" name="Google Shape;1794;p180"/>
          <p:cNvSpPr txBox="1"/>
          <p:nvPr/>
        </p:nvSpPr>
        <p:spPr>
          <a:xfrm>
            <a:off x="9015475" y="3247150"/>
            <a:ext cx="27312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interfejs </a:t>
            </a:r>
            <a:r>
              <a:rPr lang="en-US">
                <a:solidFill>
                  <a:schemeClr val="accent5"/>
                </a:solidFill>
              </a:rPr>
              <a:t>Drawable </a:t>
            </a:r>
            <a:r>
              <a:rPr lang="en-US"/>
              <a:t>z jedną metodą abstrakcyjną</a:t>
            </a:r>
            <a:endParaRPr/>
          </a:p>
        </p:txBody>
      </p:sp>
      <p:cxnSp>
        <p:nvCxnSpPr>
          <p:cNvPr id="1795" name="Google Shape;1795;p180"/>
          <p:cNvCxnSpPr/>
          <p:nvPr/>
        </p:nvCxnSpPr>
        <p:spPr>
          <a:xfrm flipH="1">
            <a:off x="9648475" y="4134174"/>
            <a:ext cx="504000" cy="448800"/>
          </a:xfrm>
          <a:prstGeom prst="straightConnector1">
            <a:avLst/>
          </a:prstGeom>
          <a:noFill/>
          <a:ln cap="flat" cmpd="sng" w="28575">
            <a:solidFill>
              <a:srgbClr val="E06666"/>
            </a:solidFill>
            <a:prstDash val="solid"/>
            <a:round/>
            <a:headEnd len="med" w="med" type="none"/>
            <a:tailEnd len="med" w="med" type="stealth"/>
          </a:ln>
        </p:spPr>
      </p:cxnSp>
      <p:cxnSp>
        <p:nvCxnSpPr>
          <p:cNvPr id="1796" name="Google Shape;1796;p180"/>
          <p:cNvCxnSpPr>
            <a:stCxn id="1790" idx="1"/>
          </p:cNvCxnSpPr>
          <p:nvPr/>
        </p:nvCxnSpPr>
        <p:spPr>
          <a:xfrm flipH="1">
            <a:off x="3953054" y="2719175"/>
            <a:ext cx="1674000" cy="198300"/>
          </a:xfrm>
          <a:prstGeom prst="straightConnector1">
            <a:avLst/>
          </a:prstGeom>
          <a:noFill/>
          <a:ln cap="flat" cmpd="sng" w="28575">
            <a:solidFill>
              <a:srgbClr val="E06666"/>
            </a:solidFill>
            <a:prstDash val="solid"/>
            <a:round/>
            <a:headEnd len="med" w="med" type="none"/>
            <a:tailEnd len="med" w="med" type="stealth"/>
          </a:ln>
        </p:spPr>
      </p:cxnSp>
      <p:cxnSp>
        <p:nvCxnSpPr>
          <p:cNvPr id="1797" name="Google Shape;1797;p180"/>
          <p:cNvCxnSpPr/>
          <p:nvPr/>
        </p:nvCxnSpPr>
        <p:spPr>
          <a:xfrm rot="10800000">
            <a:off x="2250000" y="4656575"/>
            <a:ext cx="9900" cy="4209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sp>
        <p:nvSpPr>
          <p:cNvPr id="1802" name="Google Shape;1802;p1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Interfejsy - przykład użycia</a:t>
            </a:r>
            <a:endParaRPr>
              <a:latin typeface="Arial"/>
              <a:ea typeface="Arial"/>
              <a:cs typeface="Arial"/>
              <a:sym typeface="Arial"/>
            </a:endParaRPr>
          </a:p>
        </p:txBody>
      </p:sp>
      <p:sp>
        <p:nvSpPr>
          <p:cNvPr id="1803" name="Google Shape;1803;p181"/>
          <p:cNvSpPr txBox="1"/>
          <p:nvPr>
            <p:ph idx="4294967295" type="ctrTitle"/>
          </p:nvPr>
        </p:nvSpPr>
        <p:spPr>
          <a:xfrm>
            <a:off x="1398450" y="975700"/>
            <a:ext cx="6341700" cy="34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Rectangle </a:t>
            </a:r>
            <a:r>
              <a:rPr lang="en-US" sz="2000">
                <a:solidFill>
                  <a:schemeClr val="accent2"/>
                </a:solidFill>
                <a:latin typeface="Arial"/>
                <a:ea typeface="Arial"/>
                <a:cs typeface="Arial"/>
                <a:sym typeface="Arial"/>
              </a:rPr>
              <a:t>implements </a:t>
            </a:r>
            <a:r>
              <a:rPr lang="en-US" sz="2000">
                <a:solidFill>
                  <a:schemeClr val="accent5"/>
                </a:solidFill>
                <a:latin typeface="Arial"/>
                <a:ea typeface="Arial"/>
                <a:cs typeface="Arial"/>
                <a:sym typeface="Arial"/>
              </a:rPr>
              <a:t>Figure, Drawable </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double </a:t>
            </a:r>
            <a:r>
              <a:rPr b="1" lang="en-US" sz="2000">
                <a:solidFill>
                  <a:schemeClr val="accent6"/>
                </a:solidFill>
                <a:latin typeface="Arial"/>
                <a:ea typeface="Arial"/>
                <a:cs typeface="Arial"/>
                <a:sym typeface="Arial"/>
              </a:rPr>
              <a:t>getArea()</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width * height;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a:solidFill>
                  <a:schemeClr val="accent4"/>
                </a:solidFill>
                <a:latin typeface="Arial"/>
                <a:ea typeface="Arial"/>
                <a:cs typeface="Arial"/>
                <a:sym typeface="Arial"/>
              </a:rPr>
              <a:t>@Override</a:t>
            </a:r>
            <a:endParaRPr sz="2000">
              <a:solidFill>
                <a:schemeClr val="accent4"/>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double </a:t>
            </a:r>
            <a:r>
              <a:rPr b="1" lang="en-US" sz="2000">
                <a:solidFill>
                  <a:schemeClr val="accent6"/>
                </a:solidFill>
                <a:latin typeface="Arial"/>
                <a:ea typeface="Arial"/>
                <a:cs typeface="Arial"/>
                <a:sym typeface="Arial"/>
              </a:rPr>
              <a:t>getPerimeter()</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return 2 * width + 2 * height;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4"/>
                </a:solidFill>
                <a:latin typeface="Arial"/>
                <a:ea typeface="Arial"/>
                <a:cs typeface="Arial"/>
                <a:sym typeface="Arial"/>
              </a:rPr>
              <a:t>      </a:t>
            </a:r>
            <a:r>
              <a:rPr lang="en-US" sz="2000">
                <a:solidFill>
                  <a:schemeClr val="accent4"/>
                </a:solidFill>
                <a:latin typeface="Arial"/>
                <a:ea typeface="Arial"/>
                <a:cs typeface="Arial"/>
                <a:sym typeface="Arial"/>
              </a:rPr>
              <a:t>@Override</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public void </a:t>
            </a:r>
            <a:r>
              <a:rPr b="1" lang="en-US" sz="2000">
                <a:solidFill>
                  <a:schemeClr val="accent6"/>
                </a:solidFill>
                <a:latin typeface="Arial"/>
                <a:ea typeface="Arial"/>
                <a:cs typeface="Arial"/>
                <a:sym typeface="Arial"/>
              </a:rPr>
              <a:t>draw()</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804" name="Google Shape;1804;p181"/>
          <p:cNvSpPr txBox="1"/>
          <p:nvPr>
            <p:ph idx="4294967295" type="ctrTitle"/>
          </p:nvPr>
        </p:nvSpPr>
        <p:spPr>
          <a:xfrm>
            <a:off x="36900" y="5143500"/>
            <a:ext cx="63417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5"/>
                </a:solidFill>
                <a:latin typeface="Arial"/>
                <a:ea typeface="Arial"/>
                <a:cs typeface="Arial"/>
                <a:sym typeface="Arial"/>
              </a:rPr>
              <a:t>Figure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.print();</a:t>
            </a:r>
            <a:endParaRPr sz="2400">
              <a:solidFill>
                <a:srgbClr val="000000"/>
              </a:solidFill>
              <a:latin typeface="Arial"/>
              <a:ea typeface="Arial"/>
              <a:cs typeface="Arial"/>
              <a:sym typeface="Arial"/>
            </a:endParaRPr>
          </a:p>
        </p:txBody>
      </p:sp>
      <p:cxnSp>
        <p:nvCxnSpPr>
          <p:cNvPr id="1805" name="Google Shape;1805;p181"/>
          <p:cNvCxnSpPr/>
          <p:nvPr/>
        </p:nvCxnSpPr>
        <p:spPr>
          <a:xfrm rot="10800000">
            <a:off x="5584525" y="1523050"/>
            <a:ext cx="794100" cy="189000"/>
          </a:xfrm>
          <a:prstGeom prst="straightConnector1">
            <a:avLst/>
          </a:prstGeom>
          <a:noFill/>
          <a:ln cap="flat" cmpd="sng" w="28575">
            <a:solidFill>
              <a:srgbClr val="E06666"/>
            </a:solidFill>
            <a:prstDash val="solid"/>
            <a:round/>
            <a:headEnd len="med" w="med" type="none"/>
            <a:tailEnd len="med" w="med" type="stealth"/>
          </a:ln>
        </p:spPr>
      </p:cxnSp>
      <p:sp>
        <p:nvSpPr>
          <p:cNvPr id="1806" name="Google Shape;1806;p181"/>
          <p:cNvSpPr txBox="1"/>
          <p:nvPr/>
        </p:nvSpPr>
        <p:spPr>
          <a:xfrm>
            <a:off x="6286450" y="1562200"/>
            <a:ext cx="3752100" cy="7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do oznaczenia relacji między interfejsem a implementacją używamy słowa kluczowego </a:t>
            </a:r>
            <a:r>
              <a:rPr lang="en-US">
                <a:solidFill>
                  <a:schemeClr val="accent2"/>
                </a:solidFill>
              </a:rPr>
              <a:t>implements</a:t>
            </a:r>
            <a:endParaRPr>
              <a:solidFill>
                <a:schemeClr val="accent2"/>
              </a:solidFill>
            </a:endParaRPr>
          </a:p>
        </p:txBody>
      </p:sp>
      <p:sp>
        <p:nvSpPr>
          <p:cNvPr id="1807" name="Google Shape;1807;p181"/>
          <p:cNvSpPr txBox="1"/>
          <p:nvPr/>
        </p:nvSpPr>
        <p:spPr>
          <a:xfrm>
            <a:off x="2151100" y="4670038"/>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obiekt </a:t>
            </a:r>
            <a:r>
              <a:rPr lang="en-US">
                <a:solidFill>
                  <a:schemeClr val="accent6"/>
                </a:solidFill>
              </a:rPr>
              <a:t>figure </a:t>
            </a:r>
            <a:r>
              <a:rPr lang="en-US"/>
              <a:t>j</a:t>
            </a:r>
            <a:r>
              <a:rPr lang="en-US"/>
              <a:t>est klasy </a:t>
            </a:r>
            <a:r>
              <a:rPr lang="en-US">
                <a:solidFill>
                  <a:schemeClr val="accent5"/>
                </a:solidFill>
              </a:rPr>
              <a:t>Rectangle</a:t>
            </a:r>
            <a:r>
              <a:rPr lang="en-US"/>
              <a:t>, ale również </a:t>
            </a:r>
            <a:r>
              <a:rPr lang="en-US">
                <a:solidFill>
                  <a:schemeClr val="accent5"/>
                </a:solidFill>
              </a:rPr>
              <a:t>Figure</a:t>
            </a:r>
            <a:endParaRPr>
              <a:solidFill>
                <a:schemeClr val="accent5"/>
              </a:solidFill>
            </a:endParaRPr>
          </a:p>
        </p:txBody>
      </p:sp>
      <p:cxnSp>
        <p:nvCxnSpPr>
          <p:cNvPr id="1808" name="Google Shape;1808;p181"/>
          <p:cNvCxnSpPr/>
          <p:nvPr/>
        </p:nvCxnSpPr>
        <p:spPr>
          <a:xfrm flipH="1">
            <a:off x="2154750" y="5091088"/>
            <a:ext cx="609900" cy="189900"/>
          </a:xfrm>
          <a:prstGeom prst="straightConnector1">
            <a:avLst/>
          </a:prstGeom>
          <a:noFill/>
          <a:ln cap="flat" cmpd="sng" w="28575">
            <a:solidFill>
              <a:srgbClr val="E06666"/>
            </a:solidFill>
            <a:prstDash val="solid"/>
            <a:round/>
            <a:headEnd len="med" w="med" type="none"/>
            <a:tailEnd len="med" w="med" type="stealth"/>
          </a:ln>
        </p:spPr>
      </p:cxnSp>
      <p:sp>
        <p:nvSpPr>
          <p:cNvPr id="1809" name="Google Shape;1809;p18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a:t>
            </a:r>
            <a:r>
              <a:rPr lang="en-US" sz="2400">
                <a:solidFill>
                  <a:schemeClr val="accent6"/>
                </a:solidFill>
              </a:rPr>
              <a:t>interfaces</a:t>
            </a:r>
            <a:r>
              <a:rPr lang="en-US" sz="2400">
                <a:solidFill>
                  <a:schemeClr val="accent6"/>
                </a:solidFill>
              </a:rPr>
              <a:t>.</a:t>
            </a:r>
            <a:r>
              <a:rPr lang="en-US" sz="2400">
                <a:solidFill>
                  <a:schemeClr val="accent6"/>
                </a:solidFill>
              </a:rPr>
              <a:t>Figures</a:t>
            </a:r>
            <a:endParaRPr/>
          </a:p>
        </p:txBody>
      </p:sp>
      <p:sp>
        <p:nvSpPr>
          <p:cNvPr id="1810" name="Google Shape;1810;p181"/>
          <p:cNvSpPr txBox="1"/>
          <p:nvPr/>
        </p:nvSpPr>
        <p:spPr>
          <a:xfrm>
            <a:off x="6494500" y="2439700"/>
            <a:ext cx="33360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a:t>k</a:t>
            </a:r>
            <a:r>
              <a:rPr lang="en-US"/>
              <a:t>lasa, która implementuje interfejs musi posiadać implementacje wszystkich metod zawartych w interfejsie albo być klasą abstrakcyjną!</a:t>
            </a:r>
            <a:endParaRPr>
              <a:solidFill>
                <a:schemeClr val="accent5"/>
              </a:solidFill>
            </a:endParaRPr>
          </a:p>
        </p:txBody>
      </p:sp>
      <p:cxnSp>
        <p:nvCxnSpPr>
          <p:cNvPr id="1811" name="Google Shape;1811;p181"/>
          <p:cNvCxnSpPr>
            <a:stCxn id="1810" idx="1"/>
          </p:cNvCxnSpPr>
          <p:nvPr/>
        </p:nvCxnSpPr>
        <p:spPr>
          <a:xfrm rot="10800000">
            <a:off x="5565100" y="2499100"/>
            <a:ext cx="929400" cy="422100"/>
          </a:xfrm>
          <a:prstGeom prst="straightConnector1">
            <a:avLst/>
          </a:prstGeom>
          <a:noFill/>
          <a:ln cap="flat" cmpd="sng" w="28575">
            <a:solidFill>
              <a:srgbClr val="E06666"/>
            </a:solidFill>
            <a:prstDash val="solid"/>
            <a:round/>
            <a:headEnd len="med" w="med" type="none"/>
            <a:tailEnd len="med" w="med" type="stealth"/>
          </a:ln>
        </p:spPr>
      </p:cxnSp>
      <p:cxnSp>
        <p:nvCxnSpPr>
          <p:cNvPr id="1812" name="Google Shape;1812;p181"/>
          <p:cNvCxnSpPr>
            <a:stCxn id="1810" idx="1"/>
          </p:cNvCxnSpPr>
          <p:nvPr/>
        </p:nvCxnSpPr>
        <p:spPr>
          <a:xfrm flipH="1">
            <a:off x="5566900" y="2921200"/>
            <a:ext cx="927600" cy="165900"/>
          </a:xfrm>
          <a:prstGeom prst="straightConnector1">
            <a:avLst/>
          </a:prstGeom>
          <a:noFill/>
          <a:ln cap="flat" cmpd="sng" w="28575">
            <a:solidFill>
              <a:srgbClr val="E06666"/>
            </a:solidFill>
            <a:prstDash val="solid"/>
            <a:round/>
            <a:headEnd len="med" w="med" type="none"/>
            <a:tailEnd len="med" w="med" type="stealth"/>
          </a:ln>
        </p:spPr>
      </p:cxnSp>
      <p:sp>
        <p:nvSpPr>
          <p:cNvPr id="1813" name="Google Shape;1813;p181"/>
          <p:cNvSpPr txBox="1"/>
          <p:nvPr>
            <p:ph idx="4294967295" type="ctrTitle"/>
          </p:nvPr>
        </p:nvSpPr>
        <p:spPr>
          <a:xfrm>
            <a:off x="5828100" y="5143500"/>
            <a:ext cx="63417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Drawable </a:t>
            </a:r>
            <a:r>
              <a:rPr lang="en-US" sz="2400">
                <a:solidFill>
                  <a:schemeClr val="accent6"/>
                </a:solidFill>
                <a:latin typeface="Arial"/>
                <a:ea typeface="Arial"/>
                <a:cs typeface="Arial"/>
                <a:sym typeface="Arial"/>
              </a:rPr>
              <a:t>figure </a:t>
            </a:r>
            <a:r>
              <a:rPr lang="en-US" sz="2400">
                <a:solidFill>
                  <a:srgbClr val="000000"/>
                </a:solidFill>
                <a:latin typeface="Arial"/>
                <a:ea typeface="Arial"/>
                <a:cs typeface="Arial"/>
                <a:sym typeface="Arial"/>
              </a:rPr>
              <a:t>= new </a:t>
            </a:r>
            <a:r>
              <a:rPr lang="en-US" sz="2400">
                <a:solidFill>
                  <a:schemeClr val="accent5"/>
                </a:solidFill>
                <a:latin typeface="Arial"/>
                <a:ea typeface="Arial"/>
                <a:cs typeface="Arial"/>
                <a:sym typeface="Arial"/>
              </a:rPr>
              <a:t>Rectangle</a:t>
            </a:r>
            <a:r>
              <a:rPr lang="en-US" sz="2400">
                <a:solidFill>
                  <a:srgbClr val="000000"/>
                </a:solidFill>
                <a:latin typeface="Arial"/>
                <a:ea typeface="Arial"/>
                <a:cs typeface="Arial"/>
                <a:sym typeface="Arial"/>
              </a:rPr>
              <a:t>(</a:t>
            </a:r>
            <a:r>
              <a:rPr lang="en-US" sz="2400">
                <a:solidFill>
                  <a:schemeClr val="accent6"/>
                </a:solidFill>
                <a:latin typeface="Arial"/>
                <a:ea typeface="Arial"/>
                <a:cs typeface="Arial"/>
                <a:sym typeface="Arial"/>
              </a:rPr>
              <a:t>3</a:t>
            </a:r>
            <a:r>
              <a:rPr lang="en-US" sz="2400">
                <a:solidFill>
                  <a:srgbClr val="000000"/>
                </a:solidFill>
                <a:latin typeface="Arial"/>
                <a:ea typeface="Arial"/>
                <a:cs typeface="Arial"/>
                <a:sym typeface="Arial"/>
              </a:rPr>
              <a:t>, </a:t>
            </a:r>
            <a:r>
              <a:rPr lang="en-US" sz="2400">
                <a:solidFill>
                  <a:schemeClr val="accent6"/>
                </a:solidFill>
                <a:latin typeface="Arial"/>
                <a:ea typeface="Arial"/>
                <a:cs typeface="Arial"/>
                <a:sym typeface="Arial"/>
              </a:rPr>
              <a:t>5</a:t>
            </a:r>
            <a:r>
              <a:rPr 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figure</a:t>
            </a:r>
            <a:r>
              <a:rPr lang="en-US" sz="2400">
                <a:solidFill>
                  <a:srgbClr val="000000"/>
                </a:solidFill>
                <a:latin typeface="Arial"/>
                <a:ea typeface="Arial"/>
                <a:cs typeface="Arial"/>
                <a:sym typeface="Arial"/>
              </a:rPr>
              <a:t>.draw();</a:t>
            </a:r>
            <a:endParaRPr sz="2400">
              <a:solidFill>
                <a:srgbClr val="000000"/>
              </a:solidFill>
              <a:latin typeface="Arial"/>
              <a:ea typeface="Arial"/>
              <a:cs typeface="Arial"/>
              <a:sym typeface="Arial"/>
            </a:endParaRPr>
          </a:p>
        </p:txBody>
      </p:sp>
      <p:sp>
        <p:nvSpPr>
          <p:cNvPr id="1814" name="Google Shape;1814;p181"/>
          <p:cNvSpPr txBox="1"/>
          <p:nvPr/>
        </p:nvSpPr>
        <p:spPr>
          <a:xfrm>
            <a:off x="7942300" y="4670038"/>
            <a:ext cx="37521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obiekt </a:t>
            </a:r>
            <a:r>
              <a:rPr lang="en-US">
                <a:solidFill>
                  <a:schemeClr val="accent6"/>
                </a:solidFill>
              </a:rPr>
              <a:t>figure </a:t>
            </a:r>
            <a:r>
              <a:rPr lang="en-US">
                <a:solidFill>
                  <a:schemeClr val="dk1"/>
                </a:solidFill>
              </a:rPr>
              <a:t>jest klasy </a:t>
            </a:r>
            <a:r>
              <a:rPr lang="en-US">
                <a:solidFill>
                  <a:schemeClr val="accent5"/>
                </a:solidFill>
              </a:rPr>
              <a:t>Rectangle</a:t>
            </a:r>
            <a:r>
              <a:rPr lang="en-US">
                <a:solidFill>
                  <a:schemeClr val="dk1"/>
                </a:solidFill>
              </a:rPr>
              <a:t>, ale również </a:t>
            </a:r>
            <a:r>
              <a:rPr lang="en-US">
                <a:solidFill>
                  <a:schemeClr val="accent5"/>
                </a:solidFill>
              </a:rPr>
              <a:t>Drawable</a:t>
            </a:r>
            <a:endParaRPr/>
          </a:p>
        </p:txBody>
      </p:sp>
      <p:cxnSp>
        <p:nvCxnSpPr>
          <p:cNvPr id="1815" name="Google Shape;1815;p181"/>
          <p:cNvCxnSpPr/>
          <p:nvPr/>
        </p:nvCxnSpPr>
        <p:spPr>
          <a:xfrm flipH="1">
            <a:off x="7945950" y="5091088"/>
            <a:ext cx="609900" cy="189900"/>
          </a:xfrm>
          <a:prstGeom prst="straightConnector1">
            <a:avLst/>
          </a:prstGeom>
          <a:noFill/>
          <a:ln cap="flat" cmpd="sng" w="28575">
            <a:solidFill>
              <a:srgbClr val="E06666"/>
            </a:solidFill>
            <a:prstDash val="solid"/>
            <a:round/>
            <a:headEnd len="med" w="med" type="none"/>
            <a:tailEnd len="med" w="med" type="stealth"/>
          </a:ln>
        </p:spPr>
      </p:cxnSp>
      <p:cxnSp>
        <p:nvCxnSpPr>
          <p:cNvPr id="1816" name="Google Shape;1816;p181"/>
          <p:cNvCxnSpPr/>
          <p:nvPr/>
        </p:nvCxnSpPr>
        <p:spPr>
          <a:xfrm flipH="1">
            <a:off x="7621500" y="1222900"/>
            <a:ext cx="743100" cy="300"/>
          </a:xfrm>
          <a:prstGeom prst="straightConnector1">
            <a:avLst/>
          </a:prstGeom>
          <a:noFill/>
          <a:ln cap="flat" cmpd="sng" w="28575">
            <a:solidFill>
              <a:srgbClr val="E06666"/>
            </a:solidFill>
            <a:prstDash val="solid"/>
            <a:round/>
            <a:headEnd len="med" w="med" type="none"/>
            <a:tailEnd len="med" w="med" type="stealth"/>
          </a:ln>
        </p:spPr>
      </p:cxnSp>
      <p:sp>
        <p:nvSpPr>
          <p:cNvPr id="1817" name="Google Shape;1817;p181"/>
          <p:cNvSpPr txBox="1"/>
          <p:nvPr/>
        </p:nvSpPr>
        <p:spPr>
          <a:xfrm>
            <a:off x="8374150" y="998675"/>
            <a:ext cx="3752100" cy="6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implementować można więcej niż jeden interfejs</a:t>
            </a:r>
            <a:endParaRPr>
              <a:solidFill>
                <a:schemeClr val="accent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p18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823" name="Google Shape;1823;p18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sz="3000">
                <a:solidFill>
                  <a:schemeClr val="accent6"/>
                </a:solidFill>
                <a:latin typeface="Arial"/>
                <a:ea typeface="Arial"/>
                <a:cs typeface="Arial"/>
                <a:sym typeface="Arial"/>
              </a:rPr>
              <a:t>interfaces</a:t>
            </a:r>
            <a:endParaRPr b="1" sz="30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Google Shape;1828;p1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#interfaces</a:t>
            </a:r>
            <a:endParaRPr sz="2400">
              <a:solidFill>
                <a:schemeClr val="accent6"/>
              </a:solidFill>
              <a:latin typeface="Arial"/>
              <a:ea typeface="Arial"/>
              <a:cs typeface="Arial"/>
              <a:sym typeface="Arial"/>
            </a:endParaRPr>
          </a:p>
        </p:txBody>
      </p:sp>
      <p:sp>
        <p:nvSpPr>
          <p:cNvPr id="1829" name="Google Shape;1829;p18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interfejs </a:t>
            </a:r>
            <a:r>
              <a:rPr b="1" lang="en-US" sz="1400">
                <a:latin typeface="Arial"/>
                <a:ea typeface="Arial"/>
                <a:cs typeface="Arial"/>
                <a:sym typeface="Arial"/>
              </a:rPr>
              <a:t>Animal</a:t>
            </a:r>
            <a:r>
              <a:rPr lang="en-US" sz="1400">
                <a:latin typeface="Arial"/>
                <a:ea typeface="Arial"/>
                <a:cs typeface="Arial"/>
                <a:sym typeface="Arial"/>
              </a:rPr>
              <a:t> oraz dodaj do niego sygnatury metod: </a:t>
            </a:r>
            <a:r>
              <a:rPr b="1" lang="en-US" sz="1400">
                <a:latin typeface="Arial"/>
                <a:ea typeface="Arial"/>
                <a:cs typeface="Arial"/>
                <a:sym typeface="Arial"/>
              </a:rPr>
              <a:t>getName() </a:t>
            </a:r>
            <a:r>
              <a:rPr lang="en-US" sz="1400">
                <a:latin typeface="Arial"/>
                <a:ea typeface="Arial"/>
                <a:cs typeface="Arial"/>
                <a:sym typeface="Arial"/>
              </a:rPr>
              <a:t>i </a:t>
            </a:r>
            <a:r>
              <a:rPr b="1" lang="en-US" sz="1400">
                <a:latin typeface="Arial"/>
                <a:ea typeface="Arial"/>
                <a:cs typeface="Arial"/>
                <a:sym typeface="Arial"/>
              </a:rPr>
              <a:t>speak()</a:t>
            </a:r>
            <a:r>
              <a:rPr lang="en-US" sz="1400">
                <a:latin typeface="Arial"/>
                <a:ea typeface="Arial"/>
                <a:cs typeface="Arial"/>
                <a:sym typeface="Arial"/>
              </a:rPr>
              <a:t>.</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kilka różnych implementacji interfejsu </a:t>
            </a:r>
            <a:r>
              <a:rPr b="1" lang="en-US" sz="1400">
                <a:latin typeface="Arial"/>
                <a:ea typeface="Arial"/>
                <a:cs typeface="Arial"/>
                <a:sym typeface="Arial"/>
              </a:rPr>
              <a:t>Animal </a:t>
            </a:r>
            <a:r>
              <a:rPr lang="en-US" sz="1400">
                <a:latin typeface="Arial"/>
                <a:ea typeface="Arial"/>
                <a:cs typeface="Arial"/>
                <a:sym typeface="Arial"/>
              </a:rPr>
              <a:t>po jednym dla: </a:t>
            </a:r>
            <a:r>
              <a:rPr lang="en-US" sz="1400">
                <a:latin typeface="Arial"/>
                <a:ea typeface="Arial"/>
                <a:cs typeface="Arial"/>
                <a:sym typeface="Arial"/>
              </a:rPr>
              <a:t>ptaków, ssaków, ryb, gadów, owadów.</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kolejne interfejsy:</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b="1" lang="en-US" sz="1400">
                <a:latin typeface="Arial"/>
                <a:ea typeface="Arial"/>
                <a:cs typeface="Arial"/>
                <a:sym typeface="Arial"/>
              </a:rPr>
              <a:t>Flyable </a:t>
            </a:r>
            <a:r>
              <a:rPr lang="en-US" sz="1400">
                <a:latin typeface="Arial"/>
                <a:ea typeface="Arial"/>
                <a:cs typeface="Arial"/>
                <a:sym typeface="Arial"/>
              </a:rPr>
              <a:t>z sygnaturą metody </a:t>
            </a:r>
            <a:r>
              <a:rPr b="1" lang="en-US" sz="1400">
                <a:latin typeface="Arial"/>
                <a:ea typeface="Arial"/>
                <a:cs typeface="Arial"/>
                <a:sym typeface="Arial"/>
              </a:rPr>
              <a:t>fly</a:t>
            </a:r>
            <a:r>
              <a:rPr b="1" lang="en-US" sz="1400">
                <a:latin typeface="Arial"/>
                <a:ea typeface="Arial"/>
                <a:cs typeface="Arial"/>
                <a:sym typeface="Arial"/>
              </a:rPr>
              <a:t>()</a:t>
            </a:r>
            <a:r>
              <a:rPr lang="en-US" sz="1400">
                <a:latin typeface="Arial"/>
                <a:ea typeface="Arial"/>
                <a:cs typeface="Arial"/>
                <a:sym typeface="Arial"/>
              </a:rPr>
              <a:t> </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b="1" lang="en-US" sz="1400"/>
              <a:t>Swimmable </a:t>
            </a:r>
            <a:r>
              <a:rPr lang="en-US" sz="1400">
                <a:solidFill>
                  <a:schemeClr val="dk1"/>
                </a:solidFill>
              </a:rPr>
              <a:t>z sygnaturą metody </a:t>
            </a:r>
            <a:r>
              <a:rPr b="1" lang="en-US" sz="1400">
                <a:solidFill>
                  <a:schemeClr val="dk1"/>
                </a:solidFill>
              </a:rPr>
              <a:t>swim()</a:t>
            </a:r>
            <a:r>
              <a:rPr lang="en-US" sz="1400">
                <a:solidFill>
                  <a:schemeClr val="dk1"/>
                </a:solidFill>
              </a:rPr>
              <a:t> </a:t>
            </a:r>
            <a:endParaRPr sz="1400">
              <a:solidFill>
                <a:schemeClr val="dk1"/>
              </a:solidFill>
            </a:endParaRPr>
          </a:p>
          <a:p>
            <a:pPr indent="0" lvl="0" marL="914400" rtl="0" algn="l">
              <a:spcBef>
                <a:spcPts val="0"/>
              </a:spcBef>
              <a:spcAft>
                <a:spcPts val="0"/>
              </a:spcAft>
              <a:buNone/>
            </a:pPr>
            <a:r>
              <a:t/>
            </a:r>
            <a:endParaRPr sz="800">
              <a:solidFill>
                <a:schemeClr val="dk1"/>
              </a:solidFil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klas zwierząt implementacje odpowiednich interfejsów:</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dla ryb i gadów </a:t>
            </a:r>
            <a:r>
              <a:rPr b="1" lang="en-US" sz="1400">
                <a:latin typeface="Arial"/>
                <a:ea typeface="Arial"/>
                <a:cs typeface="Arial"/>
                <a:sym typeface="Arial"/>
              </a:rPr>
              <a:t>Swimmable</a:t>
            </a:r>
            <a:r>
              <a:rPr lang="en-US" sz="1400">
                <a:latin typeface="Arial"/>
                <a:ea typeface="Arial"/>
                <a:cs typeface="Arial"/>
                <a:sym typeface="Arial"/>
              </a:rPr>
              <a:t>, </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dla ptaków i owadów: </a:t>
            </a:r>
            <a:r>
              <a:rPr b="1" lang="en-US" sz="1400">
                <a:latin typeface="Arial"/>
                <a:ea typeface="Arial"/>
                <a:cs typeface="Arial"/>
                <a:sym typeface="Arial"/>
              </a:rPr>
              <a:t>Flyable</a:t>
            </a:r>
            <a:endParaRPr b="1" sz="1400">
              <a:latin typeface="Arial"/>
              <a:ea typeface="Arial"/>
              <a:cs typeface="Arial"/>
              <a:sym typeface="Arial"/>
            </a:endParaRPr>
          </a:p>
          <a:p>
            <a:pPr indent="0" lvl="0" marL="914400" rtl="0" algn="l">
              <a:spcBef>
                <a:spcPts val="0"/>
              </a:spcBef>
              <a:spcAft>
                <a:spcPts val="0"/>
              </a:spcAft>
              <a:buNone/>
            </a:pPr>
            <a:r>
              <a:t/>
            </a:r>
            <a:endParaRPr b="1" sz="800"/>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Utwórz nowy interfejs </a:t>
            </a:r>
            <a:r>
              <a:rPr b="1" lang="en-US" sz="1400">
                <a:latin typeface="Arial"/>
                <a:ea typeface="Arial"/>
                <a:cs typeface="Arial"/>
                <a:sym typeface="Arial"/>
              </a:rPr>
              <a:t>Being </a:t>
            </a:r>
            <a:r>
              <a:rPr lang="en-US" sz="1400">
                <a:latin typeface="Arial"/>
                <a:ea typeface="Arial"/>
                <a:cs typeface="Arial"/>
                <a:sym typeface="Arial"/>
              </a:rPr>
              <a:t>i dodaj do niego:</a:t>
            </a:r>
            <a:endParaRPr sz="1400">
              <a:latin typeface="Arial"/>
              <a:ea typeface="Arial"/>
              <a:cs typeface="Arial"/>
              <a:sym typeface="Arial"/>
            </a:endParaRPr>
          </a:p>
          <a:p>
            <a:pPr indent="-317500" lvl="1" marL="914400" rtl="0" algn="l">
              <a:spcBef>
                <a:spcPts val="0"/>
              </a:spcBef>
              <a:spcAft>
                <a:spcPts val="0"/>
              </a:spcAft>
              <a:buSzPts val="1400"/>
              <a:buFont typeface="Arial"/>
              <a:buAutoNum type="alphaLcPeriod"/>
            </a:pPr>
            <a:r>
              <a:rPr lang="en-US" sz="1400"/>
              <a:t>sygnaturę metody </a:t>
            </a:r>
            <a:r>
              <a:rPr b="1" lang="en-US" sz="1400"/>
              <a:t>getAge()</a:t>
            </a:r>
            <a:endParaRPr b="1" sz="1400"/>
          </a:p>
          <a:p>
            <a:pPr indent="-317500" lvl="1" marL="914400" rtl="0" algn="l">
              <a:spcBef>
                <a:spcPts val="0"/>
              </a:spcBef>
              <a:spcAft>
                <a:spcPts val="0"/>
              </a:spcAft>
              <a:buSzPts val="1400"/>
              <a:buAutoNum type="alphaLcPeriod"/>
            </a:pPr>
            <a:r>
              <a:rPr lang="en-US" sz="1400"/>
              <a:t>pole </a:t>
            </a:r>
            <a:r>
              <a:rPr b="1" lang="en-US" sz="1400"/>
              <a:t>MAX_AGE </a:t>
            </a:r>
            <a:r>
              <a:rPr lang="en-US" sz="1400"/>
              <a:t>= 100</a:t>
            </a:r>
            <a:endParaRPr sz="1400"/>
          </a:p>
          <a:p>
            <a:pPr indent="-317500" lvl="1" marL="914400" rtl="0" algn="l">
              <a:spcBef>
                <a:spcPts val="0"/>
              </a:spcBef>
              <a:spcAft>
                <a:spcPts val="0"/>
              </a:spcAft>
              <a:buSzPts val="1400"/>
              <a:buFont typeface="Arial"/>
              <a:buAutoNum type="alphaLcPeriod"/>
            </a:pPr>
            <a:r>
              <a:rPr lang="en-US" sz="1400">
                <a:latin typeface="Arial"/>
                <a:ea typeface="Arial"/>
                <a:cs typeface="Arial"/>
                <a:sym typeface="Arial"/>
              </a:rPr>
              <a:t>metodę domyślną: </a:t>
            </a:r>
            <a:r>
              <a:rPr b="1" lang="en-US" sz="1400">
                <a:latin typeface="Arial"/>
                <a:ea typeface="Arial"/>
                <a:cs typeface="Arial"/>
                <a:sym typeface="Arial"/>
              </a:rPr>
              <a:t>isAlive()</a:t>
            </a:r>
            <a:r>
              <a:rPr lang="en-US" sz="1400">
                <a:latin typeface="Arial"/>
                <a:ea typeface="Arial"/>
                <a:cs typeface="Arial"/>
                <a:sym typeface="Arial"/>
              </a:rPr>
              <a:t> - która zwróci </a:t>
            </a:r>
            <a:r>
              <a:rPr b="1" lang="en-US" sz="1400">
                <a:latin typeface="Arial"/>
                <a:ea typeface="Arial"/>
                <a:cs typeface="Arial"/>
                <a:sym typeface="Arial"/>
              </a:rPr>
              <a:t>true </a:t>
            </a:r>
            <a:r>
              <a:rPr lang="en-US" sz="1400"/>
              <a:t>jeżeli wiek istoty jest mniejszy od </a:t>
            </a:r>
            <a:r>
              <a:rPr b="1" lang="en-US" sz="1400">
                <a:solidFill>
                  <a:schemeClr val="dk1"/>
                </a:solidFill>
              </a:rPr>
              <a:t>MAX_AGE</a:t>
            </a:r>
            <a:r>
              <a:rPr lang="en-US"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800"/>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Dodaj do interfejsu </a:t>
            </a:r>
            <a:r>
              <a:rPr b="1" lang="en-US" sz="1400">
                <a:latin typeface="Arial"/>
                <a:ea typeface="Arial"/>
                <a:cs typeface="Arial"/>
                <a:sym typeface="Arial"/>
              </a:rPr>
              <a:t>Animal</a:t>
            </a:r>
            <a:r>
              <a:rPr lang="en-US" sz="1400">
                <a:latin typeface="Arial"/>
                <a:ea typeface="Arial"/>
                <a:cs typeface="Arial"/>
                <a:sym typeface="Arial"/>
              </a:rPr>
              <a:t> dziedziczenie z interfejsu </a:t>
            </a:r>
            <a:r>
              <a:rPr b="1" lang="en-US" sz="1400">
                <a:latin typeface="Arial"/>
                <a:ea typeface="Arial"/>
                <a:cs typeface="Arial"/>
                <a:sym typeface="Arial"/>
              </a:rPr>
              <a:t>Being </a:t>
            </a:r>
            <a:endParaRPr b="1" sz="1400">
              <a:latin typeface="Arial"/>
              <a:ea typeface="Arial"/>
              <a:cs typeface="Arial"/>
              <a:sym typeface="Arial"/>
            </a:endParaRPr>
          </a:p>
          <a:p>
            <a:pPr indent="0" lvl="0" marL="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Nadpisz w jednej z klas zwierząt metodę </a:t>
            </a:r>
            <a:r>
              <a:rPr b="1" lang="en-US" sz="1400">
                <a:latin typeface="Arial"/>
                <a:ea typeface="Arial"/>
                <a:cs typeface="Arial"/>
                <a:sym typeface="Arial"/>
              </a:rPr>
              <a:t>isAlive()</a:t>
            </a:r>
            <a:endParaRPr b="1" sz="14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latin typeface="Arial"/>
                <a:ea typeface="Arial"/>
                <a:cs typeface="Arial"/>
                <a:sym typeface="Arial"/>
              </a:rPr>
              <a:t>Stwórz obiekty dla każdego zwierzęcia i wyświetl informacje o nich (nazwę, wiek, mowę, czy żyją?)</a:t>
            </a:r>
            <a:endParaRPr sz="14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17500" lvl="0" marL="457200" rtl="0" algn="l">
              <a:spcBef>
                <a:spcPts val="0"/>
              </a:spcBef>
              <a:spcAft>
                <a:spcPts val="0"/>
              </a:spcAft>
              <a:buClr>
                <a:srgbClr val="000000"/>
              </a:buClr>
              <a:buSzPts val="1400"/>
              <a:buFont typeface="Arial"/>
              <a:buAutoNum type="arabicPeriod"/>
            </a:pPr>
            <a:r>
              <a:rPr lang="en-US" sz="1400">
                <a:solidFill>
                  <a:srgbClr val="FF0000"/>
                </a:solidFill>
                <a:latin typeface="Arial"/>
                <a:ea typeface="Arial"/>
                <a:cs typeface="Arial"/>
                <a:sym typeface="Arial"/>
              </a:rPr>
              <a:t>* </a:t>
            </a:r>
            <a:r>
              <a:rPr lang="en-US" sz="1400">
                <a:solidFill>
                  <a:srgbClr val="000000"/>
                </a:solidFill>
                <a:latin typeface="Arial"/>
                <a:ea typeface="Arial"/>
                <a:cs typeface="Arial"/>
                <a:sym typeface="Arial"/>
              </a:rPr>
              <a:t>Utwórz interfejs </a:t>
            </a:r>
            <a:r>
              <a:rPr b="1" lang="en-US" sz="1400">
                <a:solidFill>
                  <a:srgbClr val="000000"/>
                </a:solidFill>
                <a:latin typeface="Arial"/>
                <a:ea typeface="Arial"/>
                <a:cs typeface="Arial"/>
                <a:sym typeface="Arial"/>
              </a:rPr>
              <a:t>Plant</a:t>
            </a:r>
            <a:r>
              <a:rPr lang="en-US" sz="1400">
                <a:solidFill>
                  <a:srgbClr val="000000"/>
                </a:solidFill>
                <a:latin typeface="Arial"/>
                <a:ea typeface="Arial"/>
                <a:cs typeface="Arial"/>
                <a:sym typeface="Arial"/>
              </a:rPr>
              <a:t>, który będzie dziedziczył po </a:t>
            </a:r>
            <a:r>
              <a:rPr b="1" lang="en-US" sz="1400">
                <a:solidFill>
                  <a:srgbClr val="000000"/>
                </a:solidFill>
                <a:latin typeface="Arial"/>
                <a:ea typeface="Arial"/>
                <a:cs typeface="Arial"/>
                <a:sym typeface="Arial"/>
              </a:rPr>
              <a:t>Being</a:t>
            </a:r>
            <a:r>
              <a:rPr lang="en-US" sz="1400">
                <a:solidFill>
                  <a:srgbClr val="000000"/>
                </a:solidFill>
                <a:latin typeface="Arial"/>
                <a:ea typeface="Arial"/>
                <a:cs typeface="Arial"/>
                <a:sym typeface="Arial"/>
              </a:rPr>
              <a:t> i nadpisze metodę </a:t>
            </a:r>
            <a:r>
              <a:rPr b="1" lang="en-US" sz="1400">
                <a:latin typeface="Arial"/>
                <a:ea typeface="Arial"/>
                <a:cs typeface="Arial"/>
                <a:sym typeface="Arial"/>
              </a:rPr>
              <a:t>isAlive() </a:t>
            </a:r>
            <a:r>
              <a:rPr lang="en-US" sz="1400">
                <a:latin typeface="Arial"/>
                <a:ea typeface="Arial"/>
                <a:cs typeface="Arial"/>
                <a:sym typeface="Arial"/>
              </a:rPr>
              <a:t>tak żeby limit wieku był równy 1000 lat. Dodaj kilka klas implementujących interfejs </a:t>
            </a:r>
            <a:r>
              <a:rPr b="1" lang="en-US" sz="1400">
                <a:latin typeface="Arial"/>
                <a:ea typeface="Arial"/>
                <a:cs typeface="Arial"/>
                <a:sym typeface="Arial"/>
              </a:rPr>
              <a:t>Plant.</a:t>
            </a:r>
            <a:endParaRPr b="1" sz="1400">
              <a:latin typeface="Arial"/>
              <a:ea typeface="Arial"/>
              <a:cs typeface="Arial"/>
              <a:sym typeface="Arial"/>
            </a:endParaRPr>
          </a:p>
          <a:p>
            <a:pPr indent="0" lvl="0" marL="457200" rtl="0" algn="l">
              <a:spcBef>
                <a:spcPts val="0"/>
              </a:spcBef>
              <a:spcAft>
                <a:spcPts val="0"/>
              </a:spcAft>
              <a:buNone/>
            </a:pPr>
            <a:r>
              <a:t/>
            </a:r>
            <a:endParaRPr b="1" sz="800">
              <a:latin typeface="Arial"/>
              <a:ea typeface="Arial"/>
              <a:cs typeface="Arial"/>
              <a:sym typeface="Arial"/>
            </a:endParaRPr>
          </a:p>
          <a:p>
            <a:pPr indent="-317500" lvl="0" marL="457200" rtl="0" algn="l">
              <a:spcBef>
                <a:spcPts val="0"/>
              </a:spcBef>
              <a:spcAft>
                <a:spcPts val="0"/>
              </a:spcAft>
              <a:buClr>
                <a:schemeClr val="dk1"/>
              </a:buClr>
              <a:buSzPts val="1400"/>
              <a:buFont typeface="Arial"/>
              <a:buAutoNum type="arabicPeriod"/>
            </a:pPr>
            <a:r>
              <a:rPr lang="en-US" sz="1400">
                <a:solidFill>
                  <a:srgbClr val="FF0000"/>
                </a:solidFill>
                <a:latin typeface="Arial"/>
                <a:ea typeface="Arial"/>
                <a:cs typeface="Arial"/>
                <a:sym typeface="Arial"/>
              </a:rPr>
              <a:t>* </a:t>
            </a:r>
            <a:r>
              <a:rPr lang="en-US" sz="1400">
                <a:latin typeface="Arial"/>
                <a:ea typeface="Arial"/>
                <a:cs typeface="Arial"/>
                <a:sym typeface="Arial"/>
              </a:rPr>
              <a:t>Utwórz klasę </a:t>
            </a:r>
            <a:r>
              <a:rPr b="1" lang="en-US" sz="1400">
                <a:latin typeface="Arial"/>
                <a:ea typeface="Arial"/>
                <a:cs typeface="Arial"/>
                <a:sym typeface="Arial"/>
              </a:rPr>
              <a:t>Swimmingpool </a:t>
            </a:r>
            <a:r>
              <a:rPr lang="en-US" sz="1400">
                <a:latin typeface="Arial"/>
                <a:ea typeface="Arial"/>
                <a:cs typeface="Arial"/>
                <a:sym typeface="Arial"/>
              </a:rPr>
              <a:t>w konstruktorze pobierz listę obiektów typu </a:t>
            </a:r>
            <a:r>
              <a:rPr b="1" lang="en-US" sz="1400">
                <a:latin typeface="Arial"/>
                <a:ea typeface="Arial"/>
                <a:cs typeface="Arial"/>
                <a:sym typeface="Arial"/>
              </a:rPr>
              <a:t>Swimmable</a:t>
            </a:r>
            <a:r>
              <a:rPr lang="en-US" sz="1400">
                <a:latin typeface="Arial"/>
                <a:ea typeface="Arial"/>
                <a:cs typeface="Arial"/>
                <a:sym typeface="Arial"/>
              </a:rPr>
              <a:t> i dodaj metodę, która sprawi że wszystkie zwierzęta będą pływać.</a:t>
            </a:r>
            <a:endParaRPr sz="1400">
              <a:latin typeface="Arial"/>
              <a:ea typeface="Arial"/>
              <a:cs typeface="Arial"/>
              <a:sym typeface="Arial"/>
            </a:endParaRPr>
          </a:p>
        </p:txBody>
      </p:sp>
      <p:sp>
        <p:nvSpPr>
          <p:cNvPr id="1830" name="Google Shape;1830;p18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4" name="Shape 1834"/>
        <p:cNvGrpSpPr/>
        <p:nvPr/>
      </p:nvGrpSpPr>
      <p:grpSpPr>
        <a:xfrm>
          <a:off x="0" y="0"/>
          <a:ext cx="0" cy="0"/>
          <a:chOff x="0" y="0"/>
          <a:chExt cx="0" cy="0"/>
        </a:xfrm>
      </p:grpSpPr>
      <p:sp>
        <p:nvSpPr>
          <p:cNvPr id="1835" name="Google Shape;1835;p18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Data i czas</a:t>
            </a:r>
            <a:endParaRPr sz="4800">
              <a:solidFill>
                <a:srgbClr val="000000"/>
              </a:solidFill>
            </a:endParaRPr>
          </a:p>
        </p:txBody>
      </p:sp>
      <p:sp>
        <p:nvSpPr>
          <p:cNvPr id="1836" name="Google Shape;1836;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sz="2400">
              <a:solidFill>
                <a:schemeClr val="accent6"/>
              </a:solidFill>
              <a:latin typeface="Arial"/>
              <a:ea typeface="Arial"/>
              <a:cs typeface="Arial"/>
              <a:sym typeface="Arial"/>
            </a:endParaRPr>
          </a:p>
        </p:txBody>
      </p:sp>
      <p:sp>
        <p:nvSpPr>
          <p:cNvPr id="1842" name="Google Shape;1842;p185"/>
          <p:cNvSpPr txBox="1"/>
          <p:nvPr>
            <p:ph idx="4294967295" type="ctrTitle"/>
          </p:nvPr>
        </p:nvSpPr>
        <p:spPr>
          <a:xfrm>
            <a:off x="64050" y="1035475"/>
            <a:ext cx="12063900" cy="1120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Unix Epoch</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początek roku 1970 (1 stycznia 1970 r. UTC), który wyznacza początek tzw. ery Unixa</a:t>
            </a:r>
            <a:r>
              <a:rPr lang="en-US" sz="2000">
                <a:latin typeface="Arial"/>
                <a:ea typeface="Arial"/>
                <a:cs typeface="Arial"/>
                <a:sym typeface="Arial"/>
              </a:rPr>
              <a:t>. Czas w Javie liczony jest jako liczba milisekund lub nanosekund od Epoch.</a:t>
            </a:r>
            <a:endParaRPr sz="2000">
              <a:latin typeface="Arial"/>
              <a:ea typeface="Arial"/>
              <a:cs typeface="Arial"/>
              <a:sym typeface="Arial"/>
            </a:endParaRPr>
          </a:p>
        </p:txBody>
      </p:sp>
      <p:graphicFrame>
        <p:nvGraphicFramePr>
          <p:cNvPr id="1843" name="Google Shape;1843;p185"/>
          <p:cNvGraphicFramePr/>
          <p:nvPr/>
        </p:nvGraphicFramePr>
        <p:xfrm>
          <a:off x="64050" y="2272275"/>
          <a:ext cx="3000000" cy="3000000"/>
        </p:xfrm>
        <a:graphic>
          <a:graphicData uri="http://schemas.openxmlformats.org/drawingml/2006/table">
            <a:tbl>
              <a:tblPr>
                <a:noFill/>
                <a:tableStyleId>{728C81B1-6AA7-4C41-816D-1347D68411BE}</a:tableStyleId>
              </a:tblPr>
              <a:tblGrid>
                <a:gridCol w="6031950"/>
                <a:gridCol w="6031950"/>
              </a:tblGrid>
              <a:tr h="648150">
                <a:tc>
                  <a:txBody>
                    <a:bodyPr>
                      <a:noAutofit/>
                    </a:bodyPr>
                    <a:lstStyle/>
                    <a:p>
                      <a:pPr indent="0" lvl="0" marL="0" rtl="0" algn="ctr">
                        <a:spcBef>
                          <a:spcPts val="0"/>
                        </a:spcBef>
                        <a:spcAft>
                          <a:spcPts val="0"/>
                        </a:spcAft>
                        <a:buNone/>
                      </a:pPr>
                      <a:r>
                        <a:rPr lang="en-US" sz="3000">
                          <a:solidFill>
                            <a:schemeClr val="accent2"/>
                          </a:solidFill>
                        </a:rPr>
                        <a:t>d</a:t>
                      </a:r>
                      <a:r>
                        <a:rPr lang="en-US" sz="3000">
                          <a:solidFill>
                            <a:schemeClr val="accent2"/>
                          </a:solidFill>
                        </a:rPr>
                        <a:t>o Java 8</a:t>
                      </a:r>
                      <a:endParaRPr sz="3000">
                        <a:solidFill>
                          <a:schemeClr val="accen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3000">
                          <a:solidFill>
                            <a:schemeClr val="accent2"/>
                          </a:solidFill>
                        </a:rPr>
                        <a:t>od Java 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67725">
                <a:tc>
                  <a:txBody>
                    <a:bodyPr>
                      <a:noAutofit/>
                    </a:bodyPr>
                    <a:lstStyle/>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Date</a:t>
                      </a:r>
                      <a:r>
                        <a:rPr lang="en-US" sz="3000">
                          <a:solidFill>
                            <a:schemeClr val="accent6"/>
                          </a:solidFill>
                        </a:rPr>
                        <a:t> (JDK1.0)</a:t>
                      </a:r>
                      <a:endParaRPr sz="3000">
                        <a:solidFill>
                          <a:schemeClr val="accent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java.util.</a:t>
                      </a:r>
                      <a:r>
                        <a:rPr lang="en-US" sz="3000">
                          <a:solidFill>
                            <a:srgbClr val="42719B"/>
                          </a:solidFill>
                        </a:rPr>
                        <a:t>Calendar</a:t>
                      </a:r>
                      <a:r>
                        <a:rPr lang="en-US" sz="3000">
                          <a:solidFill>
                            <a:schemeClr val="accent6"/>
                          </a:solidFill>
                        </a:rPr>
                        <a:t> (JDK1.1)</a:t>
                      </a:r>
                      <a:endParaRPr sz="3000">
                        <a:solidFill>
                          <a:schemeClr val="accent6"/>
                        </a:solidFill>
                      </a:endParaRPr>
                    </a:p>
                    <a:p>
                      <a:pPr indent="0" lvl="0" marL="0" rtl="0" algn="ctr">
                        <a:lnSpc>
                          <a:spcPct val="90000"/>
                        </a:lnSpc>
                        <a:spcBef>
                          <a:spcPts val="0"/>
                        </a:spcBef>
                        <a:spcAft>
                          <a:spcPts val="0"/>
                        </a:spcAft>
                        <a:buNone/>
                      </a:pPr>
                      <a:r>
                        <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JodaTime - </a:t>
                      </a:r>
                      <a:r>
                        <a:rPr lang="en-US" sz="3000" u="sng">
                          <a:solidFill>
                            <a:srgbClr val="42719B"/>
                          </a:solidFill>
                          <a:hlinkClick r:id="rId3"/>
                        </a:rPr>
                        <a:t>http://www.joda.org/joda-time</a:t>
                      </a:r>
                      <a:endParaRPr sz="3000">
                        <a:solidFill>
                          <a:srgbClr val="42719B"/>
                        </a:solidFill>
                      </a:endParaRPr>
                    </a:p>
                    <a:p>
                      <a:pPr indent="0" lvl="0" marL="0" rtl="0" algn="ctr">
                        <a:lnSpc>
                          <a:spcPct val="90000"/>
                        </a:lnSpc>
                        <a:spcBef>
                          <a:spcPts val="0"/>
                        </a:spcBef>
                        <a:spcAft>
                          <a:spcPts val="0"/>
                        </a:spcAft>
                        <a:buClr>
                          <a:schemeClr val="dk1"/>
                        </a:buClr>
                        <a:buSzPts val="1100"/>
                        <a:buFont typeface="Arial"/>
                        <a:buNone/>
                      </a:pPr>
                      <a:r>
                        <a:t/>
                      </a:r>
                      <a:endParaRPr sz="30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90000"/>
                        </a:lnSpc>
                        <a:spcBef>
                          <a:spcPts val="0"/>
                        </a:spcBef>
                        <a:spcAft>
                          <a:spcPts val="0"/>
                        </a:spcAft>
                        <a:buNone/>
                      </a:pPr>
                      <a:r>
                        <a:rPr lang="en-US" sz="2400">
                          <a:solidFill>
                            <a:schemeClr val="dk1"/>
                          </a:solidFill>
                        </a:rPr>
                        <a:t>Java Date API (wzorowane na JodaTime)</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LocalDate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LocalTime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LocalDateTime</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java.time.</a:t>
                      </a:r>
                      <a:r>
                        <a:rPr lang="en-US" sz="3000">
                          <a:solidFill>
                            <a:srgbClr val="42719B"/>
                          </a:solidFill>
                        </a:rPr>
                        <a:t>ZonedDateTime</a:t>
                      </a:r>
                      <a:endParaRPr sz="3000">
                        <a:solidFill>
                          <a:srgbClr val="42719B"/>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rgbClr val="42719B"/>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Google Shape;1848;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 - Date i Calendar</a:t>
            </a:r>
            <a:endParaRPr sz="2400">
              <a:solidFill>
                <a:schemeClr val="accent6"/>
              </a:solidFill>
              <a:latin typeface="Arial"/>
              <a:ea typeface="Arial"/>
              <a:cs typeface="Arial"/>
              <a:sym typeface="Arial"/>
            </a:endParaRPr>
          </a:p>
        </p:txBody>
      </p:sp>
      <p:sp>
        <p:nvSpPr>
          <p:cNvPr id="1849" name="Google Shape;1849;p186"/>
          <p:cNvSpPr txBox="1"/>
          <p:nvPr/>
        </p:nvSpPr>
        <p:spPr>
          <a:xfrm>
            <a:off x="0" y="978300"/>
            <a:ext cx="7940700" cy="52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5"/>
                </a:solidFill>
              </a:rPr>
              <a:t>Date </a:t>
            </a:r>
            <a:r>
              <a:rPr b="1" lang="en-US" sz="2400"/>
              <a:t>now </a:t>
            </a:r>
            <a:r>
              <a:rPr lang="en-US" sz="2400"/>
              <a:t>= new </a:t>
            </a:r>
            <a:r>
              <a:rPr lang="en-US" sz="2400">
                <a:solidFill>
                  <a:schemeClr val="accent5"/>
                </a:solidFill>
              </a:rPr>
              <a:t>Date()</a:t>
            </a:r>
            <a:r>
              <a:rPr lang="en-US" sz="2400"/>
              <a:t>;</a:t>
            </a:r>
            <a:endParaRPr sz="2400"/>
          </a:p>
          <a:p>
            <a:pPr indent="0" lvl="0" marL="0" rtl="0" algn="l">
              <a:spcBef>
                <a:spcPts val="0"/>
              </a:spcBef>
              <a:spcAft>
                <a:spcPts val="0"/>
              </a:spcAft>
              <a:buClr>
                <a:schemeClr val="dk1"/>
              </a:buClr>
              <a:buSzPts val="1100"/>
              <a:buFont typeface="Arial"/>
              <a:buNone/>
            </a:pPr>
            <a:r>
              <a:rPr lang="en-US" sz="2400"/>
              <a:t>System.out.println(</a:t>
            </a:r>
            <a:r>
              <a:rPr lang="en-US" sz="2400">
                <a:solidFill>
                  <a:schemeClr val="accent6"/>
                </a:solidFill>
              </a:rPr>
              <a:t>"Current date: "</a:t>
            </a:r>
            <a:r>
              <a:rPr lang="en-US" sz="2400"/>
              <a:t> + </a:t>
            </a:r>
            <a:r>
              <a:rPr b="1" lang="en-US" sz="2400"/>
              <a:t>now</a:t>
            </a:r>
            <a:r>
              <a:rPr lang="en-US" sz="2400"/>
              <a:t>);</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chemeClr val="accent5"/>
                </a:solidFill>
              </a:rPr>
              <a:t>Date </a:t>
            </a:r>
            <a:r>
              <a:rPr b="1" lang="en-US" sz="2400"/>
              <a:t>epoch </a:t>
            </a:r>
            <a:r>
              <a:rPr lang="en-US" sz="2400"/>
              <a:t>= new </a:t>
            </a:r>
            <a:r>
              <a:rPr lang="en-US" sz="2400">
                <a:solidFill>
                  <a:schemeClr val="accent6"/>
                </a:solidFill>
              </a:rPr>
              <a:t>Date</a:t>
            </a:r>
            <a:r>
              <a:rPr lang="en-US" sz="2400"/>
              <a:t>(</a:t>
            </a:r>
            <a:r>
              <a:rPr lang="en-US" sz="2400">
                <a:solidFill>
                  <a:schemeClr val="accent2"/>
                </a:solidFill>
              </a:rPr>
              <a:t>1</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"EPOCH: "</a:t>
            </a:r>
            <a:r>
              <a:rPr lang="en-US" sz="2400"/>
              <a:t> + </a:t>
            </a:r>
            <a:r>
              <a:rPr b="1" lang="en-US" sz="2400"/>
              <a:t>epoch</a:t>
            </a:r>
            <a:r>
              <a:rPr lang="en-US" sz="2400"/>
              <a:t>);</a:t>
            </a:r>
            <a:endParaRPr sz="2400"/>
          </a:p>
          <a:p>
            <a:pPr indent="0" lvl="0" marL="0" rtl="0" algn="l">
              <a:spcBef>
                <a:spcPts val="0"/>
              </a:spcBef>
              <a:spcAft>
                <a:spcPts val="0"/>
              </a:spcAft>
              <a:buClr>
                <a:schemeClr val="dk1"/>
              </a:buClr>
              <a:buSzPts val="1100"/>
              <a:buFont typeface="Arial"/>
              <a:buNone/>
            </a:pPr>
            <a:r>
              <a:rPr lang="en-US" sz="2400"/>
              <a:t>System.out.println(</a:t>
            </a:r>
            <a:r>
              <a:rPr lang="en-US" sz="2400">
                <a:solidFill>
                  <a:schemeClr val="accent6"/>
                </a:solidFill>
              </a:rPr>
              <a:t>"Now is older: "</a:t>
            </a:r>
            <a:r>
              <a:rPr lang="en-US" sz="2400"/>
              <a:t> + now.</a:t>
            </a:r>
            <a:r>
              <a:rPr b="1" lang="en-US" sz="2400"/>
              <a:t>before</a:t>
            </a:r>
            <a:r>
              <a:rPr lang="en-US" sz="2400"/>
              <a:t>(epoch));</a:t>
            </a:r>
            <a:endParaRPr sz="2400"/>
          </a:p>
          <a:p>
            <a:pPr indent="0" lvl="0" marL="0" rtl="0" algn="l">
              <a:spcBef>
                <a:spcPts val="0"/>
              </a:spcBef>
              <a:spcAft>
                <a:spcPts val="0"/>
              </a:spcAft>
              <a:buClr>
                <a:schemeClr val="dk1"/>
              </a:buClr>
              <a:buSzPts val="1100"/>
              <a:buFont typeface="Arial"/>
              <a:buNone/>
            </a:pPr>
            <a:r>
              <a:t/>
            </a:r>
            <a:endParaRPr>
              <a:solidFill>
                <a:schemeClr val="accent5"/>
              </a:solidFill>
            </a:endParaRPr>
          </a:p>
          <a:p>
            <a:pPr indent="0" lvl="0" marL="0" rtl="0" algn="l">
              <a:spcBef>
                <a:spcPts val="0"/>
              </a:spcBef>
              <a:spcAft>
                <a:spcPts val="0"/>
              </a:spcAft>
              <a:buClr>
                <a:schemeClr val="dk1"/>
              </a:buClr>
              <a:buSzPts val="1100"/>
              <a:buFont typeface="Arial"/>
              <a:buNone/>
            </a:pPr>
            <a:r>
              <a:rPr lang="en-US" sz="2400">
                <a:solidFill>
                  <a:schemeClr val="accent5"/>
                </a:solidFill>
              </a:rPr>
              <a:t>Calendar </a:t>
            </a:r>
            <a:r>
              <a:rPr b="1" lang="en-US" sz="2400"/>
              <a:t>calendar </a:t>
            </a:r>
            <a:r>
              <a:rPr lang="en-US" sz="2400"/>
              <a:t>= </a:t>
            </a:r>
            <a:r>
              <a:rPr lang="en-US" sz="2400">
                <a:solidFill>
                  <a:schemeClr val="accent5"/>
                </a:solidFill>
              </a:rPr>
              <a:t>Calendar</a:t>
            </a:r>
            <a:r>
              <a:rPr lang="en-US" sz="2400"/>
              <a:t>.</a:t>
            </a:r>
            <a:r>
              <a:rPr b="1" lang="en-US" sz="2400"/>
              <a:t>getInstance()</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"Current calendar: "</a:t>
            </a:r>
            <a:r>
              <a:rPr lang="en-US" sz="2400"/>
              <a:t> + </a:t>
            </a:r>
            <a:r>
              <a:rPr b="1" lang="en-US" sz="2400"/>
              <a:t>calendar</a:t>
            </a:r>
            <a:r>
              <a:rPr lang="en-US" sz="2400"/>
              <a:t>);</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en-US" sz="2400">
                <a:solidFill>
                  <a:schemeClr val="accent5"/>
                </a:solidFill>
              </a:rPr>
              <a:t>Calendar </a:t>
            </a:r>
            <a:r>
              <a:rPr b="1" lang="en-US" sz="2400"/>
              <a:t>beginOf21century </a:t>
            </a:r>
            <a:r>
              <a:rPr lang="en-US" sz="2400"/>
              <a:t>= </a:t>
            </a:r>
            <a:r>
              <a:rPr lang="en-US" sz="2400">
                <a:solidFill>
                  <a:schemeClr val="accent5"/>
                </a:solidFill>
              </a:rPr>
              <a:t>Calendar</a:t>
            </a:r>
            <a:r>
              <a:rPr lang="en-US" sz="2400"/>
              <a:t>.</a:t>
            </a:r>
            <a:r>
              <a:rPr b="1" lang="en-US" sz="2400"/>
              <a:t>getInstance()</a:t>
            </a:r>
            <a:r>
              <a:rPr lang="en-US" sz="2400"/>
              <a:t>;</a:t>
            </a:r>
            <a:endParaRPr sz="2400"/>
          </a:p>
          <a:p>
            <a:pPr indent="0" lvl="0" marL="0" rtl="0" algn="l">
              <a:spcBef>
                <a:spcPts val="0"/>
              </a:spcBef>
              <a:spcAft>
                <a:spcPts val="0"/>
              </a:spcAft>
              <a:buNone/>
            </a:pPr>
            <a:r>
              <a:rPr b="1" lang="en-US" sz="2400"/>
              <a:t>beginOf21century</a:t>
            </a:r>
            <a:r>
              <a:rPr lang="en-US" sz="2400"/>
              <a:t>.set(</a:t>
            </a:r>
            <a:r>
              <a:rPr lang="en-US" sz="2400">
                <a:solidFill>
                  <a:schemeClr val="accent5"/>
                </a:solidFill>
              </a:rPr>
              <a:t>Calendar</a:t>
            </a:r>
            <a:r>
              <a:rPr lang="en-US" sz="2400"/>
              <a:t>.</a:t>
            </a:r>
            <a:r>
              <a:rPr lang="en-US" sz="2400">
                <a:solidFill>
                  <a:schemeClr val="accent2"/>
                </a:solidFill>
              </a:rPr>
              <a:t>YEAR</a:t>
            </a:r>
            <a:r>
              <a:rPr lang="en-US" sz="2400"/>
              <a:t>, 2000);</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Date date = </a:t>
            </a:r>
            <a:r>
              <a:rPr b="1" lang="en-US" sz="2400">
                <a:solidFill>
                  <a:schemeClr val="dk1"/>
                </a:solidFill>
              </a:rPr>
              <a:t>calendar</a:t>
            </a:r>
            <a:r>
              <a:rPr lang="en-US" sz="2400"/>
              <a:t>.getTime();</a:t>
            </a:r>
            <a:endParaRPr sz="2400"/>
          </a:p>
          <a:p>
            <a:pPr indent="0" lvl="0" marL="0" rtl="0" algn="l">
              <a:spcBef>
                <a:spcPts val="0"/>
              </a:spcBef>
              <a:spcAft>
                <a:spcPts val="0"/>
              </a:spcAft>
              <a:buNone/>
            </a:pPr>
            <a:r>
              <a:rPr b="1" lang="en-US" sz="2400">
                <a:solidFill>
                  <a:schemeClr val="dk1"/>
                </a:solidFill>
              </a:rPr>
              <a:t>calendar</a:t>
            </a:r>
            <a:r>
              <a:rPr lang="en-US" sz="2400">
                <a:solidFill>
                  <a:schemeClr val="dk1"/>
                </a:solidFill>
              </a:rPr>
              <a:t>.setTime(date);</a:t>
            </a:r>
            <a:endParaRPr sz="2400"/>
          </a:p>
        </p:txBody>
      </p:sp>
      <p:sp>
        <p:nvSpPr>
          <p:cNvPr id="1850" name="Google Shape;1850;p186"/>
          <p:cNvSpPr txBox="1"/>
          <p:nvPr/>
        </p:nvSpPr>
        <p:spPr>
          <a:xfrm>
            <a:off x="7748400" y="919800"/>
            <a:ext cx="4443600" cy="525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klasa </a:t>
            </a:r>
            <a:r>
              <a:rPr lang="en-US" sz="1800">
                <a:solidFill>
                  <a:schemeClr val="accent5"/>
                </a:solidFill>
              </a:rPr>
              <a:t>Date </a:t>
            </a:r>
            <a:r>
              <a:rPr lang="en-US" sz="1800"/>
              <a:t>ma dwa konstruktory (jeden bezargumentowy i jeden liczbowy (</a:t>
            </a:r>
            <a:r>
              <a:rPr b="1" lang="en-US" sz="1800"/>
              <a:t>long</a:t>
            </a:r>
            <a:r>
              <a:rPr lang="en-US" sz="1800"/>
              <a:t>) oznaczający liczbę milisekund od daty Epoch)</a:t>
            </a:r>
            <a:endParaRPr sz="1800"/>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US" sz="1800">
                <a:solidFill>
                  <a:schemeClr val="dk1"/>
                </a:solidFill>
              </a:rPr>
              <a:t>dodatkowo klasa Date ma metody: </a:t>
            </a:r>
            <a:r>
              <a:rPr b="1" lang="en-US" sz="1800">
                <a:solidFill>
                  <a:schemeClr val="accent6"/>
                </a:solidFill>
              </a:rPr>
              <a:t>before</a:t>
            </a:r>
            <a:r>
              <a:rPr lang="en-US" sz="1800">
                <a:solidFill>
                  <a:schemeClr val="dk1"/>
                </a:solidFill>
              </a:rPr>
              <a:t>(Date) i </a:t>
            </a:r>
            <a:r>
              <a:rPr b="1" lang="en-US" sz="1800">
                <a:solidFill>
                  <a:schemeClr val="accent6"/>
                </a:solidFill>
              </a:rPr>
              <a:t>after</a:t>
            </a:r>
            <a:r>
              <a:rPr lang="en-US" sz="1800">
                <a:solidFill>
                  <a:schemeClr val="dk1"/>
                </a:solidFill>
              </a:rPr>
              <a:t>(Date) które mogą porównać dwa obiekty klasy Date</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klasa </a:t>
            </a:r>
            <a:r>
              <a:rPr lang="en-US" sz="1800">
                <a:solidFill>
                  <a:schemeClr val="accent5"/>
                </a:solidFill>
              </a:rPr>
              <a:t>Calendar </a:t>
            </a:r>
            <a:r>
              <a:rPr lang="en-US" sz="1800">
                <a:solidFill>
                  <a:schemeClr val="dk1"/>
                </a:solidFill>
              </a:rPr>
              <a:t>posiada metody do ustawiania poszczególnych składników daty (rok, miesiąc, dzień) a także czasu (godzina, minuta, itp)</a:t>
            </a:r>
            <a:endParaRPr sz="1800">
              <a:solidFill>
                <a:schemeClr val="dk1"/>
              </a:solidFill>
            </a:endParaRPr>
          </a:p>
          <a:p>
            <a:pPr indent="0" lvl="0" marL="457200" rtl="0" algn="l">
              <a:spcBef>
                <a:spcPts val="0"/>
              </a:spcBef>
              <a:spcAft>
                <a:spcPts val="0"/>
              </a:spcAft>
              <a:buNone/>
            </a:pPr>
            <a:r>
              <a:t/>
            </a:r>
            <a:endParaRPr sz="1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data zapisana w obiektach klasy </a:t>
            </a:r>
            <a:r>
              <a:rPr lang="en-US" sz="1800">
                <a:solidFill>
                  <a:schemeClr val="accent5"/>
                </a:solidFill>
              </a:rPr>
              <a:t>Date </a:t>
            </a:r>
            <a:r>
              <a:rPr lang="en-US" sz="1800">
                <a:solidFill>
                  <a:schemeClr val="dk1"/>
                </a:solidFill>
              </a:rPr>
              <a:t>jest niezależna od strefy czasowej, natomiast dla obiektów klasy </a:t>
            </a:r>
            <a:r>
              <a:rPr lang="en-US" sz="1800">
                <a:solidFill>
                  <a:schemeClr val="accent5"/>
                </a:solidFill>
              </a:rPr>
              <a:t>Calendar </a:t>
            </a:r>
            <a:r>
              <a:rPr lang="en-US" sz="1800">
                <a:solidFill>
                  <a:schemeClr val="dk1"/>
                </a:solidFill>
              </a:rPr>
              <a:t>można ustawić strefę czasową</a:t>
            </a:r>
            <a:endParaRPr sz="1800">
              <a:solidFill>
                <a:schemeClr val="dk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4" name="Shape 1854"/>
        <p:cNvGrpSpPr/>
        <p:nvPr/>
      </p:nvGrpSpPr>
      <p:grpSpPr>
        <a:xfrm>
          <a:off x="0" y="0"/>
          <a:ext cx="0" cy="0"/>
          <a:chOff x="0" y="0"/>
          <a:chExt cx="0" cy="0"/>
        </a:xfrm>
      </p:grpSpPr>
      <p:sp>
        <p:nvSpPr>
          <p:cNvPr id="1855" name="Google Shape;1855;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 - formatowanie</a:t>
            </a:r>
            <a:endParaRPr sz="2400">
              <a:solidFill>
                <a:schemeClr val="accent6"/>
              </a:solidFill>
              <a:latin typeface="Arial"/>
              <a:ea typeface="Arial"/>
              <a:cs typeface="Arial"/>
              <a:sym typeface="Arial"/>
            </a:endParaRPr>
          </a:p>
        </p:txBody>
      </p:sp>
      <p:sp>
        <p:nvSpPr>
          <p:cNvPr id="1856" name="Google Shape;1856;p187"/>
          <p:cNvSpPr txBox="1"/>
          <p:nvPr/>
        </p:nvSpPr>
        <p:spPr>
          <a:xfrm>
            <a:off x="39025" y="2234525"/>
            <a:ext cx="6848400" cy="30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SimpleDateFormat </a:t>
            </a:r>
            <a:r>
              <a:rPr b="1" lang="en-US" sz="2400"/>
              <a:t>dateFormat </a:t>
            </a:r>
            <a:r>
              <a:rPr lang="en-US" sz="2400"/>
              <a:t>= new </a:t>
            </a:r>
            <a:r>
              <a:rPr lang="en-US" sz="2400">
                <a:solidFill>
                  <a:schemeClr val="accent5"/>
                </a:solidFill>
              </a:rPr>
              <a:t>SimpleDateFormat</a:t>
            </a:r>
            <a:r>
              <a:rPr lang="en-US" sz="2400"/>
              <a:t>(</a:t>
            </a:r>
            <a:r>
              <a:rPr lang="en-US" sz="2400">
                <a:solidFill>
                  <a:schemeClr val="accent6"/>
                </a:solidFill>
              </a:rPr>
              <a:t>"yyyy-MM-dd HH:mm:ss"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Date </a:t>
            </a:r>
            <a:r>
              <a:rPr b="1" lang="en-US" sz="2400">
                <a:solidFill>
                  <a:schemeClr val="dk1"/>
                </a:solidFill>
              </a:rPr>
              <a:t>now </a:t>
            </a:r>
            <a:r>
              <a:rPr lang="en-US" sz="2400">
                <a:solidFill>
                  <a:schemeClr val="dk1"/>
                </a:solidFill>
              </a:rPr>
              <a:t>= new </a:t>
            </a:r>
            <a:r>
              <a:rPr lang="en-US" sz="2400">
                <a:solidFill>
                  <a:schemeClr val="accent5"/>
                </a:solidFill>
              </a:rPr>
              <a:t>Date()</a:t>
            </a:r>
            <a:r>
              <a:rPr lang="en-US" sz="2400">
                <a:solidFill>
                  <a:schemeClr val="dk1"/>
                </a:solidFill>
              </a:rPr>
              <a:t>;</a:t>
            </a:r>
            <a:endParaRPr sz="2400"/>
          </a:p>
          <a:p>
            <a:pPr indent="0" lvl="0" marL="0" rtl="0" algn="l">
              <a:spcBef>
                <a:spcPts val="0"/>
              </a:spcBef>
              <a:spcAft>
                <a:spcPts val="0"/>
              </a:spcAft>
              <a:buNone/>
            </a:pPr>
            <a:r>
              <a:rPr lang="en-US" sz="2400"/>
              <a:t>String </a:t>
            </a:r>
            <a:r>
              <a:rPr b="1" lang="en-US" sz="2400"/>
              <a:t>dateAsString </a:t>
            </a:r>
            <a:r>
              <a:rPr lang="en-US" sz="2400"/>
              <a:t>= </a:t>
            </a:r>
            <a:r>
              <a:rPr b="1" lang="en-US" sz="2400"/>
              <a:t>dateFormat</a:t>
            </a:r>
            <a:r>
              <a:rPr lang="en-US" sz="2400"/>
              <a:t>.format(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"Today is:  "</a:t>
            </a:r>
            <a:r>
              <a:rPr lang="en-US" sz="2400"/>
              <a:t> + </a:t>
            </a:r>
            <a:r>
              <a:rPr b="1" lang="en-US" sz="2400"/>
              <a:t>dateAsString</a:t>
            </a:r>
            <a:r>
              <a:rPr lang="en-US" sz="2400"/>
              <a:t>);</a:t>
            </a:r>
            <a:endParaRPr sz="2400"/>
          </a:p>
          <a:p>
            <a:pPr indent="0" lvl="0" marL="0" rtl="0" algn="l">
              <a:spcBef>
                <a:spcPts val="0"/>
              </a:spcBef>
              <a:spcAft>
                <a:spcPts val="0"/>
              </a:spcAft>
              <a:buNone/>
            </a:pPr>
            <a:r>
              <a:rPr lang="en-US" sz="2400">
                <a:solidFill>
                  <a:schemeClr val="accent3"/>
                </a:solidFill>
              </a:rPr>
              <a:t>//Today is:  2018-11-09 10:02:19</a:t>
            </a:r>
            <a:endParaRPr sz="2400">
              <a:solidFill>
                <a:schemeClr val="accent3"/>
              </a:solidFill>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t/>
            </a:r>
            <a:endParaRPr sz="2400">
              <a:solidFill>
                <a:schemeClr val="accent5"/>
              </a:solidFill>
            </a:endParaRPr>
          </a:p>
        </p:txBody>
      </p:sp>
      <p:sp>
        <p:nvSpPr>
          <p:cNvPr id="1857" name="Google Shape;1857;p187"/>
          <p:cNvSpPr txBox="1"/>
          <p:nvPr/>
        </p:nvSpPr>
        <p:spPr>
          <a:xfrm>
            <a:off x="6887425" y="988100"/>
            <a:ext cx="5304300" cy="525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t>Symbole we wzorcu:</a:t>
            </a:r>
            <a:endParaRPr b="1" sz="1800"/>
          </a:p>
          <a:p>
            <a:pPr indent="0" lvl="0" marL="457200" rtl="0" algn="l">
              <a:spcBef>
                <a:spcPts val="0"/>
              </a:spcBef>
              <a:spcAft>
                <a:spcPts val="0"/>
              </a:spcAft>
              <a:buNone/>
            </a:pPr>
            <a:r>
              <a:t/>
            </a:r>
            <a:endParaRPr b="1" sz="1800"/>
          </a:p>
          <a:p>
            <a:pPr indent="0" lvl="0" marL="0" rtl="0" algn="l">
              <a:spcBef>
                <a:spcPts val="0"/>
              </a:spcBef>
              <a:spcAft>
                <a:spcPts val="0"/>
              </a:spcAft>
              <a:buNone/>
            </a:pPr>
            <a:r>
              <a:rPr b="1" lang="en-US" sz="1800"/>
              <a:t>y </a:t>
            </a:r>
            <a:r>
              <a:rPr lang="en-US" sz="1800"/>
              <a:t>-</a:t>
            </a:r>
            <a:r>
              <a:rPr b="1" lang="en-US" sz="1800"/>
              <a:t> </a:t>
            </a:r>
            <a:r>
              <a:rPr lang="en-US" sz="1800"/>
              <a:t>rok, dostępne wersje: yy or yyyy.</a:t>
            </a:r>
            <a:endParaRPr sz="1800"/>
          </a:p>
          <a:p>
            <a:pPr indent="0" lvl="0" marL="0" rtl="0" algn="l">
              <a:spcBef>
                <a:spcPts val="0"/>
              </a:spcBef>
              <a:spcAft>
                <a:spcPts val="0"/>
              </a:spcAft>
              <a:buNone/>
            </a:pPr>
            <a:r>
              <a:rPr b="1" lang="en-US" sz="1800"/>
              <a:t>M </a:t>
            </a:r>
            <a:r>
              <a:rPr lang="en-US" sz="1800"/>
              <a:t>-</a:t>
            </a:r>
            <a:r>
              <a:rPr b="1" lang="en-US" sz="1800"/>
              <a:t> </a:t>
            </a:r>
            <a:r>
              <a:rPr lang="en-US" sz="1800"/>
              <a:t>miesiąc roku, wersje: MM, MMM,</a:t>
            </a:r>
            <a:r>
              <a:rPr lang="en-US" sz="1800"/>
              <a:t> </a:t>
            </a:r>
            <a:r>
              <a:rPr lang="en-US" sz="1800"/>
              <a:t>MMMMM</a:t>
            </a:r>
            <a:endParaRPr sz="1800"/>
          </a:p>
          <a:p>
            <a:pPr indent="0" lvl="0" marL="0" rtl="0" algn="l">
              <a:spcBef>
                <a:spcPts val="0"/>
              </a:spcBef>
              <a:spcAft>
                <a:spcPts val="0"/>
              </a:spcAft>
              <a:buNone/>
            </a:pPr>
            <a:r>
              <a:rPr b="1" lang="en-US" sz="1800"/>
              <a:t>d </a:t>
            </a:r>
            <a:r>
              <a:rPr lang="en-US" sz="1800"/>
              <a:t>- dzień miesiąca, wersje: d, dd</a:t>
            </a:r>
            <a:endParaRPr sz="1800"/>
          </a:p>
          <a:p>
            <a:pPr indent="0" lvl="0" marL="0" rtl="0" algn="l">
              <a:spcBef>
                <a:spcPts val="0"/>
              </a:spcBef>
              <a:spcAft>
                <a:spcPts val="0"/>
              </a:spcAft>
              <a:buNone/>
            </a:pPr>
            <a:r>
              <a:rPr b="1" lang="en-US" sz="1800"/>
              <a:t>h</a:t>
            </a:r>
            <a:r>
              <a:rPr lang="en-US" sz="1800"/>
              <a:t> - godzina dnia, 1-12 (AM / PM), wersje: hh</a:t>
            </a:r>
            <a:endParaRPr sz="1800"/>
          </a:p>
          <a:p>
            <a:pPr indent="0" lvl="0" marL="0" rtl="0" algn="l">
              <a:spcBef>
                <a:spcPts val="0"/>
              </a:spcBef>
              <a:spcAft>
                <a:spcPts val="0"/>
              </a:spcAft>
              <a:buNone/>
            </a:pPr>
            <a:r>
              <a:rPr b="1" lang="en-US" sz="1800"/>
              <a:t>H</a:t>
            </a:r>
            <a:r>
              <a:rPr lang="en-US" sz="1800"/>
              <a:t> - godzina dnia, 0-23</a:t>
            </a:r>
            <a:r>
              <a:rPr lang="en-US" sz="1800">
                <a:solidFill>
                  <a:schemeClr val="dk1"/>
                </a:solidFill>
              </a:rPr>
              <a:t>, wersje:</a:t>
            </a:r>
            <a:r>
              <a:rPr lang="en-US" sz="1800"/>
              <a:t> HH</a:t>
            </a:r>
            <a:endParaRPr sz="1800"/>
          </a:p>
          <a:p>
            <a:pPr indent="0" lvl="0" marL="0" rtl="0" algn="l">
              <a:spcBef>
                <a:spcPts val="0"/>
              </a:spcBef>
              <a:spcAft>
                <a:spcPts val="0"/>
              </a:spcAft>
              <a:buNone/>
            </a:pPr>
            <a:r>
              <a:rPr b="1" lang="en-US" sz="1800"/>
              <a:t>m</a:t>
            </a:r>
            <a:r>
              <a:rPr lang="en-US" sz="1800"/>
              <a:t> - minuta</a:t>
            </a:r>
            <a:r>
              <a:rPr lang="en-US" sz="1800">
                <a:solidFill>
                  <a:schemeClr val="dk1"/>
                </a:solidFill>
              </a:rPr>
              <a:t>, 0-59, wersje: </a:t>
            </a:r>
            <a:r>
              <a:rPr lang="en-US" sz="1800"/>
              <a:t>mm</a:t>
            </a:r>
            <a:endParaRPr sz="1800"/>
          </a:p>
          <a:p>
            <a:pPr indent="0" lvl="0" marL="0" rtl="0" algn="l">
              <a:spcBef>
                <a:spcPts val="0"/>
              </a:spcBef>
              <a:spcAft>
                <a:spcPts val="0"/>
              </a:spcAft>
              <a:buNone/>
            </a:pPr>
            <a:r>
              <a:rPr b="1" lang="en-US" sz="1800"/>
              <a:t>s</a:t>
            </a:r>
            <a:r>
              <a:rPr lang="en-US" sz="1800"/>
              <a:t> - sekundy, 0-59</a:t>
            </a:r>
            <a:r>
              <a:rPr lang="en-US" sz="1800">
                <a:solidFill>
                  <a:schemeClr val="dk1"/>
                </a:solidFill>
              </a:rPr>
              <a:t>, wersje: ss</a:t>
            </a:r>
            <a:endParaRPr sz="1800"/>
          </a:p>
          <a:p>
            <a:pPr indent="0" lvl="0" marL="0" rtl="0" algn="l">
              <a:spcBef>
                <a:spcPts val="0"/>
              </a:spcBef>
              <a:spcAft>
                <a:spcPts val="0"/>
              </a:spcAft>
              <a:buNone/>
            </a:pPr>
            <a:r>
              <a:rPr b="1" lang="en-US" sz="1800"/>
              <a:t>S</a:t>
            </a:r>
            <a:r>
              <a:rPr lang="en-US" sz="1800"/>
              <a:t> - milisekundy, 0-999</a:t>
            </a:r>
            <a:r>
              <a:rPr lang="en-US" sz="1800">
                <a:solidFill>
                  <a:schemeClr val="dk1"/>
                </a:solidFill>
              </a:rPr>
              <a:t>, wersje: SSS</a:t>
            </a:r>
            <a:endParaRPr sz="1800"/>
          </a:p>
          <a:p>
            <a:pPr indent="0" lvl="0" marL="0" rtl="0" algn="l">
              <a:spcBef>
                <a:spcPts val="0"/>
              </a:spcBef>
              <a:spcAft>
                <a:spcPts val="0"/>
              </a:spcAft>
              <a:buNone/>
            </a:pPr>
            <a:r>
              <a:rPr b="1" lang="en-US" sz="1800"/>
              <a:t>E</a:t>
            </a:r>
            <a:r>
              <a:rPr lang="en-US" sz="1800"/>
              <a:t> - dzień tygodnia (wtorek, środa itp), </a:t>
            </a:r>
            <a:endParaRPr sz="1800"/>
          </a:p>
          <a:p>
            <a:pPr indent="0" lvl="0" marL="0" rtl="0" algn="l">
              <a:spcBef>
                <a:spcPts val="0"/>
              </a:spcBef>
              <a:spcAft>
                <a:spcPts val="0"/>
              </a:spcAft>
              <a:buNone/>
            </a:pPr>
            <a:r>
              <a:rPr lang="en-US" sz="1800"/>
              <a:t>      wersje: EE, EEEE</a:t>
            </a:r>
            <a:endParaRPr sz="1800"/>
          </a:p>
          <a:p>
            <a:pPr indent="0" lvl="0" marL="0" rtl="0" algn="l">
              <a:spcBef>
                <a:spcPts val="0"/>
              </a:spcBef>
              <a:spcAft>
                <a:spcPts val="0"/>
              </a:spcAft>
              <a:buNone/>
            </a:pPr>
            <a:r>
              <a:rPr b="1" lang="en-US" sz="1800"/>
              <a:t>D</a:t>
            </a:r>
            <a:r>
              <a:rPr lang="en-US" sz="1800"/>
              <a:t> - dzień roku (1-366)</a:t>
            </a:r>
            <a:endParaRPr sz="1800"/>
          </a:p>
          <a:p>
            <a:pPr indent="0" lvl="0" marL="0" rtl="0" algn="l">
              <a:spcBef>
                <a:spcPts val="0"/>
              </a:spcBef>
              <a:spcAft>
                <a:spcPts val="0"/>
              </a:spcAft>
              <a:buNone/>
            </a:pPr>
            <a:r>
              <a:rPr b="1" lang="en-US" sz="1800"/>
              <a:t>z</a:t>
            </a:r>
            <a:r>
              <a:rPr lang="en-US" sz="1800"/>
              <a:t> - strefa czasowa</a:t>
            </a:r>
            <a:r>
              <a:rPr lang="en-US" sz="1800">
                <a:solidFill>
                  <a:schemeClr val="dk1"/>
                </a:solidFill>
              </a:rPr>
              <a:t>, wersje: zz, zzzz</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'{text}</a:t>
            </a:r>
            <a:r>
              <a:rPr b="1" lang="en-US" sz="1800">
                <a:solidFill>
                  <a:schemeClr val="dk1"/>
                </a:solidFill>
              </a:rPr>
              <a:t>'</a:t>
            </a:r>
            <a:r>
              <a:rPr lang="en-US" sz="1800"/>
              <a:t> - znaki pomiędzy cudzysłowami będą </a:t>
            </a:r>
            <a:endParaRPr sz="1800"/>
          </a:p>
          <a:p>
            <a:pPr indent="457200" lvl="0" marL="457200" rtl="0" algn="l">
              <a:spcBef>
                <a:spcPts val="0"/>
              </a:spcBef>
              <a:spcAft>
                <a:spcPts val="0"/>
              </a:spcAft>
              <a:buNone/>
            </a:pPr>
            <a:r>
              <a:rPr lang="en-US" sz="1800"/>
              <a:t>wyświetlane wprost </a:t>
            </a:r>
            <a:endParaRPr sz="1800"/>
          </a:p>
        </p:txBody>
      </p:sp>
      <p:sp>
        <p:nvSpPr>
          <p:cNvPr id="1858" name="Google Shape;1858;p18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pl.sda.datetime</a:t>
            </a:r>
            <a:r>
              <a:rPr lang="en-US" sz="2400">
                <a:solidFill>
                  <a:schemeClr val="accent6"/>
                </a:solidFill>
              </a:rPr>
              <a:t>.</a:t>
            </a:r>
            <a:r>
              <a:rPr lang="en-US" sz="2400">
                <a:solidFill>
                  <a:schemeClr val="accent6"/>
                </a:solidFill>
              </a:rPr>
              <a:t>DateAndCalendarExamples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String</a:t>
            </a:r>
            <a:r>
              <a:rPr lang="en-US">
                <a:latin typeface="Arial"/>
                <a:ea typeface="Arial"/>
                <a:cs typeface="Arial"/>
                <a:sym typeface="Arial"/>
              </a:rPr>
              <a:t> - formatowanie</a:t>
            </a:r>
            <a:endParaRPr sz="2400">
              <a:solidFill>
                <a:schemeClr val="accent6"/>
              </a:solidFill>
              <a:latin typeface="Arial"/>
              <a:ea typeface="Arial"/>
              <a:cs typeface="Arial"/>
              <a:sym typeface="Arial"/>
            </a:endParaRPr>
          </a:p>
        </p:txBody>
      </p:sp>
      <p:sp>
        <p:nvSpPr>
          <p:cNvPr id="1864" name="Google Shape;1864;p188"/>
          <p:cNvSpPr txBox="1"/>
          <p:nvPr/>
        </p:nvSpPr>
        <p:spPr>
          <a:xfrm>
            <a:off x="48775" y="1331850"/>
            <a:ext cx="7062900" cy="41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accent5"/>
                </a:solidFill>
              </a:rPr>
              <a:t>String </a:t>
            </a:r>
            <a:r>
              <a:rPr b="1" lang="en-US" sz="2300"/>
              <a:t>greetings </a:t>
            </a:r>
            <a:r>
              <a:rPr lang="en-US" sz="2300"/>
              <a:t>= </a:t>
            </a:r>
            <a:r>
              <a:rPr lang="en-US" sz="2300">
                <a:solidFill>
                  <a:schemeClr val="accent5"/>
                </a:solidFill>
              </a:rPr>
              <a:t>String</a:t>
            </a:r>
            <a:r>
              <a:rPr lang="en-US" sz="2300"/>
              <a:t>.format(</a:t>
            </a:r>
            <a:endParaRPr sz="2300"/>
          </a:p>
          <a:p>
            <a:pPr indent="0" lvl="0" marL="0" rtl="0" algn="l">
              <a:spcBef>
                <a:spcPts val="0"/>
              </a:spcBef>
              <a:spcAft>
                <a:spcPts val="0"/>
              </a:spcAft>
              <a:buNone/>
            </a:pPr>
            <a:r>
              <a:rPr lang="en-US" sz="2300">
                <a:solidFill>
                  <a:schemeClr val="accent6"/>
                </a:solidFill>
              </a:rPr>
              <a:t>"Hello Folks, welcome to </a:t>
            </a:r>
            <a:r>
              <a:rPr b="1" lang="en-US" sz="2300">
                <a:solidFill>
                  <a:schemeClr val="accent6"/>
                </a:solidFill>
              </a:rPr>
              <a:t>%s</a:t>
            </a:r>
            <a:r>
              <a:rPr lang="en-US" sz="2300">
                <a:solidFill>
                  <a:schemeClr val="accent6"/>
                </a:solidFill>
              </a:rPr>
              <a:t> !"</a:t>
            </a:r>
            <a:r>
              <a:rPr lang="en-US" sz="2300"/>
              <a:t>, </a:t>
            </a:r>
            <a:r>
              <a:rPr lang="en-US" sz="2300">
                <a:solidFill>
                  <a:schemeClr val="accent6"/>
                </a:solidFill>
              </a:rPr>
              <a:t>"SDA course"</a:t>
            </a:r>
            <a:r>
              <a:rPr lang="en-US" sz="2300"/>
              <a: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%-20.5s</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"Hello World"</a:t>
            </a:r>
            <a:r>
              <a:rPr lang="en-US" sz="2300"/>
              <a:t>);</a:t>
            </a:r>
            <a:endParaRPr sz="2300"/>
          </a:p>
          <a:p>
            <a:pPr indent="0" lvl="0" marL="0" rtl="0" algn="l">
              <a:spcBef>
                <a:spcPts val="0"/>
              </a:spcBef>
              <a:spcAft>
                <a:spcPts val="0"/>
              </a:spcAft>
              <a:buNone/>
            </a:pPr>
            <a:r>
              <a:t/>
            </a:r>
            <a:endParaRPr sz="2300">
              <a:solidFill>
                <a:schemeClr val="accent3"/>
              </a:solidFill>
            </a:endParaRPr>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%010d</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1234</a:t>
            </a:r>
            <a:r>
              <a:rPr lang="en-US" sz="2300"/>
              <a:t>);</a:t>
            </a:r>
            <a:endParaRPr sz="2300"/>
          </a:p>
          <a:p>
            <a:pPr indent="0" lvl="0" marL="0" rtl="0" algn="l">
              <a:spcBef>
                <a:spcPts val="0"/>
              </a:spcBef>
              <a:spcAft>
                <a:spcPts val="0"/>
              </a:spcAft>
              <a:buNone/>
            </a:pPr>
            <a:r>
              <a:t/>
            </a:r>
            <a:endParaRPr sz="2300">
              <a:solidFill>
                <a:schemeClr val="accent5"/>
              </a:solidFill>
            </a:endParaRPr>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a:t>
            </a:r>
            <a:r>
              <a:rPr b="1" lang="en-US" sz="2300">
                <a:solidFill>
                  <a:schemeClr val="accent6"/>
                </a:solidFill>
              </a:rPr>
              <a:t>%-15.2f</a:t>
            </a:r>
            <a:r>
              <a:rPr lang="en-US" sz="2300">
                <a:solidFill>
                  <a:schemeClr val="accent6"/>
                </a:solidFill>
              </a:rPr>
              <a:t>|</a:t>
            </a:r>
            <a:r>
              <a:rPr b="1" lang="en-US" sz="2300">
                <a:solidFill>
                  <a:schemeClr val="accent6"/>
                </a:solidFill>
              </a:rPr>
              <a:t>%n</a:t>
            </a:r>
            <a:r>
              <a:rPr lang="en-US" sz="2300">
                <a:solidFill>
                  <a:schemeClr val="accent6"/>
                </a:solidFill>
              </a:rPr>
              <a:t>"</a:t>
            </a:r>
            <a:r>
              <a:rPr lang="en-US" sz="2300"/>
              <a:t>, </a:t>
            </a:r>
            <a:r>
              <a:rPr lang="en-US" sz="2300">
                <a:solidFill>
                  <a:schemeClr val="accent6"/>
                </a:solidFill>
              </a:rPr>
              <a:t>55.6789</a:t>
            </a:r>
            <a:r>
              <a:rPr lang="en-US" sz="2300"/>
              <a: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US" sz="2300">
                <a:solidFill>
                  <a:schemeClr val="accent5"/>
                </a:solidFill>
              </a:rPr>
              <a:t>System</a:t>
            </a:r>
            <a:r>
              <a:rPr lang="en-US" sz="2300"/>
              <a:t>.out.</a:t>
            </a:r>
            <a:r>
              <a:rPr b="1" lang="en-US" sz="2300"/>
              <a:t>printf</a:t>
            </a:r>
            <a:r>
              <a:rPr lang="en-US" sz="2300"/>
              <a:t>(</a:t>
            </a:r>
            <a:r>
              <a:rPr lang="en-US" sz="2300">
                <a:solidFill>
                  <a:schemeClr val="accent6"/>
                </a:solidFill>
              </a:rPr>
              <a:t>"Minutes: </a:t>
            </a:r>
            <a:r>
              <a:rPr b="1" lang="en-US" sz="2300">
                <a:solidFill>
                  <a:schemeClr val="accent6"/>
                </a:solidFill>
              </a:rPr>
              <a:t>%tM %n</a:t>
            </a:r>
            <a:r>
              <a:rPr lang="en-US" sz="2300">
                <a:solidFill>
                  <a:schemeClr val="accent6"/>
                </a:solidFill>
              </a:rPr>
              <a:t>"</a:t>
            </a:r>
            <a:r>
              <a:rPr lang="en-US" sz="2300"/>
              <a:t>, </a:t>
            </a:r>
            <a:r>
              <a:rPr b="1" lang="en-US" sz="2300"/>
              <a:t>new </a:t>
            </a:r>
            <a:r>
              <a:rPr lang="en-US" sz="2300">
                <a:solidFill>
                  <a:schemeClr val="accent5"/>
                </a:solidFill>
              </a:rPr>
              <a:t>Date()</a:t>
            </a:r>
            <a:r>
              <a:rPr lang="en-US" sz="2300"/>
              <a:t>);</a:t>
            </a:r>
            <a:endParaRPr sz="2300"/>
          </a:p>
          <a:p>
            <a:pPr indent="0" lvl="0" marL="0" rtl="0" algn="l">
              <a:spcBef>
                <a:spcPts val="0"/>
              </a:spcBef>
              <a:spcAft>
                <a:spcPts val="0"/>
              </a:spcAft>
              <a:buNone/>
            </a:pPr>
            <a:r>
              <a:t/>
            </a:r>
            <a:endParaRPr sz="2300">
              <a:solidFill>
                <a:schemeClr val="accent5"/>
              </a:solidFill>
            </a:endParaRPr>
          </a:p>
        </p:txBody>
      </p:sp>
      <p:sp>
        <p:nvSpPr>
          <p:cNvPr id="1865" name="Google Shape;1865;p188"/>
          <p:cNvSpPr txBox="1"/>
          <p:nvPr/>
        </p:nvSpPr>
        <p:spPr>
          <a:xfrm>
            <a:off x="7043350" y="988100"/>
            <a:ext cx="5148600" cy="525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t>Symbole we wzorcu:</a:t>
            </a:r>
            <a:endParaRPr b="1" sz="1800"/>
          </a:p>
          <a:p>
            <a:pPr indent="0" lvl="0" marL="0" rtl="0" algn="l">
              <a:spcBef>
                <a:spcPts val="0"/>
              </a:spcBef>
              <a:spcAft>
                <a:spcPts val="0"/>
              </a:spcAft>
              <a:buNone/>
            </a:pPr>
            <a:r>
              <a:rPr b="1" lang="en-US" sz="1800"/>
              <a:t>%n </a:t>
            </a:r>
            <a:r>
              <a:rPr lang="en-US" sz="1800"/>
              <a:t>- znak nowej linii</a:t>
            </a:r>
            <a:endParaRPr sz="1800"/>
          </a:p>
          <a:p>
            <a:pPr indent="0" lvl="0" marL="0" rtl="0" algn="l">
              <a:spcBef>
                <a:spcPts val="0"/>
              </a:spcBef>
              <a:spcAft>
                <a:spcPts val="0"/>
              </a:spcAft>
              <a:buNone/>
            </a:pPr>
            <a:r>
              <a:rPr b="1" lang="en-US" sz="1800"/>
              <a:t>%s</a:t>
            </a:r>
            <a:r>
              <a:rPr b="1" lang="en-US" sz="1800"/>
              <a:t> </a:t>
            </a:r>
            <a:r>
              <a:rPr lang="en-US" sz="1800"/>
              <a:t>-</a:t>
            </a:r>
            <a:r>
              <a:rPr b="1" lang="en-US" sz="1800"/>
              <a:t> </a:t>
            </a:r>
            <a:r>
              <a:rPr lang="en-US" sz="1800"/>
              <a:t>formatuj zmienną do stringa</a:t>
            </a:r>
            <a:endParaRPr sz="1800"/>
          </a:p>
          <a:p>
            <a:pPr indent="0" lvl="0" marL="0" rtl="0" algn="l">
              <a:spcBef>
                <a:spcPts val="0"/>
              </a:spcBef>
              <a:spcAft>
                <a:spcPts val="0"/>
              </a:spcAft>
              <a:buNone/>
            </a:pPr>
            <a:r>
              <a:rPr b="1" lang="en-US" sz="1800">
                <a:solidFill>
                  <a:schemeClr val="dk1"/>
                </a:solidFill>
              </a:rPr>
              <a:t>%d </a:t>
            </a:r>
            <a:r>
              <a:rPr lang="en-US" sz="1800">
                <a:solidFill>
                  <a:schemeClr val="dk1"/>
                </a:solidFill>
              </a:rPr>
              <a:t>-</a:t>
            </a:r>
            <a:r>
              <a:rPr b="1" lang="en-US" sz="1800">
                <a:solidFill>
                  <a:schemeClr val="dk1"/>
                </a:solidFill>
              </a:rPr>
              <a:t> </a:t>
            </a:r>
            <a:r>
              <a:rPr lang="en-US" sz="1800">
                <a:solidFill>
                  <a:schemeClr val="dk1"/>
                </a:solidFill>
              </a:rPr>
              <a:t>formatuj zmienną do integera</a:t>
            </a:r>
            <a:endParaRPr sz="1800">
              <a:solidFill>
                <a:schemeClr val="dk1"/>
              </a:solidFill>
            </a:endParaRPr>
          </a:p>
          <a:p>
            <a:pPr indent="0" lvl="0" marL="0" rtl="0" algn="l">
              <a:spcBef>
                <a:spcPts val="0"/>
              </a:spcBef>
              <a:spcAft>
                <a:spcPts val="0"/>
              </a:spcAft>
              <a:buNone/>
            </a:pPr>
            <a:r>
              <a:rPr b="1" lang="en-US" sz="1800">
                <a:solidFill>
                  <a:schemeClr val="dk1"/>
                </a:solidFill>
              </a:rPr>
              <a:t>%f </a:t>
            </a:r>
            <a:r>
              <a:rPr lang="en-US" sz="1800">
                <a:solidFill>
                  <a:schemeClr val="dk1"/>
                </a:solidFill>
              </a:rPr>
              <a:t>-</a:t>
            </a:r>
            <a:r>
              <a:rPr b="1" lang="en-US" sz="1800">
                <a:solidFill>
                  <a:schemeClr val="dk1"/>
                </a:solidFill>
              </a:rPr>
              <a:t> </a:t>
            </a:r>
            <a:r>
              <a:rPr lang="en-US" sz="1800">
                <a:solidFill>
                  <a:schemeClr val="dk1"/>
                </a:solidFill>
              </a:rPr>
              <a:t>formatuj zmienną do float</a:t>
            </a:r>
            <a:endParaRPr sz="1800">
              <a:solidFill>
                <a:schemeClr val="dk1"/>
              </a:solidFill>
            </a:endParaRPr>
          </a:p>
          <a:p>
            <a:pPr indent="0" lvl="0" marL="0" rtl="0" algn="l">
              <a:spcBef>
                <a:spcPts val="0"/>
              </a:spcBef>
              <a:spcAft>
                <a:spcPts val="0"/>
              </a:spcAft>
              <a:buNone/>
            </a:pPr>
            <a:r>
              <a:rPr b="1" lang="en-US" sz="1800">
                <a:solidFill>
                  <a:schemeClr val="dk1"/>
                </a:solidFill>
              </a:rPr>
              <a:t>%t </a:t>
            </a:r>
            <a:r>
              <a:rPr lang="en-US" sz="1800">
                <a:solidFill>
                  <a:schemeClr val="dk1"/>
                </a:solidFill>
              </a:rPr>
              <a:t>-</a:t>
            </a:r>
            <a:r>
              <a:rPr b="1" lang="en-US" sz="1800">
                <a:solidFill>
                  <a:schemeClr val="dk1"/>
                </a:solidFill>
              </a:rPr>
              <a:t> </a:t>
            </a:r>
            <a:r>
              <a:rPr lang="en-US" sz="1800">
                <a:solidFill>
                  <a:schemeClr val="dk1"/>
                </a:solidFill>
              </a:rPr>
              <a:t>formatuj zmienną do daty/czasu</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rPr b="1" lang="en-US" sz="1800">
                <a:solidFill>
                  <a:schemeClr val="dk1"/>
                </a:solidFill>
              </a:rPr>
              <a:t>Przykładowe ustawienia:</a:t>
            </a:r>
            <a:endParaRPr b="1" sz="1800">
              <a:solidFill>
                <a:schemeClr val="dk1"/>
              </a:solidFill>
            </a:endParaRPr>
          </a:p>
          <a:p>
            <a:pPr indent="0" lvl="0" marL="0" rtl="0" algn="l">
              <a:spcBef>
                <a:spcPts val="0"/>
              </a:spcBef>
              <a:spcAft>
                <a:spcPts val="0"/>
              </a:spcAft>
              <a:buNone/>
            </a:pPr>
            <a:r>
              <a:rPr b="1" lang="en-US" sz="1800">
                <a:solidFill>
                  <a:schemeClr val="dk1"/>
                </a:solidFill>
              </a:rPr>
              <a:t>%{n}.{m}s </a:t>
            </a:r>
            <a:r>
              <a:rPr lang="en-US" sz="1800">
                <a:solidFill>
                  <a:schemeClr val="dk1"/>
                </a:solidFill>
              </a:rPr>
              <a:t>- konwertuj zmienną do stringa o minimalnej długości </a:t>
            </a:r>
            <a:r>
              <a:rPr b="1" lang="en-US" sz="1800">
                <a:solidFill>
                  <a:schemeClr val="dk1"/>
                </a:solidFill>
              </a:rPr>
              <a:t>n </a:t>
            </a:r>
            <a:r>
              <a:rPr lang="en-US" sz="1800">
                <a:solidFill>
                  <a:schemeClr val="dk1"/>
                </a:solidFill>
              </a:rPr>
              <a:t>(resztę wypełnij spacjami) i przytnij wartość zmiennej do </a:t>
            </a:r>
            <a:r>
              <a:rPr b="1" lang="en-US" sz="1800">
                <a:solidFill>
                  <a:schemeClr val="dk1"/>
                </a:solidFill>
              </a:rPr>
              <a:t>m </a:t>
            </a:r>
            <a:r>
              <a:rPr lang="en-US" sz="1800">
                <a:solidFill>
                  <a:schemeClr val="dk1"/>
                </a:solidFill>
              </a:rPr>
              <a:t>znaków</a:t>
            </a:r>
            <a:endParaRPr sz="1800">
              <a:solidFill>
                <a:schemeClr val="dk1"/>
              </a:solidFill>
            </a:endParaRPr>
          </a:p>
          <a:p>
            <a:pPr indent="0" lvl="0" marL="0" rtl="0" algn="l">
              <a:spcBef>
                <a:spcPts val="0"/>
              </a:spcBef>
              <a:spcAft>
                <a:spcPts val="0"/>
              </a:spcAft>
              <a:buNone/>
            </a:pPr>
            <a:r>
              <a:rPr b="1" lang="en-US" sz="1800">
                <a:solidFill>
                  <a:schemeClr val="dk1"/>
                </a:solidFill>
              </a:rPr>
              <a:t>%-{n}.{m}s </a:t>
            </a:r>
            <a:r>
              <a:rPr lang="en-US" sz="1800">
                <a:solidFill>
                  <a:schemeClr val="dk1"/>
                </a:solidFill>
              </a:rPr>
              <a:t>- to samo co wyżej ale wyrównaj tekst do lewej</a:t>
            </a:r>
            <a:endParaRPr sz="1800">
              <a:solidFill>
                <a:schemeClr val="dk1"/>
              </a:solidFill>
            </a:endParaRPr>
          </a:p>
          <a:p>
            <a:pPr indent="0" lvl="0" marL="0" rtl="0" algn="l">
              <a:spcBef>
                <a:spcPts val="0"/>
              </a:spcBef>
              <a:spcAft>
                <a:spcPts val="0"/>
              </a:spcAft>
              <a:buNone/>
            </a:pPr>
            <a:r>
              <a:rPr b="1" lang="en-US" sz="1800">
                <a:solidFill>
                  <a:schemeClr val="dk1"/>
                </a:solidFill>
              </a:rPr>
              <a:t>%0{n}d</a:t>
            </a:r>
            <a:r>
              <a:rPr lang="en-US" sz="1800">
                <a:solidFill>
                  <a:schemeClr val="dk1"/>
                </a:solidFill>
              </a:rPr>
              <a:t> -</a:t>
            </a:r>
            <a:r>
              <a:rPr b="1" lang="en-US" sz="1800">
                <a:solidFill>
                  <a:schemeClr val="dk1"/>
                </a:solidFill>
              </a:rPr>
              <a:t> </a:t>
            </a:r>
            <a:r>
              <a:rPr lang="en-US" sz="1800">
                <a:solidFill>
                  <a:schemeClr val="dk1"/>
                </a:solidFill>
              </a:rPr>
              <a:t>konwertuj zmienną do integera o minimalnej długości </a:t>
            </a:r>
            <a:r>
              <a:rPr b="1" lang="en-US" sz="1800">
                <a:solidFill>
                  <a:schemeClr val="dk1"/>
                </a:solidFill>
              </a:rPr>
              <a:t>n </a:t>
            </a:r>
            <a:r>
              <a:rPr lang="en-US" sz="1800">
                <a:solidFill>
                  <a:schemeClr val="dk1"/>
                </a:solidFill>
              </a:rPr>
              <a:t>(resztę wypełnij zerami)</a:t>
            </a:r>
            <a:endParaRPr sz="1800">
              <a:solidFill>
                <a:schemeClr val="dk1"/>
              </a:solidFill>
            </a:endParaRPr>
          </a:p>
          <a:p>
            <a:pPr indent="0" lvl="0" marL="0" rtl="0" algn="l">
              <a:spcBef>
                <a:spcPts val="0"/>
              </a:spcBef>
              <a:spcAft>
                <a:spcPts val="0"/>
              </a:spcAft>
              <a:buNone/>
            </a:pPr>
            <a:r>
              <a:rPr b="1" lang="en-US" sz="1800">
                <a:solidFill>
                  <a:schemeClr val="dk1"/>
                </a:solidFill>
              </a:rPr>
              <a:t>%{n}.{m}f</a:t>
            </a:r>
            <a:r>
              <a:rPr lang="en-US" sz="1800">
                <a:solidFill>
                  <a:schemeClr val="dk1"/>
                </a:solidFill>
              </a:rPr>
              <a:t> -</a:t>
            </a:r>
            <a:r>
              <a:rPr b="1" lang="en-US" sz="1800">
                <a:solidFill>
                  <a:schemeClr val="dk1"/>
                </a:solidFill>
              </a:rPr>
              <a:t> </a:t>
            </a:r>
            <a:r>
              <a:rPr lang="en-US" sz="1800">
                <a:solidFill>
                  <a:schemeClr val="dk1"/>
                </a:solidFill>
              </a:rPr>
              <a:t>konwertuj zmienną do integera o minimalnej długości </a:t>
            </a:r>
            <a:r>
              <a:rPr b="1" lang="en-US" sz="1800">
                <a:solidFill>
                  <a:schemeClr val="dk1"/>
                </a:solidFill>
              </a:rPr>
              <a:t>n </a:t>
            </a:r>
            <a:r>
              <a:rPr lang="en-US" sz="1800">
                <a:solidFill>
                  <a:schemeClr val="dk1"/>
                </a:solidFill>
              </a:rPr>
              <a:t>(resztę wypełnij spacjami) i przytnij część ułamkową do m cyfr po przecinku</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457200" lvl="0" marL="457200" rtl="0" algn="l">
              <a:spcBef>
                <a:spcPts val="0"/>
              </a:spcBef>
              <a:spcAft>
                <a:spcPts val="0"/>
              </a:spcAft>
              <a:buNone/>
            </a:pPr>
            <a:r>
              <a:t/>
            </a:r>
            <a:endParaRPr sz="1800"/>
          </a:p>
        </p:txBody>
      </p:sp>
      <p:sp>
        <p:nvSpPr>
          <p:cNvPr id="1866" name="Google Shape;1866;p188"/>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pl.sda.strings.StringFormats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problemy z Date i Calendar</a:t>
            </a:r>
            <a:endParaRPr sz="2400">
              <a:solidFill>
                <a:schemeClr val="accent6"/>
              </a:solidFill>
              <a:latin typeface="Arial"/>
              <a:ea typeface="Arial"/>
              <a:cs typeface="Arial"/>
              <a:sym typeface="Arial"/>
            </a:endParaRPr>
          </a:p>
        </p:txBody>
      </p:sp>
      <p:sp>
        <p:nvSpPr>
          <p:cNvPr id="1872" name="Google Shape;1872;p18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latin typeface="Arial"/>
                <a:ea typeface="Arial"/>
                <a:cs typeface="Arial"/>
                <a:sym typeface="Arial"/>
              </a:rPr>
              <a:t>trudne w użyciu</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mają problemy ze strefami czasowymi</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zmieniają stan</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lang="en-US" sz="3000">
                <a:latin typeface="Arial"/>
                <a:ea typeface="Arial"/>
                <a:cs typeface="Arial"/>
                <a:sym typeface="Arial"/>
              </a:rPr>
              <a:t>mała dokładność (ms)</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 "Some of the date and time classes also exhibit quite poor API design. For example, years in java.util.Date start at 1900, months start at 1, and days start at 0—not very intuitive." ---</a:t>
            </a:r>
            <a:endParaRPr sz="3000">
              <a:solidFill>
                <a:srgbClr val="666666"/>
              </a:solidFill>
              <a:latin typeface="Arial"/>
              <a:ea typeface="Arial"/>
              <a:cs typeface="Arial"/>
              <a:sym typeface="Arial"/>
            </a:endParaRPr>
          </a:p>
          <a:p>
            <a:pPr indent="0" lvl="0" marL="0" rtl="0" algn="l">
              <a:spcBef>
                <a:spcPts val="0"/>
              </a:spcBef>
              <a:spcAft>
                <a:spcPts val="0"/>
              </a:spcAft>
              <a:buNone/>
            </a:pPr>
            <a:r>
              <a:t/>
            </a:r>
            <a:endParaRPr sz="3000">
              <a:solidFill>
                <a:srgbClr val="666666"/>
              </a:solidFill>
              <a:latin typeface="Arial"/>
              <a:ea typeface="Arial"/>
              <a:cs typeface="Arial"/>
              <a:sym typeface="Arial"/>
            </a:endParaRPr>
          </a:p>
          <a:p>
            <a:pPr indent="0" lvl="0" marL="0" rtl="0" algn="l">
              <a:spcBef>
                <a:spcPts val="0"/>
              </a:spcBef>
              <a:spcAft>
                <a:spcPts val="0"/>
              </a:spcAft>
              <a:buNone/>
            </a:pPr>
            <a:r>
              <a:rPr lang="en-US" sz="1800" u="sng">
                <a:solidFill>
                  <a:schemeClr val="hlink"/>
                </a:solidFill>
                <a:latin typeface="Arial"/>
                <a:ea typeface="Arial"/>
                <a:cs typeface="Arial"/>
                <a:sym typeface="Arial"/>
                <a:hlinkClick r:id="rId3"/>
              </a:rPr>
              <a:t>https://www.oracle.com/technetwork/articles/java/jf14-date-time-2125367.html</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3000">
              <a:solidFill>
                <a:srgbClr val="66666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Komentarze w kodzie</a:t>
            </a:r>
            <a:endParaRPr>
              <a:latin typeface="Arial"/>
              <a:ea typeface="Arial"/>
              <a:cs typeface="Arial"/>
              <a:sym typeface="Arial"/>
            </a:endParaRPr>
          </a:p>
        </p:txBody>
      </p:sp>
      <p:sp>
        <p:nvSpPr>
          <p:cNvPr id="488" name="Google Shape;488;p46"/>
          <p:cNvSpPr txBox="1"/>
          <p:nvPr/>
        </p:nvSpPr>
        <p:spPr>
          <a:xfrm>
            <a:off x="6789725" y="3980175"/>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6"/>
          <p:cNvSpPr txBox="1"/>
          <p:nvPr/>
        </p:nvSpPr>
        <p:spPr>
          <a:xfrm>
            <a:off x="42900" y="1022825"/>
            <a:ext cx="12106200" cy="27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a:solidFill>
                  <a:schemeClr val="accent6"/>
                </a:solidFill>
              </a:rPr>
              <a:t>/**</a:t>
            </a:r>
            <a:endParaRPr sz="2200">
              <a:solidFill>
                <a:schemeClr val="accent6"/>
              </a:solidFill>
            </a:endParaRPr>
          </a:p>
          <a:p>
            <a:pPr indent="0" lvl="0" marL="0" rtl="0" algn="l">
              <a:lnSpc>
                <a:spcPct val="90000"/>
              </a:lnSpc>
              <a:spcBef>
                <a:spcPts val="0"/>
              </a:spcBef>
              <a:spcAft>
                <a:spcPts val="0"/>
              </a:spcAft>
              <a:buNone/>
            </a:pPr>
            <a:r>
              <a:rPr lang="en-US" sz="2200">
                <a:solidFill>
                  <a:schemeClr val="accent6"/>
                </a:solidFill>
              </a:rPr>
              <a:t>  * Komentarz dla całej klasy</a:t>
            </a:r>
            <a:endParaRPr sz="2200">
              <a:solidFill>
                <a:schemeClr val="accent6"/>
              </a:solidFill>
            </a:endParaRPr>
          </a:p>
          <a:p>
            <a:pPr indent="0" lvl="0" marL="0" rtl="0" algn="l">
              <a:lnSpc>
                <a:spcPct val="90000"/>
              </a:lnSpc>
              <a:spcBef>
                <a:spcPts val="0"/>
              </a:spcBef>
              <a:spcAft>
                <a:spcPts val="0"/>
              </a:spcAft>
              <a:buNone/>
            </a:pPr>
            <a:r>
              <a:rPr lang="en-US" sz="2200">
                <a:solidFill>
                  <a:schemeClr val="accent6"/>
                </a:solidFill>
              </a:rPr>
              <a:t>  */</a:t>
            </a:r>
            <a:endParaRPr sz="2200">
              <a:solidFill>
                <a:schemeClr val="accent6"/>
              </a:solidFill>
            </a:endParaRPr>
          </a:p>
          <a:p>
            <a:pPr indent="0" lvl="0" marL="0" rtl="0" algn="l">
              <a:lnSpc>
                <a:spcPct val="90000"/>
              </a:lnSpc>
              <a:spcBef>
                <a:spcPts val="0"/>
              </a:spcBef>
              <a:spcAft>
                <a:spcPts val="0"/>
              </a:spcAft>
              <a:buNone/>
            </a:pPr>
            <a:r>
              <a:rPr lang="en-US" sz="2200">
                <a:solidFill>
                  <a:schemeClr val="dk1"/>
                </a:solidFill>
              </a:rPr>
              <a:t>public class</a:t>
            </a:r>
            <a:r>
              <a:rPr lang="en-US" sz="2200">
                <a:solidFill>
                  <a:srgbClr val="42719B"/>
                </a:solidFill>
              </a:rPr>
              <a:t> </a:t>
            </a:r>
            <a:r>
              <a:rPr lang="en-US" sz="2200">
                <a:solidFill>
                  <a:srgbClr val="3D85C6"/>
                </a:solidFill>
              </a:rPr>
              <a:t>HelloWorldApp </a:t>
            </a:r>
            <a:r>
              <a:rPr lang="en-US" sz="2200">
                <a:solidFill>
                  <a:schemeClr val="dk1"/>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public static void</a:t>
            </a:r>
            <a:r>
              <a:rPr lang="en-US" sz="2200">
                <a:solidFill>
                  <a:srgbClr val="42719B"/>
                </a:solidFill>
              </a:rPr>
              <a:t> </a:t>
            </a:r>
            <a:r>
              <a:rPr lang="en-US" sz="2200">
                <a:solidFill>
                  <a:srgbClr val="3D85C6"/>
                </a:solidFill>
              </a:rPr>
              <a:t>main</a:t>
            </a:r>
            <a:r>
              <a:rPr lang="en-US" sz="2200">
                <a:solidFill>
                  <a:schemeClr val="dk1"/>
                </a:solidFill>
              </a:rPr>
              <a:t>(String[] args)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       </a:t>
            </a:r>
            <a:r>
              <a:rPr lang="en-US" sz="2200">
                <a:solidFill>
                  <a:schemeClr val="accent3"/>
                </a:solidFill>
              </a:rPr>
              <a:t>// komentarz do wyjątkowo </a:t>
            </a:r>
            <a:r>
              <a:rPr lang="en-US" sz="2200">
                <a:solidFill>
                  <a:schemeClr val="accent3"/>
                </a:solidFill>
              </a:rPr>
              <a:t>skomplikowanej</a:t>
            </a:r>
            <a:r>
              <a:rPr lang="en-US" sz="2200">
                <a:solidFill>
                  <a:schemeClr val="accent3"/>
                </a:solidFill>
              </a:rPr>
              <a:t> linijki kodu</a:t>
            </a:r>
            <a:br>
              <a:rPr lang="en-US" sz="2200">
                <a:solidFill>
                  <a:schemeClr val="accent3"/>
                </a:solidFill>
              </a:rPr>
            </a:br>
            <a:r>
              <a:rPr lang="en-US" sz="2200">
                <a:solidFill>
                  <a:schemeClr val="dk1"/>
                </a:solidFill>
              </a:rPr>
              <a:t>       	 System.out.println(</a:t>
            </a:r>
            <a:r>
              <a:rPr lang="en-US" sz="2200">
                <a:solidFill>
                  <a:schemeClr val="accent6"/>
                </a:solidFill>
              </a:rPr>
              <a:t>"Hello World!"</a:t>
            </a: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r>
              <a:rPr lang="en-US" sz="2200">
                <a:solidFill>
                  <a:schemeClr val="accent3"/>
                </a:solidFill>
              </a:rPr>
              <a:t>/*</a:t>
            </a:r>
            <a:endParaRPr sz="2200">
              <a:solidFill>
                <a:schemeClr val="accent3"/>
              </a:solidFill>
            </a:endParaRPr>
          </a:p>
          <a:p>
            <a:pPr indent="457200" lvl="0" marL="0" rtl="0" algn="l">
              <a:lnSpc>
                <a:spcPct val="90000"/>
              </a:lnSpc>
              <a:spcBef>
                <a:spcPts val="0"/>
              </a:spcBef>
              <a:spcAft>
                <a:spcPts val="0"/>
              </a:spcAft>
              <a:buNone/>
            </a:pPr>
            <a:r>
              <a:rPr lang="en-US" sz="2200">
                <a:solidFill>
                  <a:schemeClr val="accent3"/>
                </a:solidFill>
              </a:rPr>
              <a:t>   Komentarz dla metody</a:t>
            </a:r>
            <a:endParaRPr sz="2200">
              <a:solidFill>
                <a:schemeClr val="accent3"/>
              </a:solidFill>
            </a:endParaRPr>
          </a:p>
          <a:p>
            <a:pPr indent="457200" lvl="0" marL="0" rtl="0" algn="l">
              <a:lnSpc>
                <a:spcPct val="90000"/>
              </a:lnSpc>
              <a:spcBef>
                <a:spcPts val="0"/>
              </a:spcBef>
              <a:spcAft>
                <a:spcPts val="0"/>
              </a:spcAft>
              <a:buNone/>
            </a:pPr>
            <a:r>
              <a:rPr lang="en-US" sz="2200">
                <a:solidFill>
                  <a:schemeClr val="accent3"/>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public static Car </a:t>
            </a:r>
            <a:r>
              <a:rPr lang="en-US" sz="2200">
                <a:solidFill>
                  <a:srgbClr val="3D85C6"/>
                </a:solidFill>
              </a:rPr>
              <a:t>getCar</a:t>
            </a:r>
            <a:r>
              <a:rPr lang="en-US" sz="2200">
                <a:solidFill>
                  <a:schemeClr val="dk1"/>
                </a:solidFill>
              </a:rPr>
              <a:t>() {</a:t>
            </a:r>
            <a:endParaRPr sz="2200">
              <a:solidFill>
                <a:schemeClr val="dk1"/>
              </a:solidFill>
            </a:endParaRPr>
          </a:p>
          <a:p>
            <a:pPr indent="457200" lvl="0" marL="0" rtl="0" algn="l">
              <a:lnSpc>
                <a:spcPct val="90000"/>
              </a:lnSpc>
              <a:spcBef>
                <a:spcPts val="0"/>
              </a:spcBef>
              <a:spcAft>
                <a:spcPts val="0"/>
              </a:spcAft>
              <a:buNone/>
            </a:pPr>
            <a:r>
              <a:rPr lang="en-US" sz="2200">
                <a:solidFill>
                  <a:schemeClr val="dk1"/>
                </a:solidFill>
              </a:rPr>
              <a:t>       	return new Car();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    	}</a:t>
            </a:r>
            <a:endParaRPr sz="2200">
              <a:solidFill>
                <a:schemeClr val="dk1"/>
              </a:solidFill>
            </a:endParaRPr>
          </a:p>
          <a:p>
            <a:pPr indent="0" lvl="0" marL="0" rtl="0" algn="l">
              <a:lnSpc>
                <a:spcPct val="90000"/>
              </a:lnSpc>
              <a:spcBef>
                <a:spcPts val="0"/>
              </a:spcBef>
              <a:spcAft>
                <a:spcPts val="0"/>
              </a:spcAft>
              <a:buNone/>
            </a:pPr>
            <a:r>
              <a:rPr lang="en-US" sz="2200">
                <a:solidFill>
                  <a:schemeClr val="dk1"/>
                </a:solidFill>
              </a:rPr>
              <a:t>}</a:t>
            </a:r>
            <a:endParaRPr sz="2200"/>
          </a:p>
        </p:txBody>
      </p:sp>
      <p:sp>
        <p:nvSpPr>
          <p:cNvPr id="490" name="Google Shape;490;p46"/>
          <p:cNvSpPr txBox="1"/>
          <p:nvPr/>
        </p:nvSpPr>
        <p:spPr>
          <a:xfrm>
            <a:off x="8723575" y="2587250"/>
            <a:ext cx="3538800" cy="6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jednowierszowe - teksty umieszczone po znakach // do końca wiersza</a:t>
            </a:r>
            <a:endParaRPr>
              <a:solidFill>
                <a:schemeClr val="dk1"/>
              </a:solidFill>
            </a:endParaRPr>
          </a:p>
        </p:txBody>
      </p:sp>
      <p:sp>
        <p:nvSpPr>
          <p:cNvPr id="491" name="Google Shape;491;p46"/>
          <p:cNvSpPr txBox="1"/>
          <p:nvPr/>
        </p:nvSpPr>
        <p:spPr>
          <a:xfrm>
            <a:off x="4580450" y="1121875"/>
            <a:ext cx="7568700" cy="83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wielowierszowe, dokumentacyjne - teksty umieszczone między znakami: /** i */ - przetwarzane przez oprogramowanie do tworzenia dokumentacji (np.: javadoc), podgląd dokumentacji:</a:t>
            </a:r>
            <a:endParaRPr>
              <a:solidFill>
                <a:schemeClr val="dk1"/>
              </a:solidFill>
            </a:endParaRPr>
          </a:p>
          <a:p>
            <a:pPr indent="0" lvl="0" marL="0" rtl="0" algn="ctr">
              <a:spcBef>
                <a:spcPts val="0"/>
              </a:spcBef>
              <a:spcAft>
                <a:spcPts val="0"/>
              </a:spcAft>
              <a:buClr>
                <a:schemeClr val="dk1"/>
              </a:buClr>
              <a:buSzPts val="1100"/>
              <a:buFont typeface="Arial"/>
              <a:buNone/>
            </a:pPr>
            <a:r>
              <a:rPr i="1" lang="en-US" sz="1800">
                <a:solidFill>
                  <a:schemeClr val="dk1"/>
                </a:solidFill>
              </a:rPr>
              <a:t>{na klasie lub metodzie}</a:t>
            </a:r>
            <a:endParaRPr i="1" sz="1800">
              <a:solidFill>
                <a:schemeClr val="dk1"/>
              </a:solidFill>
            </a:endParaRPr>
          </a:p>
          <a:p>
            <a:pPr indent="0" lvl="0" marL="0" rtl="0" algn="ctr">
              <a:spcBef>
                <a:spcPts val="0"/>
              </a:spcBef>
              <a:spcAft>
                <a:spcPts val="0"/>
              </a:spcAft>
              <a:buClr>
                <a:schemeClr val="dk1"/>
              </a:buClr>
              <a:buSzPts val="1100"/>
              <a:buFont typeface="Arial"/>
              <a:buNone/>
            </a:pPr>
            <a:r>
              <a:rPr i="1" lang="en-US" sz="1800">
                <a:solidFill>
                  <a:schemeClr val="dk1"/>
                </a:solidFill>
              </a:rPr>
              <a:t>(</a:t>
            </a:r>
            <a:r>
              <a:rPr b="1" i="1" lang="en-US" sz="1800">
                <a:solidFill>
                  <a:schemeClr val="dk1"/>
                </a:solidFill>
              </a:rPr>
              <a:t>Ctrl + Q</a:t>
            </a:r>
            <a:r>
              <a:rPr i="1" lang="en-US" sz="1800">
                <a:solidFill>
                  <a:schemeClr val="dk1"/>
                </a:solidFill>
              </a:rPr>
              <a:t> </a:t>
            </a:r>
            <a:r>
              <a:rPr lang="en-US" sz="1800">
                <a:solidFill>
                  <a:schemeClr val="dk1"/>
                </a:solidFill>
              </a:rPr>
              <a:t>lub </a:t>
            </a:r>
            <a:r>
              <a:rPr b="1" i="1" lang="en-US" sz="1800">
                <a:solidFill>
                  <a:schemeClr val="dk1"/>
                </a:solidFill>
              </a:rPr>
              <a:t>Menu → View → Quick Documentation</a:t>
            </a:r>
            <a:r>
              <a:rPr i="1" lang="en-US" sz="1800">
                <a:solidFill>
                  <a:schemeClr val="dk1"/>
                </a:solidFill>
              </a:rPr>
              <a:t>)</a:t>
            </a:r>
            <a:endParaRPr sz="1800">
              <a:solidFill>
                <a:schemeClr val="dk1"/>
              </a:solidFill>
            </a:endParaRPr>
          </a:p>
          <a:p>
            <a:pPr indent="0" lvl="0" marL="0" rtl="0" algn="l">
              <a:lnSpc>
                <a:spcPct val="90000"/>
              </a:lnSpc>
              <a:spcBef>
                <a:spcPts val="0"/>
              </a:spcBef>
              <a:spcAft>
                <a:spcPts val="0"/>
              </a:spcAft>
              <a:buNone/>
            </a:pPr>
            <a:r>
              <a:t/>
            </a:r>
            <a:endParaRPr>
              <a:solidFill>
                <a:schemeClr val="dk1"/>
              </a:solidFill>
            </a:endParaRPr>
          </a:p>
        </p:txBody>
      </p:sp>
      <p:cxnSp>
        <p:nvCxnSpPr>
          <p:cNvPr id="492" name="Google Shape;492;p46"/>
          <p:cNvCxnSpPr/>
          <p:nvPr/>
        </p:nvCxnSpPr>
        <p:spPr>
          <a:xfrm flipH="1" rot="10800000">
            <a:off x="3814775" y="1609875"/>
            <a:ext cx="614700" cy="9900"/>
          </a:xfrm>
          <a:prstGeom prst="straightConnector1">
            <a:avLst/>
          </a:prstGeom>
          <a:noFill/>
          <a:ln cap="flat" cmpd="sng" w="28575">
            <a:solidFill>
              <a:srgbClr val="E06666"/>
            </a:solidFill>
            <a:prstDash val="solid"/>
            <a:round/>
            <a:headEnd len="med" w="med" type="stealth"/>
            <a:tailEnd len="med" w="med" type="none"/>
          </a:ln>
        </p:spPr>
      </p:cxnSp>
      <p:cxnSp>
        <p:nvCxnSpPr>
          <p:cNvPr id="493" name="Google Shape;493;p46"/>
          <p:cNvCxnSpPr/>
          <p:nvPr/>
        </p:nvCxnSpPr>
        <p:spPr>
          <a:xfrm flipH="1" rot="10800000">
            <a:off x="7929188" y="2889488"/>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494" name="Google Shape;494;p46"/>
          <p:cNvSpPr txBox="1"/>
          <p:nvPr/>
        </p:nvSpPr>
        <p:spPr>
          <a:xfrm>
            <a:off x="4781250" y="3903975"/>
            <a:ext cx="6047100" cy="321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solidFill>
                  <a:schemeClr val="dk1"/>
                </a:solidFill>
              </a:rPr>
              <a:t>wielowierszowe - teksty umieszczone między znakami: /* i */</a:t>
            </a:r>
            <a:endParaRPr>
              <a:solidFill>
                <a:schemeClr val="dk1"/>
              </a:solidFill>
            </a:endParaRPr>
          </a:p>
          <a:p>
            <a:pPr indent="0" lvl="0" marL="0" rtl="0" algn="l">
              <a:lnSpc>
                <a:spcPct val="90000"/>
              </a:lnSpc>
              <a:spcBef>
                <a:spcPts val="0"/>
              </a:spcBef>
              <a:spcAft>
                <a:spcPts val="0"/>
              </a:spcAft>
              <a:buNone/>
            </a:pPr>
            <a:r>
              <a:rPr lang="en-US">
                <a:solidFill>
                  <a:schemeClr val="dk1"/>
                </a:solidFill>
              </a:rPr>
              <a:t>Przydają się do </a:t>
            </a:r>
            <a:r>
              <a:rPr lang="en-US">
                <a:solidFill>
                  <a:schemeClr val="dk1"/>
                </a:solidFill>
              </a:rPr>
              <a:t>za</a:t>
            </a:r>
            <a:r>
              <a:rPr lang="en-US">
                <a:solidFill>
                  <a:schemeClr val="dk1"/>
                </a:solidFill>
              </a:rPr>
              <a:t>komentowania kodu (czyli wyłączenia kodu z działania)</a:t>
            </a:r>
            <a:endParaRPr>
              <a:solidFill>
                <a:schemeClr val="dk1"/>
              </a:solidFill>
            </a:endParaRPr>
          </a:p>
        </p:txBody>
      </p:sp>
      <p:cxnSp>
        <p:nvCxnSpPr>
          <p:cNvPr id="495" name="Google Shape;495;p46"/>
          <p:cNvCxnSpPr/>
          <p:nvPr/>
        </p:nvCxnSpPr>
        <p:spPr>
          <a:xfrm flipH="1" rot="10800000">
            <a:off x="3892650" y="4218075"/>
            <a:ext cx="614700" cy="99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sp>
        <p:nvSpPr>
          <p:cNvPr id="1877" name="Google Shape;1877;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bez określonej strefy czasowej</a:t>
            </a:r>
            <a:endParaRPr sz="2400">
              <a:solidFill>
                <a:schemeClr val="accent6"/>
              </a:solidFill>
              <a:latin typeface="Arial"/>
              <a:ea typeface="Arial"/>
              <a:cs typeface="Arial"/>
              <a:sym typeface="Arial"/>
            </a:endParaRPr>
          </a:p>
        </p:txBody>
      </p:sp>
      <p:sp>
        <p:nvSpPr>
          <p:cNvPr id="1878" name="Google Shape;1878;p190"/>
          <p:cNvSpPr txBox="1"/>
          <p:nvPr>
            <p:ph idx="4294967295" type="ctrTitle"/>
          </p:nvPr>
        </p:nvSpPr>
        <p:spPr>
          <a:xfrm>
            <a:off x="6701925" y="1101000"/>
            <a:ext cx="5402400" cy="46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5"/>
                </a:solidFill>
                <a:latin typeface="Arial"/>
                <a:ea typeface="Arial"/>
                <a:cs typeface="Arial"/>
                <a:sym typeface="Arial"/>
              </a:rPr>
              <a:t>LocalTime </a:t>
            </a:r>
            <a:r>
              <a:rPr lang="en-US" sz="1800">
                <a:latin typeface="Arial"/>
                <a:ea typeface="Arial"/>
                <a:cs typeface="Arial"/>
                <a:sym typeface="Arial"/>
              </a:rPr>
              <a:t>– reprezentuje czas, bez powiązania go z konkretną strefą czasową</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LocalDate </a:t>
            </a:r>
            <a:r>
              <a:rPr lang="en-US" sz="1800">
                <a:latin typeface="Arial"/>
                <a:ea typeface="Arial"/>
                <a:cs typeface="Arial"/>
                <a:sym typeface="Arial"/>
              </a:rPr>
              <a:t>– to samo co wyżej, ale reprezentuje datę</a:t>
            </a:r>
            <a:endParaRPr sz="1800">
              <a:latin typeface="Arial"/>
              <a:ea typeface="Arial"/>
              <a:cs typeface="Arial"/>
              <a:sym typeface="Arial"/>
            </a:endParaRPr>
          </a:p>
          <a:p>
            <a:pPr indent="0" lvl="0" marL="0" rtl="0" algn="l">
              <a:spcBef>
                <a:spcPts val="0"/>
              </a:spcBef>
              <a:spcAft>
                <a:spcPts val="0"/>
              </a:spcAft>
              <a:buNone/>
            </a:pPr>
            <a:r>
              <a:t/>
            </a:r>
            <a:endParaRPr sz="1800">
              <a:solidFill>
                <a:schemeClr val="accent5"/>
              </a:solidFill>
              <a:latin typeface="Arial"/>
              <a:ea typeface="Arial"/>
              <a:cs typeface="Arial"/>
              <a:sym typeface="Arial"/>
            </a:endParaRPr>
          </a:p>
          <a:p>
            <a:pPr indent="0" lvl="0" marL="0" rtl="0" algn="l">
              <a:spcBef>
                <a:spcPts val="0"/>
              </a:spcBef>
              <a:spcAft>
                <a:spcPts val="0"/>
              </a:spcAft>
              <a:buNone/>
            </a:pPr>
            <a:r>
              <a:t/>
            </a:r>
            <a:endParaRPr sz="1800">
              <a:solidFill>
                <a:schemeClr val="accent5"/>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LocalDateTime </a:t>
            </a:r>
            <a:r>
              <a:rPr lang="en-US" sz="1800">
                <a:latin typeface="Arial"/>
                <a:ea typeface="Arial"/>
                <a:cs typeface="Arial"/>
                <a:sym typeface="Arial"/>
              </a:rPr>
              <a:t>– klasa łącząca dwie powyższe</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Instant </a:t>
            </a:r>
            <a:r>
              <a:rPr lang="en-US" sz="1800">
                <a:latin typeface="Arial"/>
                <a:ea typeface="Arial"/>
                <a:cs typeface="Arial"/>
                <a:sym typeface="Arial"/>
              </a:rPr>
              <a:t>– reprezentuje (podobnie jak </a:t>
            </a:r>
            <a:r>
              <a:rPr lang="en-US" sz="1800" u="sng">
                <a:latin typeface="Arial"/>
                <a:ea typeface="Arial"/>
                <a:cs typeface="Arial"/>
                <a:sym typeface="Arial"/>
              </a:rPr>
              <a:t>java.util.Date</a:t>
            </a:r>
            <a:r>
              <a:rPr lang="en-US" sz="1800">
                <a:latin typeface="Arial"/>
                <a:ea typeface="Arial"/>
                <a:cs typeface="Arial"/>
                <a:sym typeface="Arial"/>
              </a:rPr>
              <a:t>) konkretny punkt, jednoznacznie określony w czasie (z dokładnością do nanosekundy, j</a:t>
            </a:r>
            <a:r>
              <a:rPr lang="en-US" sz="1800" u="sng">
                <a:latin typeface="Arial"/>
                <a:ea typeface="Arial"/>
                <a:cs typeface="Arial"/>
                <a:sym typeface="Arial"/>
              </a:rPr>
              <a:t>ava.util.Date</a:t>
            </a:r>
            <a:r>
              <a:rPr lang="en-US" sz="1800">
                <a:latin typeface="Arial"/>
                <a:ea typeface="Arial"/>
                <a:cs typeface="Arial"/>
                <a:sym typeface="Arial"/>
              </a:rPr>
              <a:t> ma dokładnośc do milisekundy</a:t>
            </a:r>
            <a:r>
              <a:rPr lang="en-US" sz="1800">
                <a:latin typeface="Arial"/>
                <a:ea typeface="Arial"/>
                <a:cs typeface="Arial"/>
                <a:sym typeface="Arial"/>
              </a:rPr>
              <a:t>). </a:t>
            </a:r>
            <a:endParaRPr sz="1800">
              <a:latin typeface="Arial"/>
              <a:ea typeface="Arial"/>
              <a:cs typeface="Arial"/>
              <a:sym typeface="Arial"/>
            </a:endParaRPr>
          </a:p>
        </p:txBody>
      </p:sp>
      <p:sp>
        <p:nvSpPr>
          <p:cNvPr id="1879" name="Google Shape;1879;p190"/>
          <p:cNvSpPr txBox="1"/>
          <p:nvPr/>
        </p:nvSpPr>
        <p:spPr>
          <a:xfrm>
            <a:off x="68300" y="979775"/>
            <a:ext cx="6858000" cy="51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LocalDate </a:t>
            </a:r>
            <a:r>
              <a:rPr b="1" lang="en-US" sz="2400"/>
              <a:t>localDate </a:t>
            </a:r>
            <a:r>
              <a:rPr lang="en-US" sz="2400"/>
              <a:t>= </a:t>
            </a:r>
            <a:r>
              <a:rPr lang="en-US" sz="2400">
                <a:solidFill>
                  <a:schemeClr val="accent5"/>
                </a:solidFill>
              </a:rPr>
              <a:t>LocalDate</a:t>
            </a:r>
            <a:r>
              <a:rPr lang="en-US" sz="2400"/>
              <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"LocalDate: "</a:t>
            </a:r>
            <a:r>
              <a:rPr lang="en-US" sz="2400"/>
              <a:t> + </a:t>
            </a:r>
            <a:r>
              <a:rPr b="1" lang="en-US" sz="2400"/>
              <a:t>localDate</a:t>
            </a:r>
            <a:r>
              <a:rPr lang="en-US" sz="2400"/>
              <a:t>);</a:t>
            </a:r>
            <a:endParaRPr sz="2400"/>
          </a:p>
          <a:p>
            <a:pPr indent="0" lvl="0" marL="0" rtl="0" algn="l">
              <a:spcBef>
                <a:spcPts val="0"/>
              </a:spcBef>
              <a:spcAft>
                <a:spcPts val="0"/>
              </a:spcAft>
              <a:buNone/>
            </a:pPr>
            <a:r>
              <a:rPr b="1" lang="en-US" sz="2400">
                <a:solidFill>
                  <a:schemeClr val="dk1"/>
                </a:solidFill>
              </a:rPr>
              <a:t>localDate </a:t>
            </a:r>
            <a:r>
              <a:rPr lang="en-US" sz="2400"/>
              <a:t>= </a:t>
            </a:r>
            <a:r>
              <a:rPr lang="en-US" sz="2400">
                <a:solidFill>
                  <a:schemeClr val="accent5"/>
                </a:solidFill>
              </a:rPr>
              <a:t>LocalDate</a:t>
            </a:r>
            <a:r>
              <a:rPr lang="en-US" sz="2400"/>
              <a:t>.of(</a:t>
            </a:r>
            <a:r>
              <a:rPr lang="en-US" sz="2400">
                <a:solidFill>
                  <a:schemeClr val="accent6"/>
                </a:solidFill>
              </a:rPr>
              <a:t>2015</a:t>
            </a:r>
            <a:r>
              <a:rPr lang="en-US" sz="2400"/>
              <a:t>, </a:t>
            </a:r>
            <a:r>
              <a:rPr lang="en-US" sz="2400">
                <a:solidFill>
                  <a:schemeClr val="accent6"/>
                </a:solidFill>
              </a:rPr>
              <a:t>2</a:t>
            </a:r>
            <a:r>
              <a:rPr lang="en-US" sz="2400"/>
              <a:t>, </a:t>
            </a:r>
            <a:r>
              <a:rPr lang="en-US" sz="2400">
                <a:solidFill>
                  <a:schemeClr val="accent6"/>
                </a:solidFill>
              </a:rPr>
              <a:t>20</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"LocalDate: "</a:t>
            </a:r>
            <a:r>
              <a:rPr lang="en-US" sz="2400"/>
              <a:t> + </a:t>
            </a:r>
            <a:r>
              <a:rPr b="1" lang="en-US" sz="2400"/>
              <a:t>localDateOf</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LocalTime </a:t>
            </a:r>
            <a:r>
              <a:rPr b="1" lang="en-US" sz="2400"/>
              <a:t>localTime </a:t>
            </a:r>
            <a:r>
              <a:rPr lang="en-US" sz="2400"/>
              <a:t>= </a:t>
            </a:r>
            <a:r>
              <a:rPr lang="en-US" sz="2400">
                <a:solidFill>
                  <a:schemeClr val="accent5"/>
                </a:solidFill>
              </a:rPr>
              <a:t>LocalTime</a:t>
            </a:r>
            <a:r>
              <a:rPr lang="en-US" sz="2400"/>
              <a:t>.</a:t>
            </a:r>
            <a:r>
              <a:rPr b="1" lang="en-US" sz="2400"/>
              <a:t>now()</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"LocalTime: "</a:t>
            </a:r>
            <a:r>
              <a:rPr lang="en-US" sz="2400"/>
              <a:t> + </a:t>
            </a:r>
            <a:r>
              <a:rPr b="1" lang="en-US" sz="2400"/>
              <a:t>localTime</a:t>
            </a:r>
            <a:r>
              <a:rPr lang="en-US" sz="2400"/>
              <a:t>);</a:t>
            </a:r>
            <a:endParaRPr sz="2400"/>
          </a:p>
          <a:p>
            <a:pPr indent="0" lvl="0" marL="0" rtl="0" algn="l">
              <a:spcBef>
                <a:spcPts val="0"/>
              </a:spcBef>
              <a:spcAft>
                <a:spcPts val="0"/>
              </a:spcAft>
              <a:buNone/>
            </a:pPr>
            <a:r>
              <a:rPr b="1" lang="en-US" sz="2400">
                <a:solidFill>
                  <a:schemeClr val="dk1"/>
                </a:solidFill>
              </a:rPr>
              <a:t>localTime </a:t>
            </a:r>
            <a:r>
              <a:rPr lang="en-US" sz="2400"/>
              <a:t> = </a:t>
            </a:r>
            <a:r>
              <a:rPr lang="en-US" sz="2400">
                <a:solidFill>
                  <a:schemeClr val="accent5"/>
                </a:solidFill>
              </a:rPr>
              <a:t>LocalTime</a:t>
            </a:r>
            <a:r>
              <a:rPr lang="en-US" sz="2400"/>
              <a:t>.parse(</a:t>
            </a:r>
            <a:r>
              <a:rPr lang="en-US" sz="2400">
                <a:solidFill>
                  <a:schemeClr val="accent6"/>
                </a:solidFill>
              </a:rPr>
              <a:t>"09:00"</a:t>
            </a:r>
            <a:r>
              <a:rPr lang="en-US" sz="2400"/>
              <a:t>);</a:t>
            </a:r>
            <a:endParaRPr sz="2400"/>
          </a:p>
          <a:p>
            <a:pPr indent="0" lvl="0" marL="0" rtl="0" algn="l">
              <a:spcBef>
                <a:spcPts val="0"/>
              </a:spcBef>
              <a:spcAft>
                <a:spcPts val="0"/>
              </a:spcAft>
              <a:buNone/>
            </a:pPr>
            <a:r>
              <a:rPr lang="en-US" sz="2400"/>
              <a:t>System.out.println(</a:t>
            </a:r>
            <a:r>
              <a:rPr lang="en-US" sz="2400">
                <a:solidFill>
                  <a:schemeClr val="accent6"/>
                </a:solidFill>
              </a:rPr>
              <a:t>"LocalTime: "</a:t>
            </a:r>
            <a:r>
              <a:rPr lang="en-US" sz="2400"/>
              <a:t> + </a:t>
            </a:r>
            <a:r>
              <a:rPr b="1" lang="en-US" sz="2400">
                <a:solidFill>
                  <a:schemeClr val="dk1"/>
                </a:solidFill>
              </a:rPr>
              <a:t>localTime </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Instant </a:t>
            </a:r>
            <a:r>
              <a:rPr b="1" lang="en-US" sz="2400"/>
              <a:t>instant </a:t>
            </a:r>
            <a:r>
              <a:rPr lang="en-US" sz="2400"/>
              <a:t>= </a:t>
            </a:r>
            <a:r>
              <a:rPr lang="en-US" sz="2400">
                <a:solidFill>
                  <a:schemeClr val="accent5"/>
                </a:solidFill>
              </a:rPr>
              <a:t>Instant</a:t>
            </a:r>
            <a:r>
              <a:rPr lang="en-US" sz="2400"/>
              <a:t>.now();</a:t>
            </a:r>
            <a:endParaRPr sz="2400"/>
          </a:p>
          <a:p>
            <a:pPr indent="0" lvl="0" marL="0" rtl="0" algn="l">
              <a:spcBef>
                <a:spcPts val="0"/>
              </a:spcBef>
              <a:spcAft>
                <a:spcPts val="0"/>
              </a:spcAft>
              <a:buNone/>
            </a:pPr>
            <a:r>
              <a:rPr lang="en-US" sz="2400"/>
              <a:t>System.out.println(</a:t>
            </a:r>
            <a:r>
              <a:rPr lang="en-US" sz="2400">
                <a:solidFill>
                  <a:schemeClr val="accent6"/>
                </a:solidFill>
              </a:rPr>
              <a:t>"Instant = "</a:t>
            </a:r>
            <a:r>
              <a:rPr lang="en-US" sz="2400"/>
              <a:t> + </a:t>
            </a:r>
            <a:r>
              <a:rPr b="1" lang="en-US" sz="2400"/>
              <a:t>instant</a:t>
            </a:r>
            <a:r>
              <a:rPr lang="en-US" sz="2400"/>
              <a:t>);</a:t>
            </a:r>
            <a:endParaRPr sz="2400"/>
          </a:p>
          <a:p>
            <a:pPr indent="0" lvl="0" marL="0" rtl="0" algn="l">
              <a:spcBef>
                <a:spcPts val="0"/>
              </a:spcBef>
              <a:spcAft>
                <a:spcPts val="0"/>
              </a:spcAft>
              <a:buNone/>
            </a:pPr>
            <a:r>
              <a:t/>
            </a:r>
            <a:endParaRPr sz="2400">
              <a:solidFill>
                <a:schemeClr val="accent5"/>
              </a:solidFill>
            </a:endParaRPr>
          </a:p>
        </p:txBody>
      </p:sp>
      <p:sp>
        <p:nvSpPr>
          <p:cNvPr id="1880" name="Google Shape;1880;p19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LocalDateTimeExamples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z określoną strefą czasową</a:t>
            </a:r>
            <a:endParaRPr sz="2400">
              <a:solidFill>
                <a:schemeClr val="accent6"/>
              </a:solidFill>
              <a:latin typeface="Arial"/>
              <a:ea typeface="Arial"/>
              <a:cs typeface="Arial"/>
              <a:sym typeface="Arial"/>
            </a:endParaRPr>
          </a:p>
        </p:txBody>
      </p:sp>
      <p:sp>
        <p:nvSpPr>
          <p:cNvPr id="1886" name="Google Shape;1886;p191"/>
          <p:cNvSpPr txBox="1"/>
          <p:nvPr>
            <p:ph idx="4294967295" type="ctrTitle"/>
          </p:nvPr>
        </p:nvSpPr>
        <p:spPr>
          <a:xfrm>
            <a:off x="6926275" y="963000"/>
            <a:ext cx="5265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5"/>
                </a:solidFill>
                <a:latin typeface="Arial"/>
                <a:ea typeface="Arial"/>
                <a:cs typeface="Arial"/>
                <a:sym typeface="Arial"/>
              </a:rPr>
              <a:t>ZonedDateTime </a:t>
            </a:r>
            <a:r>
              <a:rPr lang="en-US" sz="1800">
                <a:solidFill>
                  <a:srgbClr val="000000"/>
                </a:solidFill>
                <a:latin typeface="Arial"/>
                <a:ea typeface="Arial"/>
                <a:cs typeface="Arial"/>
                <a:sym typeface="Arial"/>
              </a:rPr>
              <a:t>– data i czas powiązane z konkretną strefą czasową</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ZoneId </a:t>
            </a:r>
            <a:r>
              <a:rPr lang="en-US" sz="1800">
                <a:solidFill>
                  <a:srgbClr val="000000"/>
                </a:solidFill>
                <a:latin typeface="Arial"/>
                <a:ea typeface="Arial"/>
                <a:cs typeface="Arial"/>
                <a:sym typeface="Arial"/>
              </a:rPr>
              <a:t>– identyfikator strefy czasowej jako rejonu geograficznego</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br>
              <a:rPr lang="en-US" sz="1800">
                <a:solidFill>
                  <a:srgbClr val="000000"/>
                </a:solidFill>
                <a:latin typeface="Arial"/>
                <a:ea typeface="Arial"/>
                <a:cs typeface="Arial"/>
                <a:sym typeface="Arial"/>
              </a:rPr>
            </a:br>
            <a:r>
              <a:rPr lang="en-US" sz="1800">
                <a:solidFill>
                  <a:schemeClr val="accent5"/>
                </a:solidFill>
                <a:latin typeface="Arial"/>
                <a:ea typeface="Arial"/>
                <a:cs typeface="Arial"/>
                <a:sym typeface="Arial"/>
              </a:rPr>
              <a:t>OffsetDateTime </a:t>
            </a:r>
            <a:r>
              <a:rPr lang="en-US" sz="1800">
                <a:solidFill>
                  <a:srgbClr val="000000"/>
                </a:solidFill>
                <a:latin typeface="Arial"/>
                <a:ea typeface="Arial"/>
                <a:cs typeface="Arial"/>
                <a:sym typeface="Arial"/>
              </a:rPr>
              <a:t>– data i czas powiązane z konkretną strefą czasową, ale rozumianą jako przesunięcie czasu</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US" sz="1800">
                <a:solidFill>
                  <a:schemeClr val="accent5"/>
                </a:solidFill>
                <a:latin typeface="Arial"/>
                <a:ea typeface="Arial"/>
                <a:cs typeface="Arial"/>
                <a:sym typeface="Arial"/>
              </a:rPr>
              <a:t>ZoneOffset </a:t>
            </a:r>
            <a:r>
              <a:rPr lang="en-US" sz="1800">
                <a:solidFill>
                  <a:srgbClr val="000000"/>
                </a:solidFill>
                <a:latin typeface="Arial"/>
                <a:ea typeface="Arial"/>
                <a:cs typeface="Arial"/>
                <a:sym typeface="Arial"/>
              </a:rPr>
              <a:t>– przesunięcie czasu związane ze strefą czasową opisane w godzinach</a:t>
            </a:r>
            <a:endParaRPr sz="1800">
              <a:solidFill>
                <a:srgbClr val="000000"/>
              </a:solidFill>
              <a:latin typeface="Arial"/>
              <a:ea typeface="Arial"/>
              <a:cs typeface="Arial"/>
              <a:sym typeface="Arial"/>
            </a:endParaRPr>
          </a:p>
        </p:txBody>
      </p:sp>
      <p:sp>
        <p:nvSpPr>
          <p:cNvPr id="1887" name="Google Shape;1887;p191"/>
          <p:cNvSpPr txBox="1"/>
          <p:nvPr/>
        </p:nvSpPr>
        <p:spPr>
          <a:xfrm>
            <a:off x="0" y="979775"/>
            <a:ext cx="7082400" cy="51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LocalDateTime </a:t>
            </a:r>
            <a:r>
              <a:rPr b="1" lang="en-US" sz="2400"/>
              <a:t>localDateTime </a:t>
            </a:r>
            <a:r>
              <a:rPr lang="en-US" sz="2400"/>
              <a:t>= LocalDateTime.now();</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ZoneId </a:t>
            </a:r>
            <a:r>
              <a:rPr b="1" lang="en-US" sz="2400"/>
              <a:t>zoneId </a:t>
            </a:r>
            <a:r>
              <a:rPr lang="en-US" sz="2400"/>
              <a:t>= </a:t>
            </a:r>
            <a:r>
              <a:rPr lang="en-US" sz="2400">
                <a:solidFill>
                  <a:schemeClr val="accent5"/>
                </a:solidFill>
              </a:rPr>
              <a:t>ZoneId</a:t>
            </a:r>
            <a:r>
              <a:rPr lang="en-US" sz="2400"/>
              <a:t>.</a:t>
            </a:r>
            <a:r>
              <a:rPr b="1" lang="en-US" sz="2400"/>
              <a:t>of</a:t>
            </a:r>
            <a:r>
              <a:rPr lang="en-US" sz="2400"/>
              <a:t>(</a:t>
            </a:r>
            <a:r>
              <a:rPr lang="en-US" sz="2400">
                <a:solidFill>
                  <a:schemeClr val="accent6"/>
                </a:solidFill>
              </a:rPr>
              <a:t>"Europe/Warsaw"</a:t>
            </a:r>
            <a:r>
              <a:rPr lang="en-US" sz="2400"/>
              <a:t>);</a:t>
            </a:r>
            <a:endParaRPr sz="2400"/>
          </a:p>
          <a:p>
            <a:pPr indent="0" lvl="0" marL="0" rtl="0" algn="l">
              <a:spcBef>
                <a:spcPts val="0"/>
              </a:spcBef>
              <a:spcAft>
                <a:spcPts val="0"/>
              </a:spcAft>
              <a:buNone/>
            </a:pPr>
            <a:r>
              <a:rPr lang="en-US" sz="2400">
                <a:solidFill>
                  <a:schemeClr val="accent5"/>
                </a:solidFill>
              </a:rPr>
              <a:t>ZonedDateTime </a:t>
            </a:r>
            <a:r>
              <a:rPr b="1" lang="en-US" sz="2400"/>
              <a:t>zonedDateTime </a:t>
            </a:r>
            <a:r>
              <a:rPr lang="en-US" sz="2400"/>
              <a:t>= </a:t>
            </a:r>
            <a:r>
              <a:rPr lang="en-US" sz="2400">
                <a:solidFill>
                  <a:schemeClr val="accent5"/>
                </a:solidFill>
              </a:rPr>
              <a:t>ZonedDateTime</a:t>
            </a:r>
            <a:r>
              <a:rPr lang="en-US" sz="2400"/>
              <a:t>.of(</a:t>
            </a:r>
            <a:r>
              <a:rPr b="1" lang="en-US" sz="2400">
                <a:solidFill>
                  <a:schemeClr val="dk1"/>
                </a:solidFill>
              </a:rPr>
              <a:t>localDateTime</a:t>
            </a:r>
            <a:r>
              <a:rPr lang="en-US" sz="2400"/>
              <a:t>, </a:t>
            </a:r>
            <a:r>
              <a:rPr b="1" lang="en-US" sz="2400"/>
              <a:t>zoneId</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accent5"/>
                </a:solidFill>
              </a:rPr>
              <a:t>ZoneOffset </a:t>
            </a:r>
            <a:r>
              <a:rPr b="1" lang="en-US" sz="2400"/>
              <a:t>zoneOffset </a:t>
            </a:r>
            <a:r>
              <a:rPr lang="en-US" sz="2400"/>
              <a:t>= </a:t>
            </a:r>
            <a:r>
              <a:rPr lang="en-US" sz="2400">
                <a:solidFill>
                  <a:schemeClr val="accent5"/>
                </a:solidFill>
              </a:rPr>
              <a:t>ZoneOffset</a:t>
            </a:r>
            <a:r>
              <a:rPr lang="en-US" sz="2400"/>
              <a:t>.</a:t>
            </a:r>
            <a:r>
              <a:rPr b="1" lang="en-US" sz="2400"/>
              <a:t>of</a:t>
            </a:r>
            <a:r>
              <a:rPr lang="en-US" sz="2400"/>
              <a:t>(</a:t>
            </a:r>
            <a:r>
              <a:rPr lang="en-US" sz="2400">
                <a:solidFill>
                  <a:schemeClr val="accent6"/>
                </a:solidFill>
              </a:rPr>
              <a:t>"+02:00"</a:t>
            </a:r>
            <a:r>
              <a:rPr lang="en-US" sz="2400"/>
              <a:t>);</a:t>
            </a:r>
            <a:endParaRPr sz="2400"/>
          </a:p>
          <a:p>
            <a:pPr indent="0" lvl="0" marL="0" rtl="0" algn="l">
              <a:spcBef>
                <a:spcPts val="0"/>
              </a:spcBef>
              <a:spcAft>
                <a:spcPts val="0"/>
              </a:spcAft>
              <a:buNone/>
            </a:pPr>
            <a:r>
              <a:rPr lang="en-US" sz="2400">
                <a:solidFill>
                  <a:schemeClr val="accent5"/>
                </a:solidFill>
              </a:rPr>
              <a:t>OffsetDateTime </a:t>
            </a:r>
            <a:r>
              <a:rPr b="1" lang="en-US" sz="2400"/>
              <a:t>offSetByTwo </a:t>
            </a:r>
            <a:r>
              <a:rPr lang="en-US" sz="2400"/>
              <a:t>= </a:t>
            </a:r>
            <a:r>
              <a:rPr lang="en-US" sz="2400">
                <a:solidFill>
                  <a:schemeClr val="accent5"/>
                </a:solidFill>
              </a:rPr>
              <a:t>OffsetDateTime</a:t>
            </a:r>
            <a:r>
              <a:rPr lang="en-US" sz="2400"/>
              <a:t>.</a:t>
            </a:r>
            <a:r>
              <a:rPr b="1" lang="en-US" sz="2400"/>
              <a:t>of</a:t>
            </a:r>
            <a:r>
              <a:rPr lang="en-US" sz="2400"/>
              <a:t>(</a:t>
            </a:r>
            <a:r>
              <a:rPr b="1" lang="en-US" sz="2400"/>
              <a:t>localDateTime</a:t>
            </a:r>
            <a:r>
              <a:rPr lang="en-US" sz="2400"/>
              <a:t>, </a:t>
            </a:r>
            <a:r>
              <a:rPr b="1" lang="en-US" sz="2400"/>
              <a:t>zoneOffset</a:t>
            </a:r>
            <a:r>
              <a:rPr lang="en-US" sz="2400"/>
              <a:t>);</a:t>
            </a:r>
            <a:endParaRPr sz="2400"/>
          </a:p>
        </p:txBody>
      </p:sp>
      <p:sp>
        <p:nvSpPr>
          <p:cNvPr id="1888" name="Google Shape;1888;p19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ZoneDataAndTimeExamples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Data i czas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java.time.* - klasy pomocnicze, odstępy czasowe</a:t>
            </a:r>
            <a:endParaRPr sz="2400">
              <a:solidFill>
                <a:schemeClr val="accent6"/>
              </a:solidFill>
              <a:latin typeface="Arial"/>
              <a:ea typeface="Arial"/>
              <a:cs typeface="Arial"/>
              <a:sym typeface="Arial"/>
            </a:endParaRPr>
          </a:p>
        </p:txBody>
      </p:sp>
      <p:sp>
        <p:nvSpPr>
          <p:cNvPr id="1894" name="Google Shape;1894;p192"/>
          <p:cNvSpPr txBox="1"/>
          <p:nvPr>
            <p:ph idx="4294967295" type="ctrTitle"/>
          </p:nvPr>
        </p:nvSpPr>
        <p:spPr>
          <a:xfrm>
            <a:off x="117000" y="1115400"/>
            <a:ext cx="11882100" cy="518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accent5"/>
                </a:solidFill>
                <a:latin typeface="Arial"/>
                <a:ea typeface="Arial"/>
                <a:cs typeface="Arial"/>
                <a:sym typeface="Arial"/>
              </a:rPr>
              <a:t>P</a:t>
            </a:r>
            <a:r>
              <a:rPr b="1" lang="en-US" sz="2400">
                <a:solidFill>
                  <a:schemeClr val="accent5"/>
                </a:solidFill>
                <a:latin typeface="Arial"/>
                <a:ea typeface="Arial"/>
                <a:cs typeface="Arial"/>
                <a:sym typeface="Arial"/>
              </a:rPr>
              <a:t>eriod </a:t>
            </a:r>
            <a:r>
              <a:rPr b="1" lang="en-US" sz="2400">
                <a:latin typeface="Arial"/>
                <a:ea typeface="Arial"/>
                <a:cs typeface="Arial"/>
                <a:sym typeface="Arial"/>
              </a:rPr>
              <a:t>- klasa reprezentuje odstęp czasu liczony w dniach, miesiącach i latach</a:t>
            </a:r>
            <a:endParaRPr b="1" sz="2400">
              <a:solidFill>
                <a:srgbClr val="000000"/>
              </a:solidFill>
              <a:latin typeface="Arial"/>
              <a:ea typeface="Arial"/>
              <a:cs typeface="Arial"/>
              <a:sym typeface="Arial"/>
            </a:endParaRPr>
          </a:p>
        </p:txBody>
      </p:sp>
      <p:sp>
        <p:nvSpPr>
          <p:cNvPr id="1895" name="Google Shape;1895;p19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pl.sda.datetime.</a:t>
            </a:r>
            <a:r>
              <a:rPr lang="en-US" sz="2400">
                <a:solidFill>
                  <a:schemeClr val="accent6"/>
                </a:solidFill>
              </a:rPr>
              <a:t>PeriodAndDurationExamples</a:t>
            </a:r>
            <a:endParaRPr/>
          </a:p>
        </p:txBody>
      </p:sp>
      <p:sp>
        <p:nvSpPr>
          <p:cNvPr id="1896" name="Google Shape;1896;p192"/>
          <p:cNvSpPr txBox="1"/>
          <p:nvPr/>
        </p:nvSpPr>
        <p:spPr>
          <a:xfrm>
            <a:off x="0" y="4269900"/>
            <a:ext cx="11794200" cy="13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accent5"/>
                </a:solidFill>
              </a:rPr>
              <a:t>LocalTime </a:t>
            </a:r>
            <a:r>
              <a:rPr b="1" lang="en-US" sz="2000"/>
              <a:t>initialTime </a:t>
            </a:r>
            <a:r>
              <a:rPr lang="en-US" sz="2000"/>
              <a:t>= </a:t>
            </a:r>
            <a:r>
              <a:rPr lang="en-US" sz="2000">
                <a:solidFill>
                  <a:schemeClr val="accent5"/>
                </a:solidFill>
              </a:rPr>
              <a:t>LocalTime</a:t>
            </a:r>
            <a:r>
              <a:rPr lang="en-US" sz="2000"/>
              <a:t>.of(</a:t>
            </a:r>
            <a:r>
              <a:rPr lang="en-US" sz="2000">
                <a:solidFill>
                  <a:schemeClr val="accent6"/>
                </a:solidFill>
              </a:rPr>
              <a:t>6, 30, 0</a:t>
            </a:r>
            <a:r>
              <a:rPr lang="en-US" sz="2000"/>
              <a:t>);</a:t>
            </a:r>
            <a:endParaRPr sz="2000"/>
          </a:p>
          <a:p>
            <a:pPr indent="0" lvl="0" marL="0" rtl="0" algn="l">
              <a:spcBef>
                <a:spcPts val="0"/>
              </a:spcBef>
              <a:spcAft>
                <a:spcPts val="0"/>
              </a:spcAft>
              <a:buNone/>
            </a:pPr>
            <a:r>
              <a:rPr lang="en-US" sz="2000">
                <a:solidFill>
                  <a:schemeClr val="accent5"/>
                </a:solidFill>
              </a:rPr>
              <a:t>LocalTime </a:t>
            </a:r>
            <a:r>
              <a:rPr b="1" lang="en-US" sz="2000"/>
              <a:t>finalTime </a:t>
            </a:r>
            <a:r>
              <a:rPr lang="en-US" sz="2000"/>
              <a:t>= </a:t>
            </a:r>
            <a:r>
              <a:rPr lang="en-US" sz="2000">
                <a:solidFill>
                  <a:schemeClr val="accent5"/>
                </a:solidFill>
              </a:rPr>
              <a:t>LocalTime</a:t>
            </a:r>
            <a:r>
              <a:rPr lang="en-US" sz="2000">
                <a:solidFill>
                  <a:schemeClr val="dk1"/>
                </a:solidFill>
              </a:rPr>
              <a:t>.of(</a:t>
            </a:r>
            <a:r>
              <a:rPr lang="en-US" sz="2000">
                <a:solidFill>
                  <a:schemeClr val="accent6"/>
                </a:solidFill>
              </a:rPr>
              <a:t>15, 30, 0</a:t>
            </a:r>
            <a:r>
              <a:rPr lang="en-US" sz="2000">
                <a:solidFill>
                  <a:schemeClr val="dk1"/>
                </a:solidFill>
              </a:rPr>
              <a:t>);</a:t>
            </a:r>
            <a:endParaRPr sz="2000"/>
          </a:p>
          <a:p>
            <a:pPr indent="0" lvl="0" marL="0" rtl="0" algn="l">
              <a:spcBef>
                <a:spcPts val="0"/>
              </a:spcBef>
              <a:spcAft>
                <a:spcPts val="0"/>
              </a:spcAft>
              <a:buNone/>
            </a:pPr>
            <a:r>
              <a:rPr lang="en-US" sz="2000">
                <a:solidFill>
                  <a:schemeClr val="accent5"/>
                </a:solidFill>
              </a:rPr>
              <a:t>Duration </a:t>
            </a:r>
            <a:r>
              <a:rPr lang="en-US" sz="2000"/>
              <a:t>duration = </a:t>
            </a:r>
            <a:r>
              <a:rPr lang="en-US" sz="2000">
                <a:solidFill>
                  <a:schemeClr val="accent5"/>
                </a:solidFill>
              </a:rPr>
              <a:t>Duration</a:t>
            </a:r>
            <a:r>
              <a:rPr lang="en-US" sz="2000"/>
              <a:t>.between(</a:t>
            </a:r>
            <a:r>
              <a:rPr b="1" lang="en-US" sz="2000"/>
              <a:t>finalTime</a:t>
            </a:r>
            <a:r>
              <a:rPr lang="en-US" sz="2000"/>
              <a:t>, </a:t>
            </a:r>
            <a:r>
              <a:rPr b="1" lang="en-US" sz="2000"/>
              <a:t>initialTime</a:t>
            </a:r>
            <a:r>
              <a:rPr lang="en-US" sz="2000"/>
              <a:t>);</a:t>
            </a:r>
            <a:endParaRPr sz="2000"/>
          </a:p>
          <a:p>
            <a:pPr indent="0" lvl="0" marL="0" rtl="0" algn="l">
              <a:spcBef>
                <a:spcPts val="0"/>
              </a:spcBef>
              <a:spcAft>
                <a:spcPts val="0"/>
              </a:spcAft>
              <a:buNone/>
            </a:pPr>
            <a:r>
              <a:rPr lang="en-US" sz="2000"/>
              <a:t>System.out.println(</a:t>
            </a:r>
            <a:r>
              <a:rPr lang="en-US" sz="2000">
                <a:solidFill>
                  <a:schemeClr val="accent6"/>
                </a:solidFill>
              </a:rPr>
              <a:t>"Duration: "</a:t>
            </a:r>
            <a:r>
              <a:rPr lang="en-US" sz="2000"/>
              <a:t> + </a:t>
            </a:r>
            <a:r>
              <a:rPr b="1" lang="en-US" sz="2000"/>
              <a:t>duration</a:t>
            </a:r>
            <a:r>
              <a:rPr lang="en-US" sz="2000"/>
              <a:t>); </a:t>
            </a:r>
            <a:r>
              <a:rPr lang="en-US" sz="2000">
                <a:solidFill>
                  <a:schemeClr val="accent3"/>
                </a:solidFill>
              </a:rPr>
              <a:t>//PT-9H</a:t>
            </a:r>
            <a:endParaRPr sz="2000">
              <a:solidFill>
                <a:schemeClr val="accent3"/>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897" name="Google Shape;1897;p192"/>
          <p:cNvSpPr txBox="1"/>
          <p:nvPr/>
        </p:nvSpPr>
        <p:spPr>
          <a:xfrm>
            <a:off x="1850" y="1739375"/>
            <a:ext cx="11882100" cy="15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LocalDate </a:t>
            </a:r>
            <a:r>
              <a:rPr b="1" lang="en-US" sz="2000">
                <a:solidFill>
                  <a:schemeClr val="dk1"/>
                </a:solidFill>
              </a:rPr>
              <a:t>initialDate </a:t>
            </a:r>
            <a:r>
              <a:rPr lang="en-US" sz="2000">
                <a:solidFill>
                  <a:schemeClr val="dk1"/>
                </a:solidFill>
              </a:rPr>
              <a:t> = LocalDate.parse(</a:t>
            </a:r>
            <a:r>
              <a:rPr lang="en-US" sz="2000">
                <a:solidFill>
                  <a:schemeClr val="accent6"/>
                </a:solidFill>
              </a:rPr>
              <a:t>"2017-09-30"</a:t>
            </a:r>
            <a:r>
              <a:rPr lang="en-US" sz="2000">
                <a:solidFill>
                  <a:schemeClr val="dk1"/>
                </a:solidFill>
              </a:rPr>
              <a:t>);</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LocalDate </a:t>
            </a:r>
            <a:r>
              <a:rPr b="1" lang="en-US" sz="2000">
                <a:solidFill>
                  <a:schemeClr val="dk1"/>
                </a:solidFill>
              </a:rPr>
              <a:t>finalDate </a:t>
            </a:r>
            <a:r>
              <a:rPr lang="en-US" sz="2000">
                <a:solidFill>
                  <a:schemeClr val="dk1"/>
                </a:solidFill>
              </a:rPr>
              <a:t>= LocalDate.parse(</a:t>
            </a:r>
            <a:r>
              <a:rPr lang="en-US" sz="2000">
                <a:solidFill>
                  <a:schemeClr val="accent6"/>
                </a:solidFill>
              </a:rPr>
              <a:t>"2018-10-01"</a:t>
            </a:r>
            <a:r>
              <a:rPr lang="en-US" sz="2000">
                <a:solidFill>
                  <a:schemeClr val="dk1"/>
                </a:solidFill>
              </a:rPr>
              <a:t>);</a:t>
            </a:r>
            <a:endParaRPr b="1"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accent5"/>
                </a:solidFill>
              </a:rPr>
              <a:t>Period </a:t>
            </a:r>
            <a:r>
              <a:rPr b="1" lang="en-US" sz="2000">
                <a:solidFill>
                  <a:schemeClr val="dk1"/>
                </a:solidFill>
              </a:rPr>
              <a:t>between </a:t>
            </a:r>
            <a:r>
              <a:rPr lang="en-US" sz="2000">
                <a:solidFill>
                  <a:schemeClr val="dk1"/>
                </a:solidFill>
              </a:rPr>
              <a:t>= </a:t>
            </a:r>
            <a:r>
              <a:rPr lang="en-US" sz="2000">
                <a:solidFill>
                  <a:schemeClr val="accent5"/>
                </a:solidFill>
              </a:rPr>
              <a:t>Period</a:t>
            </a:r>
            <a:r>
              <a:rPr lang="en-US" sz="2000">
                <a:solidFill>
                  <a:schemeClr val="dk1"/>
                </a:solidFill>
              </a:rPr>
              <a:t>.between(</a:t>
            </a:r>
            <a:r>
              <a:rPr b="1" lang="en-US" sz="2000">
                <a:solidFill>
                  <a:schemeClr val="dk1"/>
                </a:solidFill>
              </a:rPr>
              <a:t>finalDate</a:t>
            </a:r>
            <a:r>
              <a:rPr lang="en-US" sz="2000">
                <a:solidFill>
                  <a:schemeClr val="dk1"/>
                </a:solidFill>
              </a:rPr>
              <a:t>, </a:t>
            </a:r>
            <a:r>
              <a:rPr b="1" lang="en-US" sz="2000">
                <a:solidFill>
                  <a:schemeClr val="dk1"/>
                </a:solidFill>
              </a:rPr>
              <a:t>initialDate</a:t>
            </a:r>
            <a:r>
              <a:rPr lang="en-US" sz="2000">
                <a:solidFill>
                  <a:schemeClr val="dk1"/>
                </a:solidFill>
              </a:rPr>
              <a:t>);</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System.out.println(</a:t>
            </a:r>
            <a:r>
              <a:rPr lang="en-US" sz="2000">
                <a:solidFill>
                  <a:schemeClr val="accent6"/>
                </a:solidFill>
              </a:rPr>
              <a:t>"Period: "</a:t>
            </a:r>
            <a:r>
              <a:rPr lang="en-US" sz="2000">
                <a:solidFill>
                  <a:schemeClr val="dk1"/>
                </a:solidFill>
              </a:rPr>
              <a:t> + between); </a:t>
            </a:r>
            <a:r>
              <a:rPr lang="en-US" sz="2000">
                <a:solidFill>
                  <a:schemeClr val="accent3"/>
                </a:solidFill>
              </a:rPr>
              <a:t>//P-1Y-1D</a:t>
            </a:r>
            <a:endParaRPr sz="2000">
              <a:solidFill>
                <a:schemeClr val="accent3"/>
              </a:solidFill>
            </a:endParaRPr>
          </a:p>
        </p:txBody>
      </p:sp>
      <p:sp>
        <p:nvSpPr>
          <p:cNvPr id="1898" name="Google Shape;1898;p192"/>
          <p:cNvSpPr txBox="1"/>
          <p:nvPr>
            <p:ph idx="4294967295" type="ctrTitle"/>
          </p:nvPr>
        </p:nvSpPr>
        <p:spPr>
          <a:xfrm>
            <a:off x="117000" y="3324600"/>
            <a:ext cx="11882100" cy="852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400">
                <a:solidFill>
                  <a:schemeClr val="accent5"/>
                </a:solidFill>
                <a:latin typeface="Arial"/>
                <a:ea typeface="Arial"/>
                <a:cs typeface="Arial"/>
                <a:sym typeface="Arial"/>
              </a:rPr>
              <a:t>Duration </a:t>
            </a:r>
            <a:r>
              <a:rPr b="1" lang="en-US" sz="2400">
                <a:latin typeface="Arial"/>
                <a:ea typeface="Arial"/>
                <a:cs typeface="Arial"/>
                <a:sym typeface="Arial"/>
              </a:rPr>
              <a:t>- klasa reprezentuje odstęp czasu liczony w sekundach, minutach i godzinach</a:t>
            </a:r>
            <a:endParaRPr b="1" sz="2400">
              <a:solidFill>
                <a:srgbClr val="000000"/>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Google Shape;1903;p19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04" name="Google Shape;1904;p19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#datetime</a:t>
            </a:r>
            <a:endParaRPr b="1" sz="3000">
              <a:solidFill>
                <a:schemeClr val="accent6"/>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datetime</a:t>
            </a:r>
            <a:endParaRPr sz="2400">
              <a:solidFill>
                <a:schemeClr val="accent6"/>
              </a:solidFill>
              <a:latin typeface="Arial"/>
              <a:ea typeface="Arial"/>
              <a:cs typeface="Arial"/>
              <a:sym typeface="Arial"/>
            </a:endParaRPr>
          </a:p>
        </p:txBody>
      </p:sp>
      <p:sp>
        <p:nvSpPr>
          <p:cNvPr id="1910" name="Google Shape;1910;p194"/>
          <p:cNvSpPr txBox="1"/>
          <p:nvPr>
            <p:ph idx="4294967295" type="ctrTitle"/>
          </p:nvPr>
        </p:nvSpPr>
        <p:spPr>
          <a:xfrm>
            <a:off x="204850" y="1082850"/>
            <a:ext cx="11806800" cy="526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 pomocą klasy </a:t>
            </a:r>
            <a:r>
              <a:rPr b="1" lang="en-US" sz="1800">
                <a:latin typeface="Arial"/>
                <a:ea typeface="Arial"/>
                <a:cs typeface="Arial"/>
                <a:sym typeface="Arial"/>
              </a:rPr>
              <a:t>Calendar </a:t>
            </a:r>
            <a:r>
              <a:rPr lang="en-US" sz="1800">
                <a:latin typeface="Arial"/>
                <a:ea typeface="Arial"/>
                <a:cs typeface="Arial"/>
                <a:sym typeface="Arial"/>
              </a:rPr>
              <a:t>stwórz obiekt klasy </a:t>
            </a:r>
            <a:r>
              <a:rPr b="1" lang="en-US" sz="1800">
                <a:latin typeface="Arial"/>
                <a:ea typeface="Arial"/>
                <a:cs typeface="Arial"/>
                <a:sym typeface="Arial"/>
              </a:rPr>
              <a:t>Date</a:t>
            </a:r>
            <a:r>
              <a:rPr lang="en-US" sz="1800">
                <a:latin typeface="Arial"/>
                <a:ea typeface="Arial"/>
                <a:cs typeface="Arial"/>
                <a:sym typeface="Arial"/>
              </a:rPr>
              <a:t>, który reprezentuje datę i godzinę Twoich urodzin. Wyświetl ją na konsolę.</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Wyświetl na konsoli datę z pkt 1 </a:t>
            </a:r>
            <a:r>
              <a:rPr lang="en-US" sz="1800">
                <a:latin typeface="Arial"/>
                <a:ea typeface="Arial"/>
                <a:cs typeface="Arial"/>
                <a:sym typeface="Arial"/>
              </a:rPr>
              <a:t>z nazwą miesiąca i nazwą dnia tygodnia.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Wyświetl na konsoli datę z pkt 1, ale uwzględniając strefę czasową: Tokio w Japonii i Hawaii w USA.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Powtórz zadanie 1 i 2 używając klasy </a:t>
            </a:r>
            <a:r>
              <a:rPr b="1" lang="en-US" sz="1800">
                <a:latin typeface="Arial"/>
                <a:ea typeface="Arial"/>
                <a:cs typeface="Arial"/>
                <a:sym typeface="Arial"/>
              </a:rPr>
              <a:t>LocalDateTime</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Powtórz zadanie 3 używając klasy </a:t>
            </a:r>
            <a:r>
              <a:rPr b="1" lang="en-US" sz="1800">
                <a:latin typeface="Arial"/>
                <a:ea typeface="Arial"/>
                <a:cs typeface="Arial"/>
                <a:sym typeface="Arial"/>
              </a:rPr>
              <a:t>LocalDateTime </a:t>
            </a:r>
            <a:r>
              <a:rPr lang="en-US" sz="1800">
                <a:latin typeface="Arial"/>
                <a:ea typeface="Arial"/>
                <a:cs typeface="Arial"/>
                <a:sym typeface="Arial"/>
              </a:rPr>
              <a:t>i</a:t>
            </a:r>
            <a:r>
              <a:rPr b="1" lang="en-US" sz="1800">
                <a:latin typeface="Arial"/>
                <a:ea typeface="Arial"/>
                <a:cs typeface="Arial"/>
                <a:sym typeface="Arial"/>
              </a:rPr>
              <a:t> ZonedDateTime </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Dla swojej daty urodzenia wyświetl ilość lat, miesięcy, dni i godzin, które miały miejsce do obecnego momentu.</a:t>
            </a:r>
            <a:r>
              <a:rPr lang="en-US" sz="1800">
                <a:latin typeface="Arial"/>
                <a:ea typeface="Arial"/>
                <a:cs typeface="Arial"/>
                <a:sym typeface="Arial"/>
              </a:rPr>
              <a:t> Następnie wypisz ile minut (całkowicie) i sekund (całkowicie) minęło od daty urodzenia.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program, który wyświetli dni tygodnia, w których obchodzić będziesz urodziny przez kolejne 10 lat.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a:t>
            </a:r>
            <a:r>
              <a:rPr b="1" lang="en-US" sz="1800">
                <a:latin typeface="Arial"/>
                <a:ea typeface="Arial"/>
                <a:cs typeface="Arial"/>
                <a:sym typeface="Arial"/>
              </a:rPr>
              <a:t>LocalDate</a:t>
            </a:r>
            <a:r>
              <a:rPr lang="en-US" sz="1800">
                <a:latin typeface="Arial"/>
                <a:ea typeface="Arial"/>
                <a:cs typeface="Arial"/>
                <a:sym typeface="Arial"/>
              </a:rPr>
              <a:t>) i zwróci najnowszą datę.</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metodę, która pobierze tablicę dat i godzin (</a:t>
            </a:r>
            <a:r>
              <a:rPr b="1" lang="en-US" sz="1800">
                <a:latin typeface="Arial"/>
                <a:ea typeface="Arial"/>
                <a:cs typeface="Arial"/>
                <a:sym typeface="Arial"/>
              </a:rPr>
              <a:t>LocalDateTime</a:t>
            </a:r>
            <a:r>
              <a:rPr lang="en-US" sz="1800">
                <a:latin typeface="Arial"/>
                <a:ea typeface="Arial"/>
                <a:cs typeface="Arial"/>
                <a:sym typeface="Arial"/>
              </a:rPr>
              <a:t>) i zwróci najstarszą datę.</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stary format Date na LocalDate i LocalDateTime.</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Napisz metody, które przetransformują LocalDate i LocalDateTime na stary format Date.</a:t>
            </a:r>
            <a:endParaRPr sz="1800">
              <a:latin typeface="Arial"/>
              <a:ea typeface="Arial"/>
              <a:cs typeface="Arial"/>
              <a:sym typeface="Arial"/>
            </a:endParaRPr>
          </a:p>
        </p:txBody>
      </p:sp>
      <p:sp>
        <p:nvSpPr>
          <p:cNvPr id="1911" name="Google Shape;1911;p19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19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917" name="Google Shape;1917;p19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1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1923" name="Google Shape;1923;p196"/>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kompozycja, dziedziczenie, polimorfizm</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klasy i metody abstrakcyjne </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interfejsy</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data, czas</a:t>
            </a:r>
            <a:endParaRPr>
              <a:solidFill>
                <a:schemeClr val="dk1"/>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929" name="Google Shape;1929;p197"/>
          <p:cNvSpPr txBox="1"/>
          <p:nvPr>
            <p:ph idx="4294967295" type="ctrTitle"/>
          </p:nvPr>
        </p:nvSpPr>
        <p:spPr>
          <a:xfrm>
            <a:off x="1524000" y="963000"/>
            <a:ext cx="8660700" cy="40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pola, metody i klasy statyczne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wyjątki</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kolekcje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1930" name="Google Shape;1930;p197"/>
          <p:cNvSpPr txBox="1"/>
          <p:nvPr/>
        </p:nvSpPr>
        <p:spPr>
          <a:xfrm>
            <a:off x="401750" y="51222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1931" name="Google Shape;1931;p197"/>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19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Pola, metody i klasy statyczne</a:t>
            </a:r>
            <a:endParaRPr b="1" sz="3000">
              <a:solidFill>
                <a:srgbClr val="000000"/>
              </a:solidFill>
              <a:latin typeface="Arial"/>
              <a:ea typeface="Arial"/>
              <a:cs typeface="Arial"/>
              <a:sym typeface="Arial"/>
            </a:endParaRPr>
          </a:p>
        </p:txBody>
      </p:sp>
      <p:sp>
        <p:nvSpPr>
          <p:cNvPr id="1937" name="Google Shape;1937;p19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1" name="Shape 1941"/>
        <p:cNvGrpSpPr/>
        <p:nvPr/>
      </p:nvGrpSpPr>
      <p:grpSpPr>
        <a:xfrm>
          <a:off x="0" y="0"/>
          <a:ext cx="0" cy="0"/>
          <a:chOff x="0" y="0"/>
          <a:chExt cx="0" cy="0"/>
        </a:xfrm>
      </p:grpSpPr>
      <p:sp>
        <p:nvSpPr>
          <p:cNvPr id="1942" name="Google Shape;1942;p1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Pola i metody statyczne</a:t>
            </a:r>
            <a:endParaRPr>
              <a:latin typeface="Arial"/>
              <a:ea typeface="Arial"/>
              <a:cs typeface="Arial"/>
              <a:sym typeface="Arial"/>
            </a:endParaRPr>
          </a:p>
        </p:txBody>
      </p:sp>
      <p:sp>
        <p:nvSpPr>
          <p:cNvPr id="1943" name="Google Shape;1943;p199"/>
          <p:cNvSpPr txBox="1"/>
          <p:nvPr>
            <p:ph idx="4294967295" type="ctrTitle"/>
          </p:nvPr>
        </p:nvSpPr>
        <p:spPr>
          <a:xfrm>
            <a:off x="0" y="886800"/>
            <a:ext cx="4594800" cy="52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getCount()</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public int </a:t>
            </a:r>
            <a:r>
              <a:rPr lang="en-US" sz="2400">
                <a:solidFill>
                  <a:schemeClr val="accent6"/>
                </a:solidFill>
                <a:latin typeface="Arial"/>
                <a:ea typeface="Arial"/>
                <a:cs typeface="Arial"/>
                <a:sym typeface="Arial"/>
              </a:rPr>
              <a:t>getVehicleId()</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
        <p:nvSpPr>
          <p:cNvPr id="1944" name="Google Shape;1944;p199"/>
          <p:cNvSpPr txBox="1"/>
          <p:nvPr>
            <p:ph idx="4294967295" type="ctrTitle"/>
          </p:nvPr>
        </p:nvSpPr>
        <p:spPr>
          <a:xfrm>
            <a:off x="4594800" y="886800"/>
            <a:ext cx="7597500" cy="537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US" sz="1700">
                <a:latin typeface="Arial"/>
                <a:ea typeface="Arial"/>
                <a:cs typeface="Arial"/>
                <a:sym typeface="Arial"/>
              </a:rPr>
              <a:t>składowe klasy (pola i metody) mogą być: </a:t>
            </a:r>
            <a:r>
              <a:rPr lang="en-US" sz="1700" u="sng">
                <a:latin typeface="Arial"/>
                <a:ea typeface="Arial"/>
                <a:cs typeface="Arial"/>
                <a:sym typeface="Arial"/>
              </a:rPr>
              <a:t>statyczne </a:t>
            </a:r>
            <a:r>
              <a:rPr lang="en-US" sz="1700">
                <a:latin typeface="Arial"/>
                <a:ea typeface="Arial"/>
                <a:cs typeface="Arial"/>
                <a:sym typeface="Arial"/>
              </a:rPr>
              <a:t>i </a:t>
            </a:r>
            <a:r>
              <a:rPr lang="en-US" sz="1700" u="sng">
                <a:latin typeface="Arial"/>
                <a:ea typeface="Arial"/>
                <a:cs typeface="Arial"/>
                <a:sym typeface="Arial"/>
              </a:rPr>
              <a:t>niestatyczne</a:t>
            </a:r>
            <a:endParaRPr sz="1700" u="sng">
              <a:latin typeface="Arial"/>
              <a:ea typeface="Arial"/>
              <a:cs typeface="Arial"/>
              <a:sym typeface="Arial"/>
            </a:endParaRPr>
          </a:p>
          <a:p>
            <a:pPr indent="0" lvl="0" marL="457200" rtl="0" algn="l">
              <a:spcBef>
                <a:spcPts val="0"/>
              </a:spcBef>
              <a:spcAft>
                <a:spcPts val="0"/>
              </a:spcAft>
              <a:buNone/>
            </a:pPr>
            <a:r>
              <a:t/>
            </a:r>
            <a:endParaRPr sz="800" u="sng">
              <a:latin typeface="Arial"/>
              <a:ea typeface="Arial"/>
              <a:cs typeface="Arial"/>
              <a:sym typeface="Arial"/>
            </a:endParaRPr>
          </a:p>
          <a:p>
            <a:pPr indent="-336550" lvl="0" marL="457200" rtl="0" algn="l">
              <a:spcBef>
                <a:spcPts val="0"/>
              </a:spcBef>
              <a:spcAft>
                <a:spcPts val="0"/>
              </a:spcAft>
              <a:buSzPts val="1700"/>
              <a:buFont typeface="Arial"/>
              <a:buChar char="●"/>
            </a:pPr>
            <a:r>
              <a:rPr lang="en-US" sz="1700" u="sng">
                <a:latin typeface="Arial"/>
                <a:ea typeface="Arial"/>
                <a:cs typeface="Arial"/>
                <a:sym typeface="Arial"/>
              </a:rPr>
              <a:t>składowe niestatyczne</a:t>
            </a:r>
            <a:r>
              <a:rPr lang="en-US" sz="1700">
                <a:latin typeface="Arial"/>
                <a:ea typeface="Arial"/>
                <a:cs typeface="Arial"/>
                <a:sym typeface="Arial"/>
              </a:rPr>
              <a:t> (</a:t>
            </a:r>
            <a:r>
              <a:rPr lang="en-US" sz="1700">
                <a:solidFill>
                  <a:schemeClr val="accent6"/>
                </a:solidFill>
                <a:latin typeface="Arial"/>
                <a:ea typeface="Arial"/>
                <a:cs typeface="Arial"/>
                <a:sym typeface="Arial"/>
              </a:rPr>
              <a:t>vehicleId</a:t>
            </a:r>
            <a:r>
              <a:rPr lang="en-US" sz="1700">
                <a:latin typeface="Arial"/>
                <a:ea typeface="Arial"/>
                <a:cs typeface="Arial"/>
                <a:sym typeface="Arial"/>
              </a:rPr>
              <a:t>, </a:t>
            </a:r>
            <a:r>
              <a:rPr lang="en-US" sz="1700">
                <a:solidFill>
                  <a:schemeClr val="accent6"/>
                </a:solidFill>
                <a:latin typeface="Arial"/>
                <a:ea typeface="Arial"/>
                <a:cs typeface="Arial"/>
                <a:sym typeface="Arial"/>
              </a:rPr>
              <a:t>getVehicleId()</a:t>
            </a:r>
            <a:r>
              <a:rPr lang="en-US" sz="1700">
                <a:latin typeface="Arial"/>
                <a:ea typeface="Arial"/>
                <a:cs typeface="Arial"/>
                <a:sym typeface="Arial"/>
              </a:rPr>
              <a:t>) zawsze wiążą się z istnieniem jakiegoś obiektu</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u="sng">
                <a:latin typeface="Arial"/>
                <a:ea typeface="Arial"/>
                <a:cs typeface="Arial"/>
                <a:sym typeface="Arial"/>
              </a:rPr>
              <a:t>składowe statyczne</a:t>
            </a:r>
            <a:r>
              <a:rPr lang="en-US" sz="1700">
                <a:latin typeface="Arial"/>
                <a:ea typeface="Arial"/>
                <a:cs typeface="Arial"/>
                <a:sym typeface="Arial"/>
              </a:rPr>
              <a:t> (</a:t>
            </a:r>
            <a:r>
              <a:rPr lang="en-US" sz="1700">
                <a:solidFill>
                  <a:schemeClr val="accent2"/>
                </a:solidFill>
                <a:latin typeface="Arial"/>
                <a:ea typeface="Arial"/>
                <a:cs typeface="Arial"/>
                <a:sym typeface="Arial"/>
              </a:rPr>
              <a:t>count</a:t>
            </a:r>
            <a:r>
              <a:rPr lang="en-US" sz="1700">
                <a:latin typeface="Arial"/>
                <a:ea typeface="Arial"/>
                <a:cs typeface="Arial"/>
                <a:sym typeface="Arial"/>
              </a:rPr>
              <a:t>, </a:t>
            </a:r>
            <a:r>
              <a:rPr lang="en-US" sz="1700">
                <a:solidFill>
                  <a:schemeClr val="accent2"/>
                </a:solidFill>
                <a:latin typeface="Arial"/>
                <a:ea typeface="Arial"/>
                <a:cs typeface="Arial"/>
                <a:sym typeface="Arial"/>
              </a:rPr>
              <a:t>getCount()</a:t>
            </a:r>
            <a:r>
              <a:rPr lang="en-US" sz="1700">
                <a:latin typeface="Arial"/>
                <a:ea typeface="Arial"/>
                <a:cs typeface="Arial"/>
                <a:sym typeface="Arial"/>
              </a:rPr>
              <a:t>):</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t>są deklarowane przy pomocy słowa kluczewego </a:t>
            </a:r>
            <a:r>
              <a:rPr lang="en-US" sz="1700">
                <a:solidFill>
                  <a:schemeClr val="accent2"/>
                </a:solidFill>
              </a:rPr>
              <a:t>static</a:t>
            </a:r>
            <a:endParaRPr sz="1700">
              <a:solidFill>
                <a:schemeClr val="accent2"/>
              </a:solidFill>
            </a:endParaRPr>
          </a:p>
          <a:p>
            <a:pPr indent="-336550" lvl="1" marL="914400" rtl="0" algn="l">
              <a:spcBef>
                <a:spcPts val="0"/>
              </a:spcBef>
              <a:spcAft>
                <a:spcPts val="0"/>
              </a:spcAft>
              <a:buSzPts val="1700"/>
              <a:buChar char="○"/>
            </a:pPr>
            <a:r>
              <a:rPr lang="en-US" sz="1700"/>
              <a:t>mogą być używane nawet wtedy, gdy nie istnieje żaden obiekt klasy</a:t>
            </a:r>
            <a:endParaRPr sz="1700"/>
          </a:p>
          <a:p>
            <a:pPr indent="0" lvl="0" marL="914400" rtl="0" algn="l">
              <a:spcBef>
                <a:spcPts val="0"/>
              </a:spcBef>
              <a:spcAft>
                <a:spcPts val="0"/>
              </a:spcAft>
              <a:buNone/>
            </a:pPr>
            <a:r>
              <a:t/>
            </a:r>
            <a:endParaRPr sz="800"/>
          </a:p>
          <a:p>
            <a:pPr indent="-336550" lvl="0" marL="457200" rtl="0" algn="l">
              <a:spcBef>
                <a:spcPts val="0"/>
              </a:spcBef>
              <a:spcAft>
                <a:spcPts val="0"/>
              </a:spcAft>
              <a:buSzPts val="1700"/>
              <a:buFont typeface="Arial"/>
              <a:buChar char="●"/>
            </a:pPr>
            <a:r>
              <a:rPr lang="en-US" sz="1700">
                <a:latin typeface="Arial"/>
                <a:ea typeface="Arial"/>
                <a:cs typeface="Arial"/>
                <a:sym typeface="Arial"/>
              </a:rPr>
              <a:t>ze statycznych metod nie można odwoływać się do niestatycznych składowych klasy</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ze statycznych metod można odwoływać się do innych statycznych składowych klasy</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spoza klasy do jej statycznych składowych można się odwołać za pomocą:</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i="1" lang="en-US" sz="1700"/>
              <a:t>NazwaKlasy</a:t>
            </a:r>
            <a:r>
              <a:rPr lang="en-US" sz="1700"/>
              <a:t>.</a:t>
            </a:r>
            <a:r>
              <a:rPr i="1" lang="en-US" sz="1700"/>
              <a:t>NazwaSkładowej</a:t>
            </a:r>
            <a:r>
              <a:rPr lang="en-US" sz="1700"/>
              <a:t> - np. </a:t>
            </a:r>
            <a:r>
              <a:rPr lang="en-US" sz="1700">
                <a:solidFill>
                  <a:schemeClr val="accent5"/>
                </a:solidFill>
              </a:rPr>
              <a:t>Vehicle</a:t>
            </a:r>
            <a:r>
              <a:rPr lang="en-US" sz="1700"/>
              <a:t>.</a:t>
            </a:r>
            <a:r>
              <a:rPr lang="en-US" sz="1700">
                <a:solidFill>
                  <a:schemeClr val="accent2"/>
                </a:solidFill>
              </a:rPr>
              <a:t>getCount()</a:t>
            </a:r>
            <a:endParaRPr sz="1700">
              <a:solidFill>
                <a:schemeClr val="accent2"/>
              </a:solidFill>
            </a:endParaRPr>
          </a:p>
          <a:p>
            <a:pPr indent="-336550" lvl="1" marL="914400" rtl="0" algn="l">
              <a:spcBef>
                <a:spcPts val="0"/>
              </a:spcBef>
              <a:spcAft>
                <a:spcPts val="0"/>
              </a:spcAft>
              <a:buSzPts val="1700"/>
              <a:buChar char="○"/>
            </a:pPr>
            <a:r>
              <a:rPr lang="en-US" sz="1700"/>
              <a:t>gdy istnieje jakiś obiekt za pomocą selektora ‘.’ jak do innych składowych, np:</a:t>
            </a:r>
            <a:endParaRPr sz="1700"/>
          </a:p>
          <a:p>
            <a:pPr indent="0" lvl="0" marL="914400" rtl="0" algn="l">
              <a:spcBef>
                <a:spcPts val="0"/>
              </a:spcBef>
              <a:spcAft>
                <a:spcPts val="0"/>
              </a:spcAft>
              <a:buNone/>
            </a:pPr>
            <a:r>
              <a:rPr lang="en-US" sz="1700">
                <a:solidFill>
                  <a:schemeClr val="accent5"/>
                </a:solidFill>
                <a:latin typeface="Arial"/>
                <a:ea typeface="Arial"/>
                <a:cs typeface="Arial"/>
                <a:sym typeface="Arial"/>
              </a:rPr>
              <a:t>Vehicle </a:t>
            </a:r>
            <a:r>
              <a:rPr b="1" lang="en-US" sz="1700">
                <a:latin typeface="Arial"/>
                <a:ea typeface="Arial"/>
                <a:cs typeface="Arial"/>
                <a:sym typeface="Arial"/>
              </a:rPr>
              <a:t>vehicle </a:t>
            </a:r>
            <a:r>
              <a:rPr lang="en-US" sz="1700">
                <a:latin typeface="Arial"/>
                <a:ea typeface="Arial"/>
                <a:cs typeface="Arial"/>
                <a:sym typeface="Arial"/>
              </a:rPr>
              <a:t>= new </a:t>
            </a:r>
            <a:r>
              <a:rPr lang="en-US" sz="1700">
                <a:solidFill>
                  <a:schemeClr val="accent5"/>
                </a:solidFill>
                <a:latin typeface="Arial"/>
                <a:ea typeface="Arial"/>
                <a:cs typeface="Arial"/>
                <a:sym typeface="Arial"/>
              </a:rPr>
              <a:t>Vehicle()</a:t>
            </a:r>
            <a:r>
              <a:rPr lang="en-US" sz="1700">
                <a:latin typeface="Arial"/>
                <a:ea typeface="Arial"/>
                <a:cs typeface="Arial"/>
                <a:sym typeface="Arial"/>
              </a:rPr>
              <a:t>;</a:t>
            </a:r>
            <a:endParaRPr sz="1700">
              <a:latin typeface="Arial"/>
              <a:ea typeface="Arial"/>
              <a:cs typeface="Arial"/>
              <a:sym typeface="Arial"/>
            </a:endParaRPr>
          </a:p>
          <a:p>
            <a:pPr indent="0" lvl="0" marL="914400" rtl="0" algn="l">
              <a:spcBef>
                <a:spcPts val="0"/>
              </a:spcBef>
              <a:spcAft>
                <a:spcPts val="0"/>
              </a:spcAft>
              <a:buNone/>
            </a:pPr>
            <a:r>
              <a:rPr b="1" lang="en-US" sz="1700">
                <a:latin typeface="Arial"/>
                <a:ea typeface="Arial"/>
                <a:cs typeface="Arial"/>
                <a:sym typeface="Arial"/>
              </a:rPr>
              <a:t>vehicle</a:t>
            </a:r>
            <a:r>
              <a:rPr lang="en-US" sz="1700">
                <a:latin typeface="Arial"/>
                <a:ea typeface="Arial"/>
                <a:cs typeface="Arial"/>
                <a:sym typeface="Arial"/>
              </a:rPr>
              <a:t>.</a:t>
            </a:r>
            <a:r>
              <a:rPr lang="en-US" sz="1700">
                <a:solidFill>
                  <a:schemeClr val="accent2"/>
                </a:solidFill>
                <a:latin typeface="Arial"/>
                <a:ea typeface="Arial"/>
                <a:cs typeface="Arial"/>
                <a:sym typeface="Arial"/>
              </a:rPr>
              <a:t>getCount()</a:t>
            </a:r>
            <a:endParaRPr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501" name="Google Shape;501;p4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helloworld</a:t>
            </a:r>
            <a:endParaRPr b="1" sz="3000">
              <a:solidFill>
                <a:schemeClr val="accent6"/>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8" name="Shape 1948"/>
        <p:cNvGrpSpPr/>
        <p:nvPr/>
      </p:nvGrpSpPr>
      <p:grpSpPr>
        <a:xfrm>
          <a:off x="0" y="0"/>
          <a:ext cx="0" cy="0"/>
          <a:chOff x="0" y="0"/>
          <a:chExt cx="0" cy="0"/>
        </a:xfrm>
      </p:grpSpPr>
      <p:sp>
        <p:nvSpPr>
          <p:cNvPr id="1949" name="Google Shape;1949;p2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Inicjacja pól obiektu</a:t>
            </a:r>
            <a:endParaRPr>
              <a:latin typeface="Arial"/>
              <a:ea typeface="Arial"/>
              <a:cs typeface="Arial"/>
              <a:sym typeface="Arial"/>
            </a:endParaRPr>
          </a:p>
        </p:txBody>
      </p:sp>
      <p:sp>
        <p:nvSpPr>
          <p:cNvPr id="1950" name="Google Shape;1950;p200"/>
          <p:cNvSpPr txBox="1"/>
          <p:nvPr>
            <p:ph idx="4294967295" type="ctrTitle"/>
          </p:nvPr>
        </p:nvSpPr>
        <p:spPr>
          <a:xfrm>
            <a:off x="0" y="1801200"/>
            <a:ext cx="5463000" cy="3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 </a:t>
            </a:r>
            <a:r>
              <a:rPr lang="en-US" sz="2400">
                <a:solidFill>
                  <a:srgbClr val="000000"/>
                </a:solidFill>
                <a:latin typeface="Arial"/>
                <a:ea typeface="Arial"/>
                <a:cs typeface="Arial"/>
                <a:sym typeface="Arial"/>
              </a:rPr>
              <a:t>= 100</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5"/>
                </a:solidFill>
                <a:latin typeface="Arial"/>
                <a:ea typeface="Arial"/>
                <a:cs typeface="Arial"/>
                <a:sym typeface="Arial"/>
              </a:rPr>
              <a:t>Vehicle</a:t>
            </a:r>
            <a:r>
              <a:rPr lang="en-US" sz="2400">
                <a:latin typeface="Arial"/>
                <a:ea typeface="Arial"/>
                <a:cs typeface="Arial"/>
                <a:sym typeface="Arial"/>
              </a:rPr>
              <a:t>(String name)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this.</a:t>
            </a:r>
            <a:r>
              <a:rPr lang="en-US" sz="2400">
                <a:solidFill>
                  <a:schemeClr val="accent6"/>
                </a:solidFill>
                <a:latin typeface="Arial"/>
                <a:ea typeface="Arial"/>
                <a:cs typeface="Arial"/>
                <a:sym typeface="Arial"/>
              </a:rPr>
              <a:t>vehicleId</a:t>
            </a:r>
            <a:r>
              <a:rPr lang="en-US" sz="2400">
                <a:latin typeface="Arial"/>
                <a:ea typeface="Arial"/>
                <a:cs typeface="Arial"/>
                <a:sym typeface="Arial"/>
              </a:rPr>
              <a:t> =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
        <p:nvSpPr>
          <p:cNvPr id="1951" name="Google Shape;1951;p200"/>
          <p:cNvSpPr txBox="1"/>
          <p:nvPr>
            <p:ph idx="4294967295" type="ctrTitle"/>
          </p:nvPr>
        </p:nvSpPr>
        <p:spPr>
          <a:xfrm>
            <a:off x="5326425" y="963000"/>
            <a:ext cx="6865800" cy="537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US" sz="1700">
                <a:latin typeface="Arial"/>
                <a:ea typeface="Arial"/>
                <a:cs typeface="Arial"/>
                <a:sym typeface="Arial"/>
              </a:rPr>
              <a:t>pola klasy mają zagwarantowaną inicjację na wartość ZERO:</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latin typeface="Arial"/>
                <a:ea typeface="Arial"/>
                <a:cs typeface="Arial"/>
                <a:sym typeface="Arial"/>
              </a:rPr>
              <a:t>0 dla typów liczbowych</a:t>
            </a:r>
            <a:endParaRPr sz="1700">
              <a:latin typeface="Arial"/>
              <a:ea typeface="Arial"/>
              <a:cs typeface="Arial"/>
              <a:sym typeface="Arial"/>
            </a:endParaRPr>
          </a:p>
          <a:p>
            <a:pPr indent="-336550" lvl="1" marL="914400" rtl="0" algn="l">
              <a:spcBef>
                <a:spcPts val="0"/>
              </a:spcBef>
              <a:spcAft>
                <a:spcPts val="0"/>
              </a:spcAft>
              <a:buSzPts val="1700"/>
              <a:buChar char="○"/>
            </a:pPr>
            <a:r>
              <a:rPr lang="en-US" sz="1700"/>
              <a:t>false dla logicznych</a:t>
            </a:r>
            <a:endParaRPr sz="1700"/>
          </a:p>
          <a:p>
            <a:pPr indent="-336550" lvl="1" marL="914400" rtl="0" algn="l">
              <a:spcBef>
                <a:spcPts val="0"/>
              </a:spcBef>
              <a:spcAft>
                <a:spcPts val="0"/>
              </a:spcAft>
              <a:buSzPts val="1700"/>
              <a:buChar char="○"/>
            </a:pPr>
            <a:r>
              <a:rPr lang="en-US" sz="1700"/>
              <a:t>null dla referencji</a:t>
            </a:r>
            <a:endParaRPr sz="1700"/>
          </a:p>
          <a:p>
            <a:pPr indent="0" lvl="0" marL="914400" rtl="0" algn="l">
              <a:spcBef>
                <a:spcPts val="0"/>
              </a:spcBef>
              <a:spcAft>
                <a:spcPts val="0"/>
              </a:spcAft>
              <a:buNone/>
            </a:pPr>
            <a:r>
              <a:t/>
            </a:r>
            <a:endParaRPr sz="1000"/>
          </a:p>
          <a:p>
            <a:pPr indent="-336550" lvl="0" marL="457200" rtl="0" algn="l">
              <a:spcBef>
                <a:spcPts val="0"/>
              </a:spcBef>
              <a:spcAft>
                <a:spcPts val="0"/>
              </a:spcAft>
              <a:buSzPts val="1700"/>
              <a:buFont typeface="Arial"/>
              <a:buChar char="●"/>
            </a:pPr>
            <a:r>
              <a:rPr lang="en-US" sz="1700">
                <a:latin typeface="Arial"/>
                <a:ea typeface="Arial"/>
                <a:cs typeface="Arial"/>
                <a:sym typeface="Arial"/>
              </a:rPr>
              <a:t>zwykle w konstruktorze dokonuje się reinicjacji pól</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można również posłużyć się jawną inicjacją przy deklaracji pól:</a:t>
            </a:r>
            <a:endParaRPr sz="1700">
              <a:latin typeface="Arial"/>
              <a:ea typeface="Arial"/>
              <a:cs typeface="Arial"/>
              <a:sym typeface="Arial"/>
            </a:endParaRPr>
          </a:p>
          <a:p>
            <a:pPr indent="457200" lvl="0" marL="457200" rtl="0" algn="l">
              <a:spcBef>
                <a:spcPts val="0"/>
              </a:spcBef>
              <a:spcAft>
                <a:spcPts val="0"/>
              </a:spcAft>
              <a:buNone/>
            </a:pPr>
            <a:r>
              <a:rPr lang="en-US" sz="1700">
                <a:latin typeface="Arial"/>
                <a:ea typeface="Arial"/>
                <a:cs typeface="Arial"/>
                <a:sym typeface="Arial"/>
              </a:rPr>
              <a:t>private </a:t>
            </a:r>
            <a:r>
              <a:rPr lang="en-US" sz="1700">
                <a:solidFill>
                  <a:schemeClr val="accent2"/>
                </a:solidFill>
                <a:latin typeface="Arial"/>
                <a:ea typeface="Arial"/>
                <a:cs typeface="Arial"/>
                <a:sym typeface="Arial"/>
              </a:rPr>
              <a:t>static </a:t>
            </a:r>
            <a:r>
              <a:rPr lang="en-US" sz="1700">
                <a:latin typeface="Arial"/>
                <a:ea typeface="Arial"/>
                <a:cs typeface="Arial"/>
                <a:sym typeface="Arial"/>
              </a:rPr>
              <a:t>int </a:t>
            </a:r>
            <a:r>
              <a:rPr lang="en-US" sz="1700">
                <a:solidFill>
                  <a:schemeClr val="accent2"/>
                </a:solidFill>
                <a:latin typeface="Arial"/>
                <a:ea typeface="Arial"/>
                <a:cs typeface="Arial"/>
                <a:sym typeface="Arial"/>
              </a:rPr>
              <a:t>count </a:t>
            </a:r>
            <a:r>
              <a:rPr lang="en-US" sz="1700">
                <a:latin typeface="Arial"/>
                <a:ea typeface="Arial"/>
                <a:cs typeface="Arial"/>
                <a:sym typeface="Arial"/>
              </a:rPr>
              <a:t>= 100</a:t>
            </a:r>
            <a:endParaRPr sz="1700">
              <a:latin typeface="Arial"/>
              <a:ea typeface="Arial"/>
              <a:cs typeface="Arial"/>
              <a:sym typeface="Arial"/>
            </a:endParaRPr>
          </a:p>
          <a:p>
            <a:pPr indent="457200" lvl="0" marL="457200" rtl="0" algn="l">
              <a:spcBef>
                <a:spcPts val="0"/>
              </a:spcBef>
              <a:spcAft>
                <a:spcPts val="0"/>
              </a:spcAft>
              <a:buNone/>
            </a:pPr>
            <a:r>
              <a:rPr lang="en-US" sz="1700">
                <a:latin typeface="Arial"/>
                <a:ea typeface="Arial"/>
                <a:cs typeface="Arial"/>
                <a:sym typeface="Arial"/>
              </a:rPr>
              <a:t>private int </a:t>
            </a:r>
            <a:r>
              <a:rPr lang="en-US" sz="1700">
                <a:solidFill>
                  <a:schemeClr val="accent6"/>
                </a:solidFill>
                <a:latin typeface="Arial"/>
                <a:ea typeface="Arial"/>
                <a:cs typeface="Arial"/>
                <a:sym typeface="Arial"/>
              </a:rPr>
              <a:t>vehicleId </a:t>
            </a:r>
            <a:r>
              <a:rPr lang="en-US" sz="1700">
                <a:solidFill>
                  <a:srgbClr val="000000"/>
                </a:solidFill>
                <a:latin typeface="Arial"/>
                <a:ea typeface="Arial"/>
                <a:cs typeface="Arial"/>
                <a:sym typeface="Arial"/>
              </a:rPr>
              <a:t>= 5;</a:t>
            </a:r>
            <a:endParaRPr sz="1700">
              <a:solidFill>
                <a:srgbClr val="000000"/>
              </a:solidFill>
              <a:latin typeface="Arial"/>
              <a:ea typeface="Arial"/>
              <a:cs typeface="Arial"/>
              <a:sym typeface="Arial"/>
            </a:endParaRPr>
          </a:p>
          <a:p>
            <a:pPr indent="0" lvl="0" marL="457200" rtl="0" algn="l">
              <a:spcBef>
                <a:spcPts val="0"/>
              </a:spcBef>
              <a:spcAft>
                <a:spcPts val="0"/>
              </a:spcAft>
              <a:buNone/>
            </a:pPr>
            <a:r>
              <a:t/>
            </a:r>
            <a:endParaRPr sz="1000">
              <a:solidFill>
                <a:srgbClr val="000000"/>
              </a:solidFill>
              <a:latin typeface="Arial"/>
              <a:ea typeface="Arial"/>
              <a:cs typeface="Arial"/>
              <a:sym typeface="Arial"/>
            </a:endParaRPr>
          </a:p>
          <a:p>
            <a:pPr indent="-336550" lvl="0" marL="457200" rtl="0" algn="l">
              <a:spcBef>
                <a:spcPts val="0"/>
              </a:spcBef>
              <a:spcAft>
                <a:spcPts val="0"/>
              </a:spcAft>
              <a:buSzPts val="1700"/>
              <a:buFont typeface="Arial"/>
              <a:buChar char="●"/>
            </a:pPr>
            <a:r>
              <a:rPr lang="en-US" sz="1700">
                <a:latin typeface="Arial"/>
                <a:ea typeface="Arial"/>
                <a:cs typeface="Arial"/>
                <a:sym typeface="Arial"/>
              </a:rPr>
              <a:t>reguły inicjacji:</a:t>
            </a:r>
            <a:endParaRPr sz="1700">
              <a:latin typeface="Arial"/>
              <a:ea typeface="Arial"/>
              <a:cs typeface="Arial"/>
              <a:sym typeface="Arial"/>
            </a:endParaRPr>
          </a:p>
          <a:p>
            <a:pPr indent="-336550" lvl="1" marL="914400" rtl="0" algn="l">
              <a:spcBef>
                <a:spcPts val="0"/>
              </a:spcBef>
              <a:spcAft>
                <a:spcPts val="0"/>
              </a:spcAft>
              <a:buSzPts val="1700"/>
              <a:buFont typeface="Arial"/>
              <a:buChar char="○"/>
            </a:pPr>
            <a:r>
              <a:rPr lang="en-US" sz="1700"/>
              <a:t>każde pierwsze odwołanie do klasy inicjuje najpierw pola statyczne:</a:t>
            </a:r>
            <a:endParaRPr sz="1700"/>
          </a:p>
          <a:p>
            <a:pPr indent="-336550" lvl="2" marL="1371600" rtl="0" algn="l">
              <a:spcBef>
                <a:spcPts val="0"/>
              </a:spcBef>
              <a:spcAft>
                <a:spcPts val="0"/>
              </a:spcAft>
              <a:buSzPts val="1700"/>
              <a:buChar char="■"/>
            </a:pPr>
            <a:r>
              <a:rPr lang="en-US" sz="1700">
                <a:solidFill>
                  <a:schemeClr val="accent5"/>
                </a:solidFill>
              </a:rPr>
              <a:t>Vehicle</a:t>
            </a:r>
            <a:r>
              <a:rPr lang="en-US" sz="1700">
                <a:solidFill>
                  <a:schemeClr val="dk1"/>
                </a:solidFill>
              </a:rPr>
              <a:t>.</a:t>
            </a:r>
            <a:r>
              <a:rPr lang="en-US" sz="1700">
                <a:solidFill>
                  <a:schemeClr val="accent2"/>
                </a:solidFill>
              </a:rPr>
              <a:t>getCount() </a:t>
            </a:r>
            <a:r>
              <a:rPr lang="en-US" sz="1700"/>
              <a:t>//odwołanie do składowej statycznej</a:t>
            </a:r>
            <a:endParaRPr sz="1700"/>
          </a:p>
          <a:p>
            <a:pPr indent="-336550" lvl="2" marL="1371600" rtl="0" algn="l">
              <a:lnSpc>
                <a:spcPct val="90000"/>
              </a:lnSpc>
              <a:spcBef>
                <a:spcPts val="0"/>
              </a:spcBef>
              <a:spcAft>
                <a:spcPts val="0"/>
              </a:spcAft>
              <a:buSzPts val="1700"/>
              <a:buChar char="■"/>
            </a:pPr>
            <a:r>
              <a:rPr lang="en-US" sz="1700">
                <a:solidFill>
                  <a:schemeClr val="accent5"/>
                </a:solidFill>
              </a:rPr>
              <a:t>Vehicle </a:t>
            </a:r>
            <a:r>
              <a:rPr b="1" lang="en-US" sz="1700">
                <a:solidFill>
                  <a:schemeClr val="dk1"/>
                </a:solidFill>
              </a:rPr>
              <a:t>vehicle </a:t>
            </a:r>
            <a:r>
              <a:rPr lang="en-US" sz="1700">
                <a:solidFill>
                  <a:schemeClr val="dk1"/>
                </a:solidFill>
              </a:rPr>
              <a:t>= new </a:t>
            </a:r>
            <a:r>
              <a:rPr lang="en-US" sz="1700">
                <a:solidFill>
                  <a:schemeClr val="accent5"/>
                </a:solidFill>
              </a:rPr>
              <a:t>Vehicle()</a:t>
            </a:r>
            <a:r>
              <a:rPr lang="en-US" sz="1700">
                <a:solidFill>
                  <a:schemeClr val="dk1"/>
                </a:solidFill>
              </a:rPr>
              <a:t>; //utworzenie obiektu</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tworzenie obiektu (</a:t>
            </a:r>
            <a:r>
              <a:rPr b="1" lang="en-US" sz="1700">
                <a:solidFill>
                  <a:schemeClr val="dk1"/>
                </a:solidFill>
              </a:rPr>
              <a:t>new</a:t>
            </a:r>
            <a:r>
              <a:rPr lang="en-US" sz="1700">
                <a:solidFill>
                  <a:schemeClr val="dk1"/>
                </a:solidFill>
              </a:rPr>
              <a:t>) inicjuje pola niestatyczne po czym wykonywany jest konstruktor</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kolejność inicjacji pól:</a:t>
            </a:r>
            <a:endParaRPr sz="1700">
              <a:solidFill>
                <a:schemeClr val="dk1"/>
              </a:solidFill>
            </a:endParaRPr>
          </a:p>
          <a:p>
            <a:pPr indent="-336550" lvl="2" marL="1371600" rtl="0" algn="l">
              <a:spcBef>
                <a:spcPts val="0"/>
              </a:spcBef>
              <a:spcAft>
                <a:spcPts val="0"/>
              </a:spcAft>
              <a:buClr>
                <a:schemeClr val="dk1"/>
              </a:buClr>
              <a:buSzPts val="1700"/>
              <a:buChar char="■"/>
            </a:pPr>
            <a:r>
              <a:rPr lang="en-US" sz="1700">
                <a:solidFill>
                  <a:schemeClr val="dk1"/>
                </a:solidFill>
              </a:rPr>
              <a:t>najpierw statyczne od góry do dołu </a:t>
            </a:r>
            <a:endParaRPr sz="1700">
              <a:solidFill>
                <a:schemeClr val="dk1"/>
              </a:solidFill>
            </a:endParaRPr>
          </a:p>
          <a:p>
            <a:pPr indent="-336550" lvl="2" marL="1371600" rtl="0" algn="l">
              <a:spcBef>
                <a:spcPts val="0"/>
              </a:spcBef>
              <a:spcAft>
                <a:spcPts val="0"/>
              </a:spcAft>
              <a:buClr>
                <a:schemeClr val="dk1"/>
              </a:buClr>
              <a:buSzPts val="1700"/>
              <a:buChar char="■"/>
            </a:pPr>
            <a:r>
              <a:rPr lang="en-US" sz="1700">
                <a:solidFill>
                  <a:schemeClr val="dk1"/>
                </a:solidFill>
              </a:rPr>
              <a:t>potem niestatyczne od góry do dołu</a:t>
            </a:r>
            <a:endParaRPr sz="17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2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Bloki inicjacyjne</a:t>
            </a:r>
            <a:endParaRPr>
              <a:latin typeface="Arial"/>
              <a:ea typeface="Arial"/>
              <a:cs typeface="Arial"/>
              <a:sym typeface="Arial"/>
            </a:endParaRPr>
          </a:p>
        </p:txBody>
      </p:sp>
      <p:sp>
        <p:nvSpPr>
          <p:cNvPr id="1957" name="Google Shape;1957;p201"/>
          <p:cNvSpPr txBox="1"/>
          <p:nvPr>
            <p:ph idx="4294967295" type="ctrTitle"/>
          </p:nvPr>
        </p:nvSpPr>
        <p:spPr>
          <a:xfrm>
            <a:off x="0" y="886800"/>
            <a:ext cx="5463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Vehicle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a:t>
            </a:r>
            <a:r>
              <a:rPr lang="en-US" sz="2400">
                <a:solidFill>
                  <a:schemeClr val="accent2"/>
                </a:solidFill>
                <a:latin typeface="Arial"/>
                <a:ea typeface="Arial"/>
                <a:cs typeface="Arial"/>
                <a:sym typeface="Arial"/>
              </a:rPr>
              <a:t>static </a:t>
            </a:r>
            <a:r>
              <a:rPr lang="en-US" sz="2400">
                <a:latin typeface="Arial"/>
                <a:ea typeface="Arial"/>
                <a:cs typeface="Arial"/>
                <a:sym typeface="Arial"/>
              </a:rPr>
              <a:t>int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private int </a:t>
            </a:r>
            <a:r>
              <a:rPr lang="en-US" sz="2400">
                <a:solidFill>
                  <a:schemeClr val="accent6"/>
                </a:solidFill>
                <a:latin typeface="Arial"/>
                <a:ea typeface="Arial"/>
                <a:cs typeface="Arial"/>
                <a:sym typeface="Arial"/>
              </a:rPr>
              <a:t>vehicleId</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457200" lvl="0" marL="457200" rtl="0" algn="l">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"non-static"</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vehicleId </a:t>
            </a: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457200" lvl="0" marL="0" rtl="0" algn="l">
              <a:spcBef>
                <a:spcPts val="0"/>
              </a:spcBef>
              <a:spcAft>
                <a:spcPts val="0"/>
              </a:spcAft>
              <a:buNone/>
            </a:pPr>
            <a:r>
              <a:rPr lang="en-US" sz="2400">
                <a:solidFill>
                  <a:schemeClr val="accent2"/>
                </a:solidFill>
                <a:latin typeface="Arial"/>
                <a:ea typeface="Arial"/>
                <a:cs typeface="Arial"/>
                <a:sym typeface="Arial"/>
              </a:rPr>
              <a:t>static </a:t>
            </a:r>
            <a:r>
              <a:rPr lang="en-US" sz="2400">
                <a:latin typeface="Arial"/>
                <a:ea typeface="Arial"/>
                <a:cs typeface="Arial"/>
                <a:sym typeface="Arial"/>
              </a:rPr>
              <a:t>{   	</a:t>
            </a:r>
            <a:endParaRPr sz="2400">
              <a:latin typeface="Arial"/>
              <a:ea typeface="Arial"/>
              <a:cs typeface="Arial"/>
              <a:sym typeface="Arial"/>
            </a:endParaRPr>
          </a:p>
          <a:p>
            <a:pPr indent="457200" lvl="0" marL="457200" rtl="0" algn="l">
              <a:spcBef>
                <a:spcPts val="0"/>
              </a:spcBef>
              <a:spcAft>
                <a:spcPts val="0"/>
              </a:spcAft>
              <a:buNone/>
            </a:pPr>
            <a:r>
              <a:rPr lang="en-US" sz="2400">
                <a:latin typeface="Arial"/>
                <a:ea typeface="Arial"/>
                <a:cs typeface="Arial"/>
                <a:sym typeface="Arial"/>
              </a:rPr>
              <a:t>System.out.println(</a:t>
            </a:r>
            <a:r>
              <a:rPr lang="en-US" sz="2400">
                <a:solidFill>
                  <a:schemeClr val="accent6"/>
                </a:solidFill>
                <a:latin typeface="Arial"/>
                <a:ea typeface="Arial"/>
                <a:cs typeface="Arial"/>
                <a:sym typeface="Arial"/>
              </a:rPr>
              <a:t>"static"</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count</a:t>
            </a:r>
            <a:r>
              <a:rPr lang="en-US" sz="2400">
                <a:latin typeface="Arial"/>
                <a:ea typeface="Arial"/>
                <a:cs typeface="Arial"/>
                <a:sym typeface="Arial"/>
              </a:rPr>
              <a:t> = 100;</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58" name="Google Shape;1958;p201"/>
          <p:cNvSpPr txBox="1"/>
          <p:nvPr>
            <p:ph idx="4294967295" type="ctrTitle"/>
          </p:nvPr>
        </p:nvSpPr>
        <p:spPr>
          <a:xfrm>
            <a:off x="5326200" y="1031300"/>
            <a:ext cx="6865800" cy="50169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niestatyczny blok inicjacyjny</a:t>
            </a:r>
            <a:r>
              <a:rPr lang="en-US" sz="1700">
                <a:latin typeface="Arial"/>
                <a:ea typeface="Arial"/>
                <a:cs typeface="Arial"/>
                <a:sym typeface="Arial"/>
              </a:rPr>
              <a:t> dodajemy, ujmując kod wykonywalny w nawiasy klamrowe i umieszczając taką konstrukcję poza ciałem jakiejkolwiek metody</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a:latin typeface="Arial"/>
                <a:ea typeface="Arial"/>
                <a:cs typeface="Arial"/>
                <a:sym typeface="Arial"/>
              </a:rPr>
              <a:t>kod takiego bloku zostanie wykonany za każdy razem gdy tworzony jest nowy obiekt - </a:t>
            </a:r>
            <a:r>
              <a:rPr b="1" lang="en-US" sz="1700">
                <a:latin typeface="Arial"/>
                <a:ea typeface="Arial"/>
                <a:cs typeface="Arial"/>
                <a:sym typeface="Arial"/>
              </a:rPr>
              <a:t>przed </a:t>
            </a:r>
            <a:r>
              <a:rPr lang="en-US" sz="1700">
                <a:latin typeface="Arial"/>
                <a:ea typeface="Arial"/>
                <a:cs typeface="Arial"/>
                <a:sym typeface="Arial"/>
              </a:rPr>
              <a:t>wywołaniem konstruktora</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u="sng">
                <a:latin typeface="Arial"/>
                <a:ea typeface="Arial"/>
                <a:cs typeface="Arial"/>
                <a:sym typeface="Arial"/>
              </a:rPr>
              <a:t>statyczny blok inicjacyjny</a:t>
            </a:r>
            <a:r>
              <a:rPr lang="en-US" sz="1700">
                <a:latin typeface="Arial"/>
                <a:ea typeface="Arial"/>
                <a:cs typeface="Arial"/>
                <a:sym typeface="Arial"/>
              </a:rPr>
              <a:t> wykonuje się raz przy pierwszym odwołaniu do klasy</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SzPts val="1700"/>
              <a:buFont typeface="Arial"/>
              <a:buChar char="●"/>
            </a:pPr>
            <a:r>
              <a:rPr lang="en-US" sz="1700">
                <a:latin typeface="Arial"/>
                <a:ea typeface="Arial"/>
                <a:cs typeface="Arial"/>
                <a:sym typeface="Arial"/>
              </a:rPr>
              <a:t>tworzymy go podobnie jak niestatyczny blok, ale dodajemy przed otwierający nawias słowo kluczowe </a:t>
            </a:r>
            <a:r>
              <a:rPr lang="en-US" sz="1700">
                <a:solidFill>
                  <a:schemeClr val="accent2"/>
                </a:solidFill>
                <a:latin typeface="Arial"/>
                <a:ea typeface="Arial"/>
                <a:cs typeface="Arial"/>
                <a:sym typeface="Arial"/>
              </a:rPr>
              <a:t>static</a:t>
            </a:r>
            <a:endParaRPr sz="1700">
              <a:solidFill>
                <a:schemeClr val="accent2"/>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chemeClr val="accent2"/>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z takiego bloku możemy się odwoływać tylko do składowych statycznych</a:t>
            </a:r>
            <a:endParaRPr sz="1700">
              <a:solidFill>
                <a:srgbClr val="000000"/>
              </a:solidFill>
              <a:latin typeface="Arial"/>
              <a:ea typeface="Arial"/>
              <a:cs typeface="Arial"/>
              <a:sym typeface="Arial"/>
            </a:endParaRPr>
          </a:p>
        </p:txBody>
      </p:sp>
      <p:sp>
        <p:nvSpPr>
          <p:cNvPr id="1959" name="Google Shape;1959;p201"/>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pl.sda.stat.Vehicle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3" name="Shape 1963"/>
        <p:cNvGrpSpPr/>
        <p:nvPr/>
      </p:nvGrpSpPr>
      <p:grpSpPr>
        <a:xfrm>
          <a:off x="0" y="0"/>
          <a:ext cx="0" cy="0"/>
          <a:chOff x="0" y="0"/>
          <a:chExt cx="0" cy="0"/>
        </a:xfrm>
      </p:grpSpPr>
      <p:sp>
        <p:nvSpPr>
          <p:cNvPr id="1964" name="Google Shape;1964;p2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965" name="Google Shape;1965;p202"/>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ExternalClass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InnerStaticClass()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"InnerStaticClass"</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InnerNormalClass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System.out.println(</a:t>
            </a:r>
            <a:r>
              <a:rPr lang="en-US" sz="2400">
                <a:solidFill>
                  <a:schemeClr val="accent6"/>
                </a:solidFill>
                <a:latin typeface="Arial"/>
                <a:ea typeface="Arial"/>
                <a:cs typeface="Arial"/>
                <a:sym typeface="Arial"/>
              </a:rPr>
              <a:t>"InnerNormalClass"</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pl.sda.stat.StaticExample</a:t>
            </a:r>
            <a:endParaRPr sz="2400">
              <a:latin typeface="Arial"/>
              <a:ea typeface="Arial"/>
              <a:cs typeface="Arial"/>
              <a:sym typeface="Arial"/>
            </a:endParaRPr>
          </a:p>
        </p:txBody>
      </p:sp>
      <p:sp>
        <p:nvSpPr>
          <p:cNvPr id="1966" name="Google Shape;1966;p202"/>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2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Argumenty metody main</a:t>
            </a:r>
            <a:endParaRPr>
              <a:latin typeface="Arial"/>
              <a:ea typeface="Arial"/>
              <a:cs typeface="Arial"/>
              <a:sym typeface="Arial"/>
            </a:endParaRPr>
          </a:p>
        </p:txBody>
      </p:sp>
      <p:sp>
        <p:nvSpPr>
          <p:cNvPr id="1972" name="Google Shape;1972;p203"/>
          <p:cNvSpPr txBox="1"/>
          <p:nvPr>
            <p:ph idx="4294967295" type="ctrTitle"/>
          </p:nvPr>
        </p:nvSpPr>
        <p:spPr>
          <a:xfrm>
            <a:off x="3182850" y="1586475"/>
            <a:ext cx="5521500" cy="464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public </a:t>
            </a:r>
            <a:r>
              <a:rPr lang="en-US" sz="2400">
                <a:solidFill>
                  <a:schemeClr val="accent2"/>
                </a:solidFill>
                <a:latin typeface="Arial"/>
                <a:ea typeface="Arial"/>
                <a:cs typeface="Arial"/>
                <a:sym typeface="Arial"/>
              </a:rPr>
              <a:t>static </a:t>
            </a:r>
            <a:r>
              <a:rPr lang="en-US" sz="2400">
                <a:latin typeface="Arial"/>
                <a:ea typeface="Arial"/>
                <a:cs typeface="Arial"/>
                <a:sym typeface="Arial"/>
              </a:rPr>
              <a:t>void </a:t>
            </a:r>
            <a:r>
              <a:rPr lang="en-US" sz="2400">
                <a:solidFill>
                  <a:schemeClr val="accent6"/>
                </a:solidFill>
                <a:latin typeface="Arial"/>
                <a:ea typeface="Arial"/>
                <a:cs typeface="Arial"/>
                <a:sym typeface="Arial"/>
              </a:rPr>
              <a:t>main</a:t>
            </a:r>
            <a:r>
              <a:rPr lang="en-US" sz="2400">
                <a:latin typeface="Arial"/>
                <a:ea typeface="Arial"/>
                <a:cs typeface="Arial"/>
                <a:sym typeface="Arial"/>
              </a:rPr>
              <a:t>(</a:t>
            </a:r>
            <a:r>
              <a:rPr lang="en-US" sz="2400">
                <a:solidFill>
                  <a:schemeClr val="accent2"/>
                </a:solidFill>
                <a:latin typeface="Arial"/>
                <a:ea typeface="Arial"/>
                <a:cs typeface="Arial"/>
                <a:sym typeface="Arial"/>
              </a:rPr>
              <a:t>String[]</a:t>
            </a:r>
            <a:r>
              <a:rPr lang="en-US" sz="2400">
                <a:latin typeface="Arial"/>
                <a:ea typeface="Arial"/>
                <a:cs typeface="Arial"/>
                <a:sym typeface="Arial"/>
              </a:rPr>
              <a:t> </a:t>
            </a:r>
            <a:r>
              <a:rPr b="1" lang="en-US" sz="2400">
                <a:latin typeface="Arial"/>
                <a:ea typeface="Arial"/>
                <a:cs typeface="Arial"/>
                <a:sym typeface="Arial"/>
              </a:rPr>
              <a:t>args</a:t>
            </a: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5"/>
                </a:solidFill>
                <a:latin typeface="Arial"/>
                <a:ea typeface="Arial"/>
                <a:cs typeface="Arial"/>
                <a:sym typeface="Arial"/>
              </a:rPr>
              <a:t>length</a:t>
            </a:r>
            <a:r>
              <a:rPr lang="en-US" sz="2400">
                <a:latin typeface="Arial"/>
                <a:ea typeface="Arial"/>
                <a:cs typeface="Arial"/>
                <a:sym typeface="Arial"/>
              </a:rPr>
              <a:t> == 0)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return;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String name =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0</a:t>
            </a:r>
            <a:r>
              <a:rPr lang="en-US" sz="2400">
                <a:latin typeface="Arial"/>
                <a:ea typeface="Arial"/>
                <a:cs typeface="Arial"/>
                <a:sym typeface="Arial"/>
              </a:rPr>
              <a:t>];</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String number =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if (args.length &gt; 1) {</a:t>
            </a:r>
            <a:endParaRPr sz="2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        	number = </a:t>
            </a:r>
            <a:r>
              <a:rPr b="1" lang="en-US" sz="2400">
                <a:latin typeface="Arial"/>
                <a:ea typeface="Arial"/>
                <a:cs typeface="Arial"/>
                <a:sym typeface="Arial"/>
              </a:rPr>
              <a:t>args</a:t>
            </a:r>
            <a:r>
              <a:rPr lang="en-US" sz="2400">
                <a:latin typeface="Arial"/>
                <a:ea typeface="Arial"/>
                <a:cs typeface="Arial"/>
                <a:sym typeface="Arial"/>
              </a:rPr>
              <a:t>[</a:t>
            </a:r>
            <a:r>
              <a:rPr lang="en-US" sz="2400">
                <a:solidFill>
                  <a:schemeClr val="accent6"/>
                </a:solidFill>
                <a:latin typeface="Arial"/>
                <a:ea typeface="Arial"/>
                <a:cs typeface="Arial"/>
                <a:sym typeface="Arial"/>
              </a:rPr>
              <a:t>1</a:t>
            </a:r>
            <a:r>
              <a:rPr lang="en-US" sz="2400">
                <a:latin typeface="Arial"/>
                <a:ea typeface="Arial"/>
                <a:cs typeface="Arial"/>
                <a:sym typeface="Arial"/>
              </a:rPr>
              <a:t>];</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1973" name="Google Shape;1973;p203"/>
          <p:cNvSpPr txBox="1"/>
          <p:nvPr/>
        </p:nvSpPr>
        <p:spPr>
          <a:xfrm>
            <a:off x="107325" y="1043800"/>
            <a:ext cx="36582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main()</a:t>
            </a:r>
            <a:r>
              <a:rPr lang="en-US"/>
              <a:t> to publiczna, statyczna metoda </a:t>
            </a:r>
            <a:endParaRPr/>
          </a:p>
          <a:p>
            <a:pPr indent="0" lvl="0" marL="0" rtl="0" algn="l">
              <a:spcBef>
                <a:spcPts val="0"/>
              </a:spcBef>
              <a:spcAft>
                <a:spcPts val="0"/>
              </a:spcAft>
              <a:buNone/>
            </a:pPr>
            <a:r>
              <a:rPr lang="en-US"/>
              <a:t>od której zaczyna się wykonanie programu</a:t>
            </a:r>
            <a:endParaRPr/>
          </a:p>
        </p:txBody>
      </p:sp>
      <p:cxnSp>
        <p:nvCxnSpPr>
          <p:cNvPr id="1974" name="Google Shape;1974;p203"/>
          <p:cNvCxnSpPr>
            <a:stCxn id="1973" idx="3"/>
          </p:cNvCxnSpPr>
          <p:nvPr/>
        </p:nvCxnSpPr>
        <p:spPr>
          <a:xfrm>
            <a:off x="3765525" y="1331650"/>
            <a:ext cx="575700" cy="170700"/>
          </a:xfrm>
          <a:prstGeom prst="straightConnector1">
            <a:avLst/>
          </a:prstGeom>
          <a:noFill/>
          <a:ln cap="flat" cmpd="sng" w="28575">
            <a:solidFill>
              <a:srgbClr val="E06666"/>
            </a:solidFill>
            <a:prstDash val="solid"/>
            <a:round/>
            <a:headEnd len="med" w="med" type="none"/>
            <a:tailEnd len="med" w="med" type="stealth"/>
          </a:ln>
        </p:spPr>
      </p:cxnSp>
      <p:sp>
        <p:nvSpPr>
          <p:cNvPr id="1975" name="Google Shape;1975;p203"/>
          <p:cNvSpPr txBox="1"/>
          <p:nvPr/>
        </p:nvSpPr>
        <p:spPr>
          <a:xfrm>
            <a:off x="8590775" y="985300"/>
            <a:ext cx="36582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parametrem metody </a:t>
            </a:r>
            <a:r>
              <a:rPr lang="en-US">
                <a:solidFill>
                  <a:schemeClr val="accent6"/>
                </a:solidFill>
              </a:rPr>
              <a:t>main()</a:t>
            </a:r>
            <a:r>
              <a:rPr lang="en-US"/>
              <a:t> jest tablica stringów, w której przekazane są parametry wywołania programu</a:t>
            </a:r>
            <a:endParaRPr/>
          </a:p>
        </p:txBody>
      </p:sp>
      <p:cxnSp>
        <p:nvCxnSpPr>
          <p:cNvPr id="1976" name="Google Shape;1976;p203"/>
          <p:cNvCxnSpPr>
            <a:stCxn id="1975" idx="1"/>
          </p:cNvCxnSpPr>
          <p:nvPr/>
        </p:nvCxnSpPr>
        <p:spPr>
          <a:xfrm flipH="1">
            <a:off x="8018975" y="1331650"/>
            <a:ext cx="571800" cy="268200"/>
          </a:xfrm>
          <a:prstGeom prst="straightConnector1">
            <a:avLst/>
          </a:prstGeom>
          <a:noFill/>
          <a:ln cap="flat" cmpd="sng" w="28575">
            <a:solidFill>
              <a:srgbClr val="E06666"/>
            </a:solidFill>
            <a:prstDash val="solid"/>
            <a:round/>
            <a:headEnd len="med" w="med" type="none"/>
            <a:tailEnd len="med" w="med" type="stealth"/>
          </a:ln>
        </p:spPr>
      </p:cxnSp>
      <p:sp>
        <p:nvSpPr>
          <p:cNvPr id="1977" name="Google Shape;1977;p203"/>
          <p:cNvSpPr txBox="1"/>
          <p:nvPr/>
        </p:nvSpPr>
        <p:spPr>
          <a:xfrm>
            <a:off x="8596700" y="1873050"/>
            <a:ext cx="34149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zmienna </a:t>
            </a:r>
            <a:r>
              <a:rPr b="1" lang="en-US"/>
              <a:t>args </a:t>
            </a:r>
            <a:r>
              <a:rPr lang="en-US"/>
              <a:t>przechowuje referencje do tablicy z stringami, możemy się nią posługiwać jak zwykłą tablicą</a:t>
            </a:r>
            <a:endParaRPr/>
          </a:p>
        </p:txBody>
      </p:sp>
      <p:cxnSp>
        <p:nvCxnSpPr>
          <p:cNvPr id="1978" name="Google Shape;1978;p203"/>
          <p:cNvCxnSpPr>
            <a:stCxn id="1977" idx="1"/>
          </p:cNvCxnSpPr>
          <p:nvPr/>
        </p:nvCxnSpPr>
        <p:spPr>
          <a:xfrm flipH="1">
            <a:off x="7875500" y="2219400"/>
            <a:ext cx="721200" cy="8400"/>
          </a:xfrm>
          <a:prstGeom prst="straightConnector1">
            <a:avLst/>
          </a:prstGeom>
          <a:noFill/>
          <a:ln cap="flat" cmpd="sng" w="28575">
            <a:solidFill>
              <a:srgbClr val="E06666"/>
            </a:solidFill>
            <a:prstDash val="solid"/>
            <a:round/>
            <a:headEnd len="med" w="med" type="none"/>
            <a:tailEnd len="med" w="med" type="stealth"/>
          </a:ln>
        </p:spPr>
      </p:cxnSp>
      <p:sp>
        <p:nvSpPr>
          <p:cNvPr id="1979" name="Google Shape;1979;p203"/>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Pełny kod: pl.sda.stat.MainArgs    				</a:t>
            </a:r>
            <a:r>
              <a:rPr lang="en-US" sz="2400"/>
              <a:t>Film z instrukcją: </a:t>
            </a:r>
            <a:r>
              <a:rPr lang="en-US" sz="2400" u="sng">
                <a:solidFill>
                  <a:schemeClr val="hlink"/>
                </a:solidFill>
                <a:hlinkClick r:id="rId3"/>
              </a:rPr>
              <a:t>https://goo.gl/4djZM7</a:t>
            </a: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Google Shape;1984;p20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985" name="Google Shape;1985;p20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#stat</a:t>
            </a:r>
            <a:endParaRPr b="1" sz="3000">
              <a:solidFill>
                <a:schemeClr val="accent6"/>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9" name="Shape 1989"/>
        <p:cNvGrpSpPr/>
        <p:nvPr/>
      </p:nvGrpSpPr>
      <p:grpSpPr>
        <a:xfrm>
          <a:off x="0" y="0"/>
          <a:ext cx="0" cy="0"/>
          <a:chOff x="0" y="0"/>
          <a:chExt cx="0" cy="0"/>
        </a:xfrm>
      </p:grpSpPr>
      <p:sp>
        <p:nvSpPr>
          <p:cNvPr id="1990" name="Google Shape;1990;p2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#stat</a:t>
            </a:r>
            <a:endParaRPr sz="2400">
              <a:solidFill>
                <a:schemeClr val="accent6"/>
              </a:solidFill>
              <a:latin typeface="Arial"/>
              <a:ea typeface="Arial"/>
              <a:cs typeface="Arial"/>
              <a:sym typeface="Arial"/>
            </a:endParaRPr>
          </a:p>
        </p:txBody>
      </p:sp>
      <p:sp>
        <p:nvSpPr>
          <p:cNvPr id="1991" name="Google Shape;1991;p205"/>
          <p:cNvSpPr txBox="1"/>
          <p:nvPr>
            <p:ph idx="4294967295" type="ctrTitle"/>
          </p:nvPr>
        </p:nvSpPr>
        <p:spPr>
          <a:xfrm>
            <a:off x="27875" y="1039200"/>
            <a:ext cx="121641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Napisz własną klasę </a:t>
            </a:r>
            <a:r>
              <a:rPr b="1" lang="en-US" sz="1800">
                <a:latin typeface="Arial"/>
                <a:ea typeface="Arial"/>
                <a:cs typeface="Arial"/>
                <a:sym typeface="Arial"/>
              </a:rPr>
              <a:t>Math</a:t>
            </a:r>
            <a:r>
              <a:rPr lang="en-US" sz="1800">
                <a:latin typeface="Arial"/>
                <a:ea typeface="Arial"/>
                <a:cs typeface="Arial"/>
                <a:sym typeface="Arial"/>
              </a:rPr>
              <a:t>, która będzie posiadać metody statyczne: </a:t>
            </a:r>
            <a:r>
              <a:rPr b="1" lang="en-US" sz="1800">
                <a:latin typeface="Arial"/>
                <a:ea typeface="Arial"/>
                <a:cs typeface="Arial"/>
                <a:sym typeface="Arial"/>
              </a:rPr>
              <a:t>add</a:t>
            </a:r>
            <a:r>
              <a:rPr lang="en-US" sz="1800">
                <a:latin typeface="Arial"/>
                <a:ea typeface="Arial"/>
                <a:cs typeface="Arial"/>
                <a:sym typeface="Arial"/>
              </a:rPr>
              <a:t>, </a:t>
            </a:r>
            <a:r>
              <a:rPr b="1" lang="en-US" sz="1800">
                <a:latin typeface="Arial"/>
                <a:ea typeface="Arial"/>
                <a:cs typeface="Arial"/>
                <a:sym typeface="Arial"/>
              </a:rPr>
              <a:t>subtract</a:t>
            </a:r>
            <a:r>
              <a:rPr lang="en-US" sz="1800">
                <a:latin typeface="Arial"/>
                <a:ea typeface="Arial"/>
                <a:cs typeface="Arial"/>
                <a:sym typeface="Arial"/>
              </a:rPr>
              <a:t>, </a:t>
            </a:r>
            <a:r>
              <a:rPr b="1" lang="en-US" sz="1800">
                <a:latin typeface="Arial"/>
                <a:ea typeface="Arial"/>
                <a:cs typeface="Arial"/>
                <a:sym typeface="Arial"/>
              </a:rPr>
              <a:t>multiply</a:t>
            </a:r>
            <a:r>
              <a:rPr lang="en-US" sz="1800">
                <a:latin typeface="Arial"/>
                <a:ea typeface="Arial"/>
                <a:cs typeface="Arial"/>
                <a:sym typeface="Arial"/>
              </a:rPr>
              <a:t>, </a:t>
            </a:r>
            <a:r>
              <a:rPr b="1" lang="en-US" sz="1800">
                <a:latin typeface="Arial"/>
                <a:ea typeface="Arial"/>
                <a:cs typeface="Arial"/>
                <a:sym typeface="Arial"/>
              </a:rPr>
              <a:t>divide</a:t>
            </a:r>
            <a:r>
              <a:rPr lang="en-US" sz="1800">
                <a:latin typeface="Arial"/>
                <a:ea typeface="Arial"/>
                <a:cs typeface="Arial"/>
                <a:sym typeface="Arial"/>
              </a:rPr>
              <a:t>, </a:t>
            </a:r>
            <a:r>
              <a:rPr b="1" lang="en-US" sz="1800">
                <a:latin typeface="Arial"/>
                <a:ea typeface="Arial"/>
                <a:cs typeface="Arial"/>
                <a:sym typeface="Arial"/>
              </a:rPr>
              <a:t>min</a:t>
            </a:r>
            <a:r>
              <a:rPr lang="en-US" sz="1800">
                <a:latin typeface="Arial"/>
                <a:ea typeface="Arial"/>
                <a:cs typeface="Arial"/>
                <a:sym typeface="Arial"/>
              </a:rPr>
              <a:t>, </a:t>
            </a:r>
            <a:r>
              <a:rPr b="1" lang="en-US" sz="1800">
                <a:latin typeface="Arial"/>
                <a:ea typeface="Arial"/>
                <a:cs typeface="Arial"/>
                <a:sym typeface="Arial"/>
              </a:rPr>
              <a:t>max</a:t>
            </a:r>
            <a:r>
              <a:rPr lang="en-US" sz="1800">
                <a:latin typeface="Arial"/>
                <a:ea typeface="Arial"/>
                <a:cs typeface="Arial"/>
                <a:sym typeface="Arial"/>
              </a:rPr>
              <a:t>, </a:t>
            </a:r>
            <a:r>
              <a:rPr b="1" lang="en-US" sz="1800">
                <a:latin typeface="Arial"/>
                <a:ea typeface="Arial"/>
                <a:cs typeface="Arial"/>
                <a:sym typeface="Arial"/>
              </a:rPr>
              <a:t>pow</a:t>
            </a:r>
            <a:r>
              <a:rPr lang="en-US" sz="1800">
                <a:latin typeface="Arial"/>
                <a:ea typeface="Arial"/>
                <a:cs typeface="Arial"/>
                <a:sym typeface="Arial"/>
              </a:rPr>
              <a:t> gdzie każda z nich będzie przyjmowała dwa parametry liczbowe. Dla każdej z metod utwórz przykład użycia.</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klasy </a:t>
            </a:r>
            <a:r>
              <a:rPr b="1" lang="en-US" sz="1800">
                <a:latin typeface="Arial"/>
                <a:ea typeface="Arial"/>
                <a:cs typeface="Arial"/>
                <a:sym typeface="Arial"/>
              </a:rPr>
              <a:t>Math</a:t>
            </a:r>
            <a:r>
              <a:rPr lang="en-US" sz="1800">
                <a:latin typeface="Arial"/>
                <a:ea typeface="Arial"/>
                <a:cs typeface="Arial"/>
                <a:sym typeface="Arial"/>
              </a:rPr>
              <a:t> statyczną stałą </a:t>
            </a:r>
            <a:r>
              <a:rPr b="1" lang="en-US" sz="1800">
                <a:latin typeface="Arial"/>
                <a:ea typeface="Arial"/>
                <a:cs typeface="Arial"/>
                <a:sym typeface="Arial"/>
              </a:rPr>
              <a:t>PI = 3,14</a:t>
            </a:r>
            <a:r>
              <a:rPr lang="en-US" sz="1800">
                <a:latin typeface="Arial"/>
                <a:ea typeface="Arial"/>
                <a:cs typeface="Arial"/>
                <a:sym typeface="Arial"/>
              </a:rPr>
              <a:t>, a następnie dodaj metodę do wyliczania pola koła (</a:t>
            </a:r>
            <a:r>
              <a:rPr lang="en-US" sz="1800" u="sng">
                <a:latin typeface="Arial"/>
                <a:ea typeface="Arial"/>
                <a:cs typeface="Arial"/>
                <a:sym typeface="Arial"/>
              </a:rPr>
              <a:t>πr</a:t>
            </a:r>
            <a:r>
              <a:rPr baseline="30000" lang="en-US" sz="1800" u="sng">
                <a:latin typeface="Arial"/>
                <a:ea typeface="Arial"/>
                <a:cs typeface="Arial"/>
                <a:sym typeface="Arial"/>
              </a:rPr>
              <a:t>2</a:t>
            </a:r>
            <a:r>
              <a:rPr lang="en-US" sz="1800">
                <a:latin typeface="Arial"/>
                <a:ea typeface="Arial"/>
                <a:cs typeface="Arial"/>
                <a:sym typeface="Arial"/>
              </a:rPr>
              <a:t>). W przykładzie użycia oblicz pole koła o promieniu: </a:t>
            </a:r>
            <a:r>
              <a:rPr b="1" lang="en-US" sz="1800">
                <a:latin typeface="Arial"/>
                <a:ea typeface="Arial"/>
                <a:cs typeface="Arial"/>
                <a:sym typeface="Arial"/>
              </a:rPr>
              <a:t>8</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swojej klasy konstruktor prywatny, który nie pozwoli utworzyć instancji klasy.</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Dodaj do klasy </a:t>
            </a:r>
            <a:r>
              <a:rPr b="1" lang="en-US" sz="1800">
                <a:latin typeface="Arial"/>
                <a:ea typeface="Arial"/>
                <a:cs typeface="Arial"/>
                <a:sym typeface="Arial"/>
              </a:rPr>
              <a:t>Math </a:t>
            </a:r>
            <a:r>
              <a:rPr lang="en-US" sz="1800">
                <a:latin typeface="Arial"/>
                <a:ea typeface="Arial"/>
                <a:cs typeface="Arial"/>
                <a:sym typeface="Arial"/>
              </a:rPr>
              <a:t>statyczne klasy wewnętrzne i zadbaj o odpowiedni podział metod. Przykład: </a:t>
            </a:r>
            <a:r>
              <a:rPr lang="en-US" sz="1800" u="sng">
                <a:latin typeface="Arial"/>
                <a:ea typeface="Arial"/>
                <a:cs typeface="Arial"/>
                <a:sym typeface="Arial"/>
              </a:rPr>
              <a:t>Operation [multiply, divide, add, minus], Compare [min, max]</a:t>
            </a:r>
            <a:endParaRPr sz="1800" u="sng">
              <a:latin typeface="Arial"/>
              <a:ea typeface="Arial"/>
              <a:cs typeface="Arial"/>
              <a:sym typeface="Arial"/>
            </a:endParaRPr>
          </a:p>
          <a:p>
            <a:pPr indent="0" lvl="0" marL="457200" rtl="0" algn="l">
              <a:spcBef>
                <a:spcPts val="0"/>
              </a:spcBef>
              <a:spcAft>
                <a:spcPts val="0"/>
              </a:spcAft>
              <a:buNone/>
            </a:pPr>
            <a:r>
              <a:rPr lang="en-US" sz="1800">
                <a:latin typeface="Arial"/>
                <a:ea typeface="Arial"/>
                <a:cs typeface="Arial"/>
                <a:sym typeface="Arial"/>
              </a:rPr>
              <a:t>Zmodyfikuj swoje przykłady użycia.</a:t>
            </a:r>
            <a:endParaRPr sz="1800">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lang="en-US" sz="1800">
                <a:latin typeface="Arial"/>
                <a:ea typeface="Arial"/>
                <a:cs typeface="Arial"/>
                <a:sym typeface="Arial"/>
              </a:rPr>
              <a:t>Product </a:t>
            </a:r>
            <a:r>
              <a:rPr lang="en-US" sz="1800">
                <a:latin typeface="Arial"/>
                <a:ea typeface="Arial"/>
                <a:cs typeface="Arial"/>
                <a:sym typeface="Arial"/>
              </a:rPr>
              <a:t>z polami: </a:t>
            </a:r>
            <a:r>
              <a:rPr b="1" lang="en-US" sz="1800">
                <a:latin typeface="Arial"/>
                <a:ea typeface="Arial"/>
                <a:cs typeface="Arial"/>
                <a:sym typeface="Arial"/>
              </a:rPr>
              <a:t>id</a:t>
            </a:r>
            <a:r>
              <a:rPr lang="en-US" sz="1800">
                <a:latin typeface="Arial"/>
                <a:ea typeface="Arial"/>
                <a:cs typeface="Arial"/>
                <a:sym typeface="Arial"/>
              </a:rPr>
              <a:t>, </a:t>
            </a:r>
            <a:r>
              <a:rPr b="1" lang="en-US" sz="1800">
                <a:latin typeface="Arial"/>
                <a:ea typeface="Arial"/>
                <a:cs typeface="Arial"/>
                <a:sym typeface="Arial"/>
              </a:rPr>
              <a:t>name</a:t>
            </a:r>
            <a:r>
              <a:rPr lang="en-US" sz="1800">
                <a:latin typeface="Arial"/>
                <a:ea typeface="Arial"/>
                <a:cs typeface="Arial"/>
                <a:sym typeface="Arial"/>
              </a:rPr>
              <a:t>, </a:t>
            </a:r>
            <a:r>
              <a:rPr b="1" lang="en-US" sz="1800">
                <a:latin typeface="Arial"/>
                <a:ea typeface="Arial"/>
                <a:cs typeface="Arial"/>
                <a:sym typeface="Arial"/>
              </a:rPr>
              <a:t>price</a:t>
            </a:r>
            <a:r>
              <a:rPr lang="en-US" sz="1800">
                <a:latin typeface="Arial"/>
                <a:ea typeface="Arial"/>
                <a:cs typeface="Arial"/>
                <a:sym typeface="Arial"/>
              </a:rPr>
              <a:t>. Dodaj konstruktor z polami </a:t>
            </a:r>
            <a:r>
              <a:rPr b="1" lang="en-US" sz="1800">
                <a:latin typeface="Arial"/>
                <a:ea typeface="Arial"/>
                <a:cs typeface="Arial"/>
                <a:sym typeface="Arial"/>
              </a:rPr>
              <a:t>name </a:t>
            </a:r>
            <a:r>
              <a:rPr lang="en-US" sz="1800">
                <a:latin typeface="Arial"/>
                <a:ea typeface="Arial"/>
                <a:cs typeface="Arial"/>
                <a:sym typeface="Arial"/>
              </a:rPr>
              <a:t>i </a:t>
            </a:r>
            <a:r>
              <a:rPr b="1" lang="en-US" sz="1800">
                <a:latin typeface="Arial"/>
                <a:ea typeface="Arial"/>
                <a:cs typeface="Arial"/>
                <a:sym typeface="Arial"/>
              </a:rPr>
              <a:t>price</a:t>
            </a:r>
            <a:r>
              <a:rPr lang="en-US" sz="1800">
                <a:latin typeface="Arial"/>
                <a:ea typeface="Arial"/>
                <a:cs typeface="Arial"/>
                <a:sym typeface="Arial"/>
              </a:rPr>
              <a:t>, gettery i metodę toString(). Pole </a:t>
            </a:r>
            <a:r>
              <a:rPr b="1" lang="en-US" sz="1800">
                <a:latin typeface="Arial"/>
                <a:ea typeface="Arial"/>
                <a:cs typeface="Arial"/>
                <a:sym typeface="Arial"/>
              </a:rPr>
              <a:t>id </a:t>
            </a:r>
            <a:r>
              <a:rPr lang="en-US" sz="1800">
                <a:latin typeface="Arial"/>
                <a:ea typeface="Arial"/>
                <a:cs typeface="Arial"/>
                <a:sym typeface="Arial"/>
              </a:rPr>
              <a:t>powinno być inicjalizowane w bloku incjacyjnym i powinno mieć wartość pobieraną ze statycznego pola </a:t>
            </a:r>
            <a:r>
              <a:rPr b="1" lang="en-US" sz="1800">
                <a:latin typeface="Arial"/>
                <a:ea typeface="Arial"/>
                <a:cs typeface="Arial"/>
                <a:sym typeface="Arial"/>
              </a:rPr>
              <a:t>counter,</a:t>
            </a:r>
            <a:r>
              <a:rPr lang="en-US" sz="1800">
                <a:latin typeface="Arial"/>
                <a:ea typeface="Arial"/>
                <a:cs typeface="Arial"/>
                <a:sym typeface="Arial"/>
              </a:rPr>
              <a:t> które zlicza wszystkie stworzone produkty - liczenie powinno się zaczynać od liczby 100.</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000000"/>
                </a:solidFill>
                <a:latin typeface="Arial"/>
                <a:ea typeface="Arial"/>
                <a:cs typeface="Arial"/>
                <a:sym typeface="Arial"/>
              </a:rPr>
              <a:t>Utwórz kilka produktów i wyświetl informacje o nich na konsoli.</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Dodaj do klasy </a:t>
            </a:r>
            <a:r>
              <a:rPr b="1" lang="en-US" sz="1800">
                <a:latin typeface="Arial"/>
                <a:ea typeface="Arial"/>
                <a:cs typeface="Arial"/>
                <a:sym typeface="Arial"/>
              </a:rPr>
              <a:t>Product </a:t>
            </a:r>
            <a:r>
              <a:rPr lang="en-US" sz="1800">
                <a:latin typeface="Arial"/>
                <a:ea typeface="Arial"/>
                <a:cs typeface="Arial"/>
                <a:sym typeface="Arial"/>
              </a:rPr>
              <a:t>stałą </a:t>
            </a:r>
            <a:r>
              <a:rPr b="1" lang="en-US" sz="1800">
                <a:latin typeface="Arial"/>
                <a:ea typeface="Arial"/>
                <a:cs typeface="Arial"/>
                <a:sym typeface="Arial"/>
              </a:rPr>
              <a:t>DISCOUNT</a:t>
            </a:r>
            <a:r>
              <a:rPr lang="en-US" sz="1800">
                <a:latin typeface="Arial"/>
                <a:ea typeface="Arial"/>
                <a:cs typeface="Arial"/>
                <a:sym typeface="Arial"/>
              </a:rPr>
              <a:t>. W statycznym bloku incjacyjnym ustaw wartość pola </a:t>
            </a:r>
            <a:r>
              <a:rPr b="1" lang="en-US" sz="1800">
                <a:latin typeface="Arial"/>
                <a:ea typeface="Arial"/>
                <a:cs typeface="Arial"/>
                <a:sym typeface="Arial"/>
              </a:rPr>
              <a:t>DISCOUNT </a:t>
            </a:r>
            <a:r>
              <a:rPr lang="en-US" sz="1800">
                <a:latin typeface="Arial"/>
                <a:ea typeface="Arial"/>
                <a:cs typeface="Arial"/>
                <a:sym typeface="Arial"/>
              </a:rPr>
              <a:t>na 0.3 (30%) jeżeli dzisiaj jest poniedziałek i 0.0 w pozostałych przypadkach. Uwzględnij rabat przy wyliczaniu ceny.</a:t>
            </a:r>
            <a:endParaRPr sz="1800">
              <a:solidFill>
                <a:srgbClr val="000000"/>
              </a:solidFill>
              <a:latin typeface="Arial"/>
              <a:ea typeface="Arial"/>
              <a:cs typeface="Arial"/>
              <a:sym typeface="Arial"/>
            </a:endParaRPr>
          </a:p>
        </p:txBody>
      </p:sp>
      <p:sp>
        <p:nvSpPr>
          <p:cNvPr id="1992" name="Google Shape;1992;p20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20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Wyjątki</a:t>
            </a:r>
            <a:endParaRPr sz="4800">
              <a:solidFill>
                <a:srgbClr val="000000"/>
              </a:solidFill>
            </a:endParaRPr>
          </a:p>
        </p:txBody>
      </p:sp>
      <p:sp>
        <p:nvSpPr>
          <p:cNvPr id="1998" name="Google Shape;1998;p20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2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Wyjątek</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Exception</a:t>
            </a:r>
            <a:endParaRPr sz="2400">
              <a:solidFill>
                <a:schemeClr val="accent6"/>
              </a:solidFill>
              <a:latin typeface="Arial"/>
              <a:ea typeface="Arial"/>
              <a:cs typeface="Arial"/>
              <a:sym typeface="Arial"/>
            </a:endParaRPr>
          </a:p>
        </p:txBody>
      </p:sp>
      <p:sp>
        <p:nvSpPr>
          <p:cNvPr id="2004" name="Google Shape;2004;p207"/>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20999D"/>
                </a:solidFill>
                <a:latin typeface="Arial"/>
                <a:ea typeface="Arial"/>
                <a:cs typeface="Arial"/>
                <a:sym typeface="Arial"/>
              </a:rPr>
              <a:t>Wyjątek</a:t>
            </a:r>
            <a:r>
              <a:rPr lang="en-US" sz="3600">
                <a:latin typeface="Arial"/>
                <a:ea typeface="Arial"/>
                <a:cs typeface="Arial"/>
                <a:sym typeface="Arial"/>
              </a:rPr>
              <a:t> - występuje w momencie, gdy zostaje zaburzone działanie aplikacji.</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Wyjątkowe sytuacje wymagają specjalnego traktowania w naszym kodzie.</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t/>
            </a:r>
            <a:endParaRPr sz="3000">
              <a:solidFill>
                <a:srgbClr val="42719B"/>
              </a:solidFill>
              <a:latin typeface="Arial"/>
              <a:ea typeface="Arial"/>
              <a:cs typeface="Arial"/>
              <a:sym typeface="Arial"/>
            </a:endParaRPr>
          </a:p>
          <a:p>
            <a:pPr indent="0" lvl="0" marL="0" rtl="0" algn="l">
              <a:spcBef>
                <a:spcPts val="0"/>
              </a:spcBef>
              <a:spcAft>
                <a:spcPts val="0"/>
              </a:spcAft>
              <a:buNone/>
            </a:pPr>
            <a:r>
              <a:rPr lang="en-US" sz="3000">
                <a:solidFill>
                  <a:srgbClr val="42719B"/>
                </a:solidFill>
                <a:latin typeface="Arial"/>
                <a:ea typeface="Arial"/>
                <a:cs typeface="Arial"/>
                <a:sym typeface="Arial"/>
              </a:rPr>
              <a:t>Nazwa </a:t>
            </a:r>
            <a:r>
              <a:rPr b="1" lang="en-US" sz="3000">
                <a:solidFill>
                  <a:srgbClr val="42719B"/>
                </a:solidFill>
                <a:latin typeface="Arial"/>
                <a:ea typeface="Arial"/>
                <a:cs typeface="Arial"/>
                <a:sym typeface="Arial"/>
              </a:rPr>
              <a:t>Exception</a:t>
            </a:r>
            <a:r>
              <a:rPr lang="en-US" sz="3000">
                <a:solidFill>
                  <a:srgbClr val="42719B"/>
                </a:solidFill>
                <a:latin typeface="Arial"/>
                <a:ea typeface="Arial"/>
                <a:cs typeface="Arial"/>
                <a:sym typeface="Arial"/>
              </a:rPr>
              <a:t> pochodzi od </a:t>
            </a:r>
            <a:r>
              <a:rPr b="1" lang="en-US" sz="3000">
                <a:solidFill>
                  <a:srgbClr val="42719B"/>
                </a:solidFill>
                <a:latin typeface="Arial"/>
                <a:ea typeface="Arial"/>
                <a:cs typeface="Arial"/>
                <a:sym typeface="Arial"/>
              </a:rPr>
              <a:t>exceptional event</a:t>
            </a:r>
            <a:r>
              <a:rPr lang="en-US" sz="3000">
                <a:solidFill>
                  <a:srgbClr val="42719B"/>
                </a:solidFill>
                <a:latin typeface="Arial"/>
                <a:ea typeface="Arial"/>
                <a:cs typeface="Arial"/>
                <a:sym typeface="Arial"/>
              </a:rPr>
              <a:t>.</a:t>
            </a:r>
            <a:endParaRPr sz="3000">
              <a:solidFill>
                <a:srgbClr val="42719B"/>
              </a:solidFill>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sz="2400">
              <a:solidFill>
                <a:schemeClr val="accent6"/>
              </a:solidFill>
              <a:latin typeface="Arial"/>
              <a:ea typeface="Arial"/>
              <a:cs typeface="Arial"/>
              <a:sym typeface="Arial"/>
            </a:endParaRPr>
          </a:p>
        </p:txBody>
      </p:sp>
      <p:sp>
        <p:nvSpPr>
          <p:cNvPr id="2010" name="Google Shape;2010;p208"/>
          <p:cNvSpPr txBox="1"/>
          <p:nvPr>
            <p:ph idx="4294967295" type="ctrTitle"/>
          </p:nvPr>
        </p:nvSpPr>
        <p:spPr>
          <a:xfrm>
            <a:off x="1524000" y="1265690"/>
            <a:ext cx="9144000" cy="43266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Arial"/>
              <a:buChar char="●"/>
            </a:pPr>
            <a:r>
              <a:rPr b="1" lang="en-US" sz="3000" u="sng">
                <a:solidFill>
                  <a:srgbClr val="660E7A"/>
                </a:solidFill>
                <a:latin typeface="Arial"/>
                <a:ea typeface="Arial"/>
                <a:cs typeface="Arial"/>
                <a:sym typeface="Arial"/>
              </a:rPr>
              <a:t>Throwable</a:t>
            </a:r>
            <a:r>
              <a:rPr lang="en-US" sz="3000">
                <a:latin typeface="Arial"/>
                <a:ea typeface="Arial"/>
                <a:cs typeface="Arial"/>
                <a:sym typeface="Arial"/>
              </a:rPr>
              <a:t> - klasa bazowa</a:t>
            </a:r>
            <a:endParaRPr sz="3000">
              <a:latin typeface="Arial"/>
              <a:ea typeface="Arial"/>
              <a:cs typeface="Arial"/>
              <a:sym typeface="Arial"/>
            </a:endParaRPr>
          </a:p>
          <a:p>
            <a:pPr indent="-419100" lvl="0" marL="457200" rtl="0" algn="l">
              <a:spcBef>
                <a:spcPts val="0"/>
              </a:spcBef>
              <a:spcAft>
                <a:spcPts val="0"/>
              </a:spcAft>
              <a:buSzPts val="3000"/>
              <a:buFont typeface="Arial"/>
              <a:buChar char="●"/>
            </a:pPr>
            <a:r>
              <a:rPr b="1" lang="en-US" sz="3000" u="sng">
                <a:solidFill>
                  <a:srgbClr val="660E7A"/>
                </a:solidFill>
                <a:latin typeface="Arial"/>
                <a:ea typeface="Arial"/>
                <a:cs typeface="Arial"/>
                <a:sym typeface="Arial"/>
              </a:rPr>
              <a:t>Error</a:t>
            </a:r>
            <a:r>
              <a:rPr lang="en-US" sz="3000">
                <a:latin typeface="Arial"/>
                <a:ea typeface="Arial"/>
                <a:cs typeface="Arial"/>
                <a:sym typeface="Arial"/>
              </a:rPr>
              <a:t> - zgłaszane przez JVM lub środowisko -</a:t>
            </a:r>
            <a:br>
              <a:rPr lang="en-US" sz="3000">
                <a:latin typeface="Arial"/>
                <a:ea typeface="Arial"/>
                <a:cs typeface="Arial"/>
                <a:sym typeface="Arial"/>
              </a:rPr>
            </a:br>
            <a:r>
              <a:rPr lang="en-US" sz="3000">
                <a:solidFill>
                  <a:srgbClr val="20999D"/>
                </a:solidFill>
                <a:latin typeface="Arial"/>
                <a:ea typeface="Arial"/>
                <a:cs typeface="Arial"/>
                <a:sym typeface="Arial"/>
              </a:rPr>
              <a:t>nie jesteśmy w stanie ich obsłużyć</a:t>
            </a:r>
            <a:endParaRPr sz="3000">
              <a:solidFill>
                <a:srgbClr val="20999D"/>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b="1" lang="en-US" sz="3000" u="sng">
                <a:solidFill>
                  <a:srgbClr val="660E7A"/>
                </a:solidFill>
                <a:latin typeface="Arial"/>
                <a:ea typeface="Arial"/>
                <a:cs typeface="Arial"/>
                <a:sym typeface="Arial"/>
              </a:rPr>
              <a:t>Exception</a:t>
            </a:r>
            <a:r>
              <a:rPr lang="en-US" sz="3000">
                <a:solidFill>
                  <a:srgbClr val="000000"/>
                </a:solidFill>
                <a:latin typeface="Arial"/>
                <a:ea typeface="Arial"/>
                <a:cs typeface="Arial"/>
                <a:sym typeface="Arial"/>
              </a:rPr>
              <a:t> - wyjątki, które musimy obsłużyć w naszym kodzie = </a:t>
            </a:r>
            <a:r>
              <a:rPr lang="en-US" sz="3000">
                <a:solidFill>
                  <a:srgbClr val="20999D"/>
                </a:solidFill>
                <a:latin typeface="Arial"/>
                <a:ea typeface="Arial"/>
                <a:cs typeface="Arial"/>
                <a:sym typeface="Arial"/>
              </a:rPr>
              <a:t>wyjątki jawne (checked)</a:t>
            </a:r>
            <a:endParaRPr sz="3000">
              <a:solidFill>
                <a:srgbClr val="20999D"/>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b="1" lang="en-US" sz="3000" u="sng">
                <a:solidFill>
                  <a:srgbClr val="660E7A"/>
                </a:solidFill>
                <a:latin typeface="Arial"/>
                <a:ea typeface="Arial"/>
                <a:cs typeface="Arial"/>
                <a:sym typeface="Arial"/>
              </a:rPr>
              <a:t>RuntimeException</a:t>
            </a:r>
            <a:r>
              <a:rPr lang="en-US" sz="3000">
                <a:solidFill>
                  <a:srgbClr val="000000"/>
                </a:solidFill>
                <a:latin typeface="Arial"/>
                <a:ea typeface="Arial"/>
                <a:cs typeface="Arial"/>
                <a:sym typeface="Arial"/>
              </a:rPr>
              <a:t> - wyjątki, które mogą się pojawić w trakcie pracy naszej aplikacji, ich obsługa jest opcjonalna = </a:t>
            </a:r>
            <a:r>
              <a:rPr lang="en-US" sz="3000">
                <a:solidFill>
                  <a:srgbClr val="20999D"/>
                </a:solidFill>
                <a:latin typeface="Arial"/>
                <a:ea typeface="Arial"/>
                <a:cs typeface="Arial"/>
                <a:sym typeface="Arial"/>
              </a:rPr>
              <a:t>wyjątki niejawne (unchecked)</a:t>
            </a:r>
            <a:endParaRPr sz="3000">
              <a:solidFill>
                <a:srgbClr val="20999D"/>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Google Shape;2015;p2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hierarchia</a:t>
            </a:r>
            <a:endParaRPr sz="2400">
              <a:solidFill>
                <a:schemeClr val="accent6"/>
              </a:solidFill>
              <a:latin typeface="Arial"/>
              <a:ea typeface="Arial"/>
              <a:cs typeface="Arial"/>
              <a:sym typeface="Arial"/>
            </a:endParaRPr>
          </a:p>
        </p:txBody>
      </p:sp>
      <p:sp>
        <p:nvSpPr>
          <p:cNvPr id="2016" name="Google Shape;2016;p209"/>
          <p:cNvSpPr txBox="1"/>
          <p:nvPr/>
        </p:nvSpPr>
        <p:spPr>
          <a:xfrm>
            <a:off x="2889586" y="1049450"/>
            <a:ext cx="5856900" cy="630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Throwable</a:t>
            </a:r>
            <a:endParaRPr sz="3000">
              <a:solidFill>
                <a:schemeClr val="lt1"/>
              </a:solidFill>
            </a:endParaRPr>
          </a:p>
        </p:txBody>
      </p:sp>
      <p:sp>
        <p:nvSpPr>
          <p:cNvPr id="2017" name="Google Shape;2017;p209"/>
          <p:cNvSpPr txBox="1"/>
          <p:nvPr/>
        </p:nvSpPr>
        <p:spPr>
          <a:xfrm>
            <a:off x="298059" y="2073436"/>
            <a:ext cx="4045800" cy="6300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Error</a:t>
            </a:r>
            <a:endParaRPr sz="3000">
              <a:solidFill>
                <a:schemeClr val="lt1"/>
              </a:solidFill>
            </a:endParaRPr>
          </a:p>
        </p:txBody>
      </p:sp>
      <p:sp>
        <p:nvSpPr>
          <p:cNvPr id="2018" name="Google Shape;2018;p209"/>
          <p:cNvSpPr txBox="1"/>
          <p:nvPr/>
        </p:nvSpPr>
        <p:spPr>
          <a:xfrm>
            <a:off x="6507498" y="2073436"/>
            <a:ext cx="4045800" cy="63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Exception</a:t>
            </a:r>
            <a:endParaRPr sz="3000">
              <a:solidFill>
                <a:schemeClr val="lt1"/>
              </a:solidFill>
            </a:endParaRPr>
          </a:p>
        </p:txBody>
      </p:sp>
      <p:sp>
        <p:nvSpPr>
          <p:cNvPr id="2019" name="Google Shape;2019;p209"/>
          <p:cNvSpPr txBox="1"/>
          <p:nvPr/>
        </p:nvSpPr>
        <p:spPr>
          <a:xfrm>
            <a:off x="3482046" y="3363506"/>
            <a:ext cx="4045800" cy="6300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RuntimeException</a:t>
            </a:r>
            <a:endParaRPr sz="3000">
              <a:solidFill>
                <a:schemeClr val="lt1"/>
              </a:solidFill>
            </a:endParaRPr>
          </a:p>
        </p:txBody>
      </p:sp>
      <p:sp>
        <p:nvSpPr>
          <p:cNvPr id="2020" name="Google Shape;2020;p209"/>
          <p:cNvSpPr txBox="1"/>
          <p:nvPr/>
        </p:nvSpPr>
        <p:spPr>
          <a:xfrm>
            <a:off x="7725898" y="3363506"/>
            <a:ext cx="4045800" cy="630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IOException</a:t>
            </a:r>
            <a:endParaRPr sz="2600">
              <a:solidFill>
                <a:schemeClr val="lt1"/>
              </a:solidFill>
            </a:endParaRPr>
          </a:p>
        </p:txBody>
      </p:sp>
      <p:sp>
        <p:nvSpPr>
          <p:cNvPr id="2021" name="Google Shape;2021;p209"/>
          <p:cNvSpPr txBox="1"/>
          <p:nvPr/>
        </p:nvSpPr>
        <p:spPr>
          <a:xfrm>
            <a:off x="7725898" y="4112360"/>
            <a:ext cx="4045800" cy="630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ClassNotFoundException</a:t>
            </a:r>
            <a:endParaRPr sz="2600">
              <a:solidFill>
                <a:schemeClr val="lt1"/>
              </a:solidFill>
            </a:endParaRPr>
          </a:p>
        </p:txBody>
      </p:sp>
      <p:cxnSp>
        <p:nvCxnSpPr>
          <p:cNvPr id="2022" name="Google Shape;2022;p209"/>
          <p:cNvCxnSpPr>
            <a:stCxn id="2018" idx="0"/>
            <a:endCxn id="2016" idx="2"/>
          </p:cNvCxnSpPr>
          <p:nvPr/>
        </p:nvCxnSpPr>
        <p:spPr>
          <a:xfrm rot="10800000">
            <a:off x="5818098" y="1679536"/>
            <a:ext cx="2712300" cy="393900"/>
          </a:xfrm>
          <a:prstGeom prst="straightConnector1">
            <a:avLst/>
          </a:prstGeom>
          <a:noFill/>
          <a:ln cap="flat" cmpd="sng" w="9525">
            <a:solidFill>
              <a:schemeClr val="dk2"/>
            </a:solidFill>
            <a:prstDash val="solid"/>
            <a:round/>
            <a:headEnd len="med" w="med" type="none"/>
            <a:tailEnd len="med" w="med" type="triangle"/>
          </a:ln>
        </p:spPr>
      </p:cxnSp>
      <p:cxnSp>
        <p:nvCxnSpPr>
          <p:cNvPr id="2023" name="Google Shape;2023;p209"/>
          <p:cNvCxnSpPr>
            <a:stCxn id="2017" idx="0"/>
            <a:endCxn id="2016" idx="2"/>
          </p:cNvCxnSpPr>
          <p:nvPr/>
        </p:nvCxnSpPr>
        <p:spPr>
          <a:xfrm flipH="1" rot="10800000">
            <a:off x="2320959" y="1679536"/>
            <a:ext cx="3497100" cy="393900"/>
          </a:xfrm>
          <a:prstGeom prst="straightConnector1">
            <a:avLst/>
          </a:prstGeom>
          <a:noFill/>
          <a:ln cap="flat" cmpd="sng" w="9525">
            <a:solidFill>
              <a:schemeClr val="dk2"/>
            </a:solidFill>
            <a:prstDash val="solid"/>
            <a:round/>
            <a:headEnd len="med" w="med" type="none"/>
            <a:tailEnd len="med" w="med" type="triangle"/>
          </a:ln>
        </p:spPr>
      </p:cxnSp>
      <p:cxnSp>
        <p:nvCxnSpPr>
          <p:cNvPr id="2024" name="Google Shape;2024;p209"/>
          <p:cNvCxnSpPr>
            <a:stCxn id="2020" idx="0"/>
            <a:endCxn id="2018" idx="2"/>
          </p:cNvCxnSpPr>
          <p:nvPr/>
        </p:nvCxnSpPr>
        <p:spPr>
          <a:xfrm rot="10800000">
            <a:off x="8530498" y="2703506"/>
            <a:ext cx="1218300" cy="660000"/>
          </a:xfrm>
          <a:prstGeom prst="straightConnector1">
            <a:avLst/>
          </a:prstGeom>
          <a:noFill/>
          <a:ln cap="flat" cmpd="sng" w="9525">
            <a:solidFill>
              <a:schemeClr val="dk2"/>
            </a:solidFill>
            <a:prstDash val="solid"/>
            <a:round/>
            <a:headEnd len="med" w="med" type="none"/>
            <a:tailEnd len="med" w="med" type="triangle"/>
          </a:ln>
        </p:spPr>
      </p:cxnSp>
      <p:cxnSp>
        <p:nvCxnSpPr>
          <p:cNvPr id="2025" name="Google Shape;2025;p209"/>
          <p:cNvCxnSpPr>
            <a:stCxn id="2019" idx="0"/>
            <a:endCxn id="2018" idx="2"/>
          </p:cNvCxnSpPr>
          <p:nvPr/>
        </p:nvCxnSpPr>
        <p:spPr>
          <a:xfrm flipH="1" rot="10800000">
            <a:off x="5504946" y="2703506"/>
            <a:ext cx="3025500" cy="660000"/>
          </a:xfrm>
          <a:prstGeom prst="straightConnector1">
            <a:avLst/>
          </a:prstGeom>
          <a:noFill/>
          <a:ln cap="flat" cmpd="sng" w="9525">
            <a:solidFill>
              <a:schemeClr val="dk2"/>
            </a:solidFill>
            <a:prstDash val="solid"/>
            <a:round/>
            <a:headEnd len="med" w="med" type="none"/>
            <a:tailEnd len="med" w="med" type="triangle"/>
          </a:ln>
        </p:spPr>
      </p:cxnSp>
      <p:sp>
        <p:nvSpPr>
          <p:cNvPr id="2026" name="Google Shape;2026;p209"/>
          <p:cNvSpPr txBox="1"/>
          <p:nvPr/>
        </p:nvSpPr>
        <p:spPr>
          <a:xfrm>
            <a:off x="7725889" y="4826571"/>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checked</a:t>
            </a:r>
            <a:endParaRPr sz="2600">
              <a:solidFill>
                <a:schemeClr val="lt1"/>
              </a:solidFill>
            </a:endParaRPr>
          </a:p>
        </p:txBody>
      </p:sp>
      <p:sp>
        <p:nvSpPr>
          <p:cNvPr id="2027" name="Google Shape;2027;p209"/>
          <p:cNvSpPr txBox="1"/>
          <p:nvPr/>
        </p:nvSpPr>
        <p:spPr>
          <a:xfrm>
            <a:off x="1239819" y="4196620"/>
            <a:ext cx="4045800" cy="63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NullPointerException</a:t>
            </a:r>
            <a:endParaRPr sz="2600">
              <a:solidFill>
                <a:schemeClr val="lt1"/>
              </a:solidFill>
            </a:endParaRPr>
          </a:p>
        </p:txBody>
      </p:sp>
      <p:sp>
        <p:nvSpPr>
          <p:cNvPr id="2028" name="Google Shape;2028;p209"/>
          <p:cNvSpPr txBox="1"/>
          <p:nvPr/>
        </p:nvSpPr>
        <p:spPr>
          <a:xfrm>
            <a:off x="1239819" y="4945474"/>
            <a:ext cx="4045800" cy="63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ArithmeticException</a:t>
            </a:r>
            <a:endParaRPr sz="2600">
              <a:solidFill>
                <a:schemeClr val="lt1"/>
              </a:solidFill>
            </a:endParaRPr>
          </a:p>
        </p:txBody>
      </p:sp>
      <p:sp>
        <p:nvSpPr>
          <p:cNvPr id="2029" name="Google Shape;2029;p209"/>
          <p:cNvSpPr txBox="1"/>
          <p:nvPr/>
        </p:nvSpPr>
        <p:spPr>
          <a:xfrm>
            <a:off x="1239810" y="5677562"/>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unchecked</a:t>
            </a:r>
            <a:endParaRPr sz="2600">
              <a:solidFill>
                <a:schemeClr val="lt1"/>
              </a:solidFill>
            </a:endParaRPr>
          </a:p>
        </p:txBody>
      </p:sp>
      <p:sp>
        <p:nvSpPr>
          <p:cNvPr id="2030" name="Google Shape;2030;p209"/>
          <p:cNvSpPr txBox="1"/>
          <p:nvPr/>
        </p:nvSpPr>
        <p:spPr>
          <a:xfrm>
            <a:off x="298050" y="2741093"/>
            <a:ext cx="4045800" cy="3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chemeClr val="lt1"/>
                </a:solidFill>
              </a:rPr>
              <a:t>unchecked</a:t>
            </a:r>
            <a:endParaRPr sz="2600">
              <a:solidFill>
                <a:schemeClr val="lt1"/>
              </a:solidFill>
            </a:endParaRPr>
          </a:p>
        </p:txBody>
      </p:sp>
      <p:cxnSp>
        <p:nvCxnSpPr>
          <p:cNvPr id="2031" name="Google Shape;2031;p209"/>
          <p:cNvCxnSpPr>
            <a:stCxn id="2027" idx="0"/>
            <a:endCxn id="2019" idx="2"/>
          </p:cNvCxnSpPr>
          <p:nvPr/>
        </p:nvCxnSpPr>
        <p:spPr>
          <a:xfrm flipH="1" rot="10800000">
            <a:off x="3262719" y="3993520"/>
            <a:ext cx="2242200" cy="20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507" name="Google Shape;507;p48"/>
          <p:cNvSpPr txBox="1"/>
          <p:nvPr/>
        </p:nvSpPr>
        <p:spPr>
          <a:xfrm>
            <a:off x="121050" y="963000"/>
            <a:ext cx="12071100" cy="5329200"/>
          </a:xfrm>
          <a:prstGeom prst="rect">
            <a:avLst/>
          </a:prstGeom>
          <a:noFill/>
          <a:ln>
            <a:noFill/>
          </a:ln>
        </p:spPr>
        <p:txBody>
          <a:bodyPr anchorCtr="0" anchor="t" bIns="91425" lIns="91425" spcFirstLastPara="1" rIns="91425" wrap="square" tIns="91425">
            <a:noAutofit/>
          </a:bodyPr>
          <a:lstStyle/>
          <a:p>
            <a:pPr indent="457200" lvl="0" marL="0" rtl="0" algn="ctr">
              <a:lnSpc>
                <a:spcPct val="90000"/>
              </a:lnSpc>
              <a:spcBef>
                <a:spcPts val="0"/>
              </a:spcBef>
              <a:spcAft>
                <a:spcPts val="0"/>
              </a:spcAft>
              <a:buNone/>
            </a:pPr>
            <a:r>
              <a:rPr b="1" lang="en-US" sz="2400">
                <a:solidFill>
                  <a:schemeClr val="dk1"/>
                </a:solidFill>
              </a:rPr>
              <a:t>Po każdej zmianie programu należy program skompilować i uruchomić:</a:t>
            </a:r>
            <a:endParaRPr b="1" sz="2400">
              <a:solidFill>
                <a:schemeClr val="dk1"/>
              </a:solidFill>
            </a:endParaRPr>
          </a:p>
          <a:p>
            <a:pPr indent="0" lvl="0" marL="457200" rtl="0" algn="ctr">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HelloWorld.main()</a:t>
            </a:r>
            <a:r>
              <a:rPr i="1" lang="en-US" sz="1800">
                <a:solidFill>
                  <a:schemeClr val="dk1"/>
                </a:solidFill>
              </a:rPr>
              <a:t>)</a:t>
            </a:r>
            <a:endParaRPr>
              <a:solidFill>
                <a:schemeClr val="dk1"/>
              </a:solidFill>
            </a:endParaRPr>
          </a:p>
          <a:p>
            <a:pPr indent="0" lvl="0" marL="457200" rtl="0" algn="ctr">
              <a:spcBef>
                <a:spcPts val="0"/>
              </a:spcBef>
              <a:spcAft>
                <a:spcPts val="0"/>
              </a:spcAft>
              <a:buNone/>
            </a:pPr>
            <a:r>
              <a:t/>
            </a:r>
            <a:endParaRPr>
              <a:solidFill>
                <a:schemeClr val="dk1"/>
              </a:solidFill>
            </a:endParaRPr>
          </a:p>
          <a:p>
            <a:pPr indent="-381000" lvl="0" marL="457200" rtl="0" algn="l">
              <a:lnSpc>
                <a:spcPct val="90000"/>
              </a:lnSpc>
              <a:spcBef>
                <a:spcPts val="0"/>
              </a:spcBef>
              <a:spcAft>
                <a:spcPts val="0"/>
              </a:spcAft>
              <a:buSzPts val="2400"/>
              <a:buAutoNum type="arabicPeriod"/>
            </a:pPr>
            <a:r>
              <a:rPr lang="en-US" sz="2400"/>
              <a:t>Zmodyfikuj </a:t>
            </a:r>
            <a:r>
              <a:rPr lang="en-US" sz="2400">
                <a:solidFill>
                  <a:schemeClr val="dk1"/>
                </a:solidFill>
              </a:rPr>
              <a:t>klasę </a:t>
            </a:r>
            <a:r>
              <a:rPr b="1" i="1" lang="en-US" sz="2400"/>
              <a:t>HelloWorldApp</a:t>
            </a:r>
            <a:r>
              <a:rPr lang="en-US" sz="2400"/>
              <a:t>, tak by wyprowadzała na konsolę różne napisy, np.:</a:t>
            </a:r>
            <a:endParaRPr sz="2400"/>
          </a:p>
          <a:p>
            <a:pPr indent="-381000" lvl="1" marL="914400" rtl="0" algn="l">
              <a:lnSpc>
                <a:spcPct val="90000"/>
              </a:lnSpc>
              <a:spcBef>
                <a:spcPts val="0"/>
              </a:spcBef>
              <a:spcAft>
                <a:spcPts val="0"/>
              </a:spcAft>
              <a:buSzPts val="2400"/>
              <a:buAutoNum type="alphaLcPeriod"/>
            </a:pPr>
            <a:r>
              <a:rPr lang="en-US" sz="2400"/>
              <a:t>Twoje imię i nazwisko</a:t>
            </a:r>
            <a:endParaRPr sz="2400"/>
          </a:p>
          <a:p>
            <a:pPr indent="-381000" lvl="1" marL="914400" rtl="0" algn="l">
              <a:lnSpc>
                <a:spcPct val="90000"/>
              </a:lnSpc>
              <a:spcBef>
                <a:spcPts val="0"/>
              </a:spcBef>
              <a:spcAft>
                <a:spcPts val="0"/>
              </a:spcAft>
              <a:buSzPts val="2400"/>
              <a:buAutoNum type="alphaLcPeriod"/>
            </a:pPr>
            <a:r>
              <a:rPr lang="en-US" sz="2400"/>
              <a:t>W jednym wierszu napis "Witaj", w następnym imię, itp.</a:t>
            </a:r>
            <a:endParaRPr sz="2400"/>
          </a:p>
          <a:p>
            <a:pPr indent="0" lvl="0" marL="9144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Clr>
                <a:schemeClr val="dk1"/>
              </a:buClr>
              <a:buSzPts val="2400"/>
              <a:buAutoNum type="arabicPeriod"/>
            </a:pPr>
            <a:r>
              <a:rPr lang="en-US" sz="2400">
                <a:solidFill>
                  <a:schemeClr val="dk1"/>
                </a:solidFill>
              </a:rPr>
              <a:t>Do</a:t>
            </a:r>
            <a:r>
              <a:rPr lang="en-US" sz="2400"/>
              <a:t>daj każdy rodzaj komentarza do swojego kodu</a:t>
            </a:r>
            <a:endParaRPr sz="2400"/>
          </a:p>
          <a:p>
            <a:pPr indent="0" lvl="0" marL="4572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AutoNum type="arabicPeriod"/>
            </a:pPr>
            <a:r>
              <a:rPr lang="en-US" sz="2400"/>
              <a:t>Zakomentuj pojedynczą linię kodu (</a:t>
            </a:r>
            <a:r>
              <a:rPr lang="en-US" sz="2400">
                <a:solidFill>
                  <a:schemeClr val="dk1"/>
                </a:solidFill>
              </a:rPr>
              <a:t>przy pomocy //</a:t>
            </a:r>
            <a:r>
              <a:rPr lang="en-US" sz="2400"/>
              <a:t>), potem zakomentuj kilka linii kodu (przy pomocy /*..*/)</a:t>
            </a:r>
            <a:endParaRPr sz="2400"/>
          </a:p>
          <a:p>
            <a:pPr indent="0" lvl="0" marL="0" marR="0" rtl="0" algn="l">
              <a:lnSpc>
                <a:spcPct val="90000"/>
              </a:lnSpc>
              <a:spcBef>
                <a:spcPts val="0"/>
              </a:spcBef>
              <a:spcAft>
                <a:spcPts val="0"/>
              </a:spcAft>
              <a:buNone/>
            </a:pPr>
            <a:r>
              <a:t/>
            </a:r>
            <a:endParaRPr sz="2400"/>
          </a:p>
        </p:txBody>
      </p:sp>
      <p:sp>
        <p:nvSpPr>
          <p:cNvPr id="508" name="Google Shape;508;p48"/>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2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throw vs throws</a:t>
            </a:r>
            <a:endParaRPr sz="2400">
              <a:solidFill>
                <a:schemeClr val="accent6"/>
              </a:solidFill>
              <a:latin typeface="Arial"/>
              <a:ea typeface="Arial"/>
              <a:cs typeface="Arial"/>
              <a:sym typeface="Arial"/>
            </a:endParaRPr>
          </a:p>
        </p:txBody>
      </p:sp>
      <p:sp>
        <p:nvSpPr>
          <p:cNvPr id="2037" name="Google Shape;2037;p210"/>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20999D"/>
                </a:solidFill>
                <a:latin typeface="Arial"/>
                <a:ea typeface="Arial"/>
                <a:cs typeface="Arial"/>
                <a:sym typeface="Arial"/>
              </a:rPr>
              <a:t>throw</a:t>
            </a:r>
            <a:r>
              <a:rPr b="1" lang="en-US" sz="3000">
                <a:latin typeface="Arial"/>
                <a:ea typeface="Arial"/>
                <a:cs typeface="Arial"/>
                <a:sym typeface="Arial"/>
              </a:rPr>
              <a:t> new IllegalArgumentException();</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public void loadFile() </a:t>
            </a:r>
            <a:r>
              <a:rPr b="1" lang="en-US" sz="3000">
                <a:solidFill>
                  <a:srgbClr val="20999D"/>
                </a:solidFill>
                <a:latin typeface="Arial"/>
                <a:ea typeface="Arial"/>
                <a:cs typeface="Arial"/>
                <a:sym typeface="Arial"/>
              </a:rPr>
              <a:t>throws</a:t>
            </a:r>
            <a:r>
              <a:rPr b="1" lang="en-US" sz="3000">
                <a:latin typeface="Arial"/>
                <a:ea typeface="Arial"/>
                <a:cs typeface="Arial"/>
                <a:sym typeface="Arial"/>
              </a:rPr>
              <a:t> IOException {</a:t>
            </a:r>
            <a:endParaRPr b="1" sz="3000">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a:t>
            </a:r>
            <a:endParaRPr b="1" sz="3000">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2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Wyjątki</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try .. catch .. finally</a:t>
            </a:r>
            <a:endParaRPr sz="2400">
              <a:solidFill>
                <a:schemeClr val="accent6"/>
              </a:solidFill>
              <a:latin typeface="Arial"/>
              <a:ea typeface="Arial"/>
              <a:cs typeface="Arial"/>
              <a:sym typeface="Arial"/>
            </a:endParaRPr>
          </a:p>
        </p:txBody>
      </p:sp>
      <p:sp>
        <p:nvSpPr>
          <p:cNvPr id="2043" name="Google Shape;2043;p211"/>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t/>
            </a:r>
            <a:endParaRPr b="1" sz="3000">
              <a:solidFill>
                <a:srgbClr val="42719B"/>
              </a:solidFill>
              <a:latin typeface="Arial"/>
              <a:ea typeface="Arial"/>
              <a:cs typeface="Arial"/>
              <a:sym typeface="Arial"/>
            </a:endParaRPr>
          </a:p>
          <a:p>
            <a:pPr indent="0" lvl="0" marL="0" rtl="0" algn="l">
              <a:spcBef>
                <a:spcPts val="0"/>
              </a:spcBef>
              <a:spcAft>
                <a:spcPts val="0"/>
              </a:spcAft>
              <a:buNone/>
            </a:pPr>
            <a:r>
              <a:rPr b="1" lang="en-US" sz="3000">
                <a:solidFill>
                  <a:srgbClr val="20999D"/>
                </a:solidFill>
                <a:latin typeface="Arial"/>
                <a:ea typeface="Arial"/>
                <a:cs typeface="Arial"/>
                <a:sym typeface="Arial"/>
              </a:rPr>
              <a:t>try</a:t>
            </a:r>
            <a:r>
              <a:rPr b="1" lang="en-US" sz="3000">
                <a:solidFill>
                  <a:srgbClr val="000000"/>
                </a:solidFill>
                <a:latin typeface="Arial"/>
                <a:ea typeface="Arial"/>
                <a:cs typeface="Arial"/>
                <a:sym typeface="Arial"/>
              </a:rPr>
              <a:t>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 </a:t>
            </a:r>
            <a:r>
              <a:rPr b="1" lang="en-US" sz="3000">
                <a:solidFill>
                  <a:schemeClr val="accent6"/>
                </a:solidFill>
                <a:latin typeface="Arial"/>
                <a:ea typeface="Arial"/>
                <a:cs typeface="Arial"/>
                <a:sym typeface="Arial"/>
              </a:rPr>
              <a:t>catch</a:t>
            </a:r>
            <a:r>
              <a:rPr b="1" lang="en-US" sz="3000">
                <a:solidFill>
                  <a:srgbClr val="000000"/>
                </a:solidFill>
                <a:latin typeface="Arial"/>
                <a:ea typeface="Arial"/>
                <a:cs typeface="Arial"/>
                <a:sym typeface="Arial"/>
              </a:rPr>
              <a:t> (Exception e)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 </a:t>
            </a:r>
            <a:r>
              <a:rPr b="1" lang="en-US" sz="3000">
                <a:solidFill>
                  <a:srgbClr val="A61C00"/>
                </a:solidFill>
                <a:latin typeface="Arial"/>
                <a:ea typeface="Arial"/>
                <a:cs typeface="Arial"/>
                <a:sym typeface="Arial"/>
              </a:rPr>
              <a:t>finally</a:t>
            </a:r>
            <a:r>
              <a:rPr b="1" lang="en-US" sz="3000">
                <a:solidFill>
                  <a:srgbClr val="000000"/>
                </a:solidFill>
                <a:latin typeface="Arial"/>
                <a:ea typeface="Arial"/>
                <a:cs typeface="Arial"/>
                <a:sym typeface="Arial"/>
              </a:rPr>
              <a:t> {</a:t>
            </a:r>
            <a:endParaRPr b="1" sz="3000">
              <a:solidFill>
                <a:srgbClr val="000000"/>
              </a:solidFill>
              <a:latin typeface="Arial"/>
              <a:ea typeface="Arial"/>
              <a:cs typeface="Arial"/>
              <a:sym typeface="Arial"/>
            </a:endParaRPr>
          </a:p>
          <a:p>
            <a:pPr indent="0" lvl="0" marL="0" rtl="0" algn="l">
              <a:spcBef>
                <a:spcPts val="0"/>
              </a:spcBef>
              <a:spcAft>
                <a:spcPts val="0"/>
              </a:spcAft>
              <a:buNone/>
            </a:pPr>
            <a:r>
              <a:rPr b="1" lang="en-US" sz="3000">
                <a:solidFill>
                  <a:srgbClr val="B7B7B7"/>
                </a:solidFill>
                <a:latin typeface="Arial"/>
                <a:ea typeface="Arial"/>
                <a:cs typeface="Arial"/>
                <a:sym typeface="Arial"/>
              </a:rPr>
              <a:t>...</a:t>
            </a:r>
            <a:endParaRPr b="1" sz="3000">
              <a:solidFill>
                <a:srgbClr val="B7B7B7"/>
              </a:solidFill>
              <a:latin typeface="Arial"/>
              <a:ea typeface="Arial"/>
              <a:cs typeface="Arial"/>
              <a:sym typeface="Arial"/>
            </a:endParaRPr>
          </a:p>
          <a:p>
            <a:pPr indent="0" lvl="0" marL="0" rtl="0" algn="l">
              <a:spcBef>
                <a:spcPts val="0"/>
              </a:spcBef>
              <a:spcAft>
                <a:spcPts val="0"/>
              </a:spcAft>
              <a:buNone/>
            </a:pPr>
            <a:r>
              <a:rPr b="1" lang="en-US" sz="3000">
                <a:solidFill>
                  <a:srgbClr val="000000"/>
                </a:solidFill>
                <a:latin typeface="Arial"/>
                <a:ea typeface="Arial"/>
                <a:cs typeface="Arial"/>
                <a:sym typeface="Arial"/>
              </a:rPr>
              <a:t>}</a:t>
            </a:r>
            <a:endParaRPr b="1" sz="3000">
              <a:solidFill>
                <a:srgbClr val="000000"/>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21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049" name="Google Shape;2049;p21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#exceptions</a:t>
            </a:r>
            <a:endParaRPr b="1" sz="3000">
              <a:solidFill>
                <a:schemeClr val="accent6"/>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3" name="Shape 2053"/>
        <p:cNvGrpSpPr/>
        <p:nvPr/>
      </p:nvGrpSpPr>
      <p:grpSpPr>
        <a:xfrm>
          <a:off x="0" y="0"/>
          <a:ext cx="0" cy="0"/>
          <a:chOff x="0" y="0"/>
          <a:chExt cx="0" cy="0"/>
        </a:xfrm>
      </p:grpSpPr>
      <p:sp>
        <p:nvSpPr>
          <p:cNvPr id="2054" name="Google Shape;2054;p2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#exceptions</a:t>
            </a:r>
            <a:endParaRPr sz="2400">
              <a:solidFill>
                <a:schemeClr val="accent6"/>
              </a:solidFill>
              <a:latin typeface="Arial"/>
              <a:ea typeface="Arial"/>
              <a:cs typeface="Arial"/>
              <a:sym typeface="Arial"/>
            </a:endParaRPr>
          </a:p>
        </p:txBody>
      </p:sp>
      <p:sp>
        <p:nvSpPr>
          <p:cNvPr id="2055" name="Google Shape;2055;p21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obsługę wyjątków w klasach </a:t>
            </a:r>
            <a:r>
              <a:rPr b="1" lang="en-US" sz="2200">
                <a:latin typeface="Arial"/>
                <a:ea typeface="Arial"/>
                <a:cs typeface="Arial"/>
                <a:sym typeface="Arial"/>
              </a:rPr>
              <a:t>GetNumber</a:t>
            </a:r>
            <a:r>
              <a:rPr lang="en-US" sz="2200">
                <a:latin typeface="Arial"/>
                <a:ea typeface="Arial"/>
                <a:cs typeface="Arial"/>
                <a:sym typeface="Arial"/>
              </a:rPr>
              <a:t> oraz </a:t>
            </a:r>
            <a:r>
              <a:rPr b="1" lang="en-US" sz="2200">
                <a:latin typeface="Arial"/>
                <a:ea typeface="Arial"/>
                <a:cs typeface="Arial"/>
                <a:sym typeface="Arial"/>
              </a:rPr>
              <a:t>PrintTable</a:t>
            </a:r>
            <a:r>
              <a:rPr lang="en-US" sz="2200">
                <a:latin typeface="Arial"/>
                <a:ea typeface="Arial"/>
                <a:cs typeface="Arial"/>
                <a:sym typeface="Arial"/>
              </a:rPr>
              <a: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sekcję </a:t>
            </a:r>
            <a:r>
              <a:rPr b="1" lang="en-US" sz="2200">
                <a:latin typeface="Arial"/>
                <a:ea typeface="Arial"/>
                <a:cs typeface="Arial"/>
                <a:sym typeface="Arial"/>
              </a:rPr>
              <a:t>finally</a:t>
            </a:r>
            <a:r>
              <a:rPr lang="en-US" sz="2200">
                <a:latin typeface="Arial"/>
                <a:ea typeface="Arial"/>
                <a:cs typeface="Arial"/>
                <a:sym typeface="Arial"/>
              </a:rPr>
              <a:t>, która w klasach GetNumber oraz PrintTable wykona się i wyświetli komunikat końcowy.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Przerób klasę </a:t>
            </a:r>
            <a:r>
              <a:rPr b="1" lang="en-US" sz="2200">
                <a:latin typeface="Arial"/>
                <a:ea typeface="Arial"/>
                <a:cs typeface="Arial"/>
                <a:sym typeface="Arial"/>
              </a:rPr>
              <a:t>ExceptionExample</a:t>
            </a:r>
            <a:r>
              <a:rPr lang="en-US" sz="2200">
                <a:latin typeface="Arial"/>
                <a:ea typeface="Arial"/>
                <a:cs typeface="Arial"/>
                <a:sym typeface="Arial"/>
              </a:rPr>
              <a:t> tak, by "łapała" dwa wyjątki w jednej sekcji </a:t>
            </a:r>
            <a:r>
              <a:rPr b="1" lang="en-US" sz="2200">
                <a:latin typeface="Arial"/>
                <a:ea typeface="Arial"/>
                <a:cs typeface="Arial"/>
                <a:sym typeface="Arial"/>
              </a:rPr>
              <a:t>catch</a:t>
            </a:r>
            <a:r>
              <a:rPr lang="en-US" sz="2200">
                <a:latin typeface="Arial"/>
                <a:ea typeface="Arial"/>
                <a:cs typeface="Arial"/>
                <a:sym typeface="Arial"/>
              </a:rPr>
              <a: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program, który przyjmie od użytkownika ciąg liczb oddzielonych spacją. Następnie obliczy sumę podanych liczb i wyświetli ją na ekranie. Dodaj obsługę wyjątków w taki sposób, by na ekranie zawsze pojawiła się odpowiedź - samodzielnie znajdź możliwe do wystąpienia wyjątki.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Utwórz</a:t>
            </a:r>
            <a:r>
              <a:rPr lang="en-US" sz="2200">
                <a:latin typeface="Arial"/>
                <a:ea typeface="Arial"/>
                <a:cs typeface="Arial"/>
                <a:sym typeface="Arial"/>
              </a:rPr>
              <a:t> własny wyjątek, który będzie rzucany przez metodę do sumowania liczb z poprzedniego punktu, w momencie gdy suma będzie mniejsza od zera.</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obsługę własnego wyjątku.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Account, która będzie zawierać metodę: </a:t>
            </a:r>
            <a:r>
              <a:rPr b="1" lang="en-US" sz="2200">
                <a:latin typeface="Arial"/>
                <a:ea typeface="Arial"/>
                <a:cs typeface="Arial"/>
                <a:sym typeface="Arial"/>
              </a:rPr>
              <a:t>withdraw()</a:t>
            </a:r>
            <a:r>
              <a:rPr lang="en-US" sz="2200">
                <a:latin typeface="Arial"/>
                <a:ea typeface="Arial"/>
                <a:cs typeface="Arial"/>
                <a:sym typeface="Arial"/>
              </a:rPr>
              <a:t> w celu podjęcia środków. Metoda powinna obsługiwać przypadek niedostatecznej ilości środków na koncie za pomocą wyjątku.</a:t>
            </a:r>
            <a:br>
              <a:rPr lang="en-US" sz="2200">
                <a:latin typeface="Arial"/>
                <a:ea typeface="Arial"/>
                <a:cs typeface="Arial"/>
                <a:sym typeface="Arial"/>
              </a:rPr>
            </a:br>
            <a:endParaRPr sz="2200">
              <a:latin typeface="Arial"/>
              <a:ea typeface="Arial"/>
              <a:cs typeface="Arial"/>
              <a:sym typeface="Arial"/>
            </a:endParaRPr>
          </a:p>
        </p:txBody>
      </p:sp>
      <p:sp>
        <p:nvSpPr>
          <p:cNvPr id="2056" name="Google Shape;2056;p21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Google Shape;2061;p21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Kolekcje</a:t>
            </a:r>
            <a:endParaRPr sz="4800">
              <a:solidFill>
                <a:srgbClr val="000000"/>
              </a:solidFill>
            </a:endParaRPr>
          </a:p>
        </p:txBody>
      </p:sp>
      <p:sp>
        <p:nvSpPr>
          <p:cNvPr id="2062" name="Google Shape;2062;p2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215"/>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Zacznijmy jednak od tablic</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600">
                <a:solidFill>
                  <a:srgbClr val="666666"/>
                </a:solidFill>
                <a:latin typeface="Arial"/>
                <a:ea typeface="Arial"/>
                <a:cs typeface="Arial"/>
                <a:sym typeface="Arial"/>
              </a:rPr>
              <a:t>Czym są?</a:t>
            </a:r>
            <a:endParaRPr b="1" sz="3600">
              <a:solidFill>
                <a:srgbClr val="666666"/>
              </a:solidFill>
              <a:latin typeface="Arial"/>
              <a:ea typeface="Arial"/>
              <a:cs typeface="Arial"/>
              <a:sym typeface="Arial"/>
            </a:endParaRPr>
          </a:p>
        </p:txBody>
      </p:sp>
      <p:sp>
        <p:nvSpPr>
          <p:cNvPr id="2068" name="Google Shape;2068;p21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2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sz="2400">
              <a:solidFill>
                <a:schemeClr val="accent6"/>
              </a:solidFill>
              <a:latin typeface="Arial"/>
              <a:ea typeface="Arial"/>
              <a:cs typeface="Arial"/>
              <a:sym typeface="Arial"/>
            </a:endParaRPr>
          </a:p>
        </p:txBody>
      </p:sp>
      <p:sp>
        <p:nvSpPr>
          <p:cNvPr id="2074" name="Google Shape;2074;p21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Specjalna grupa klas do przechowywania zbiorów obiektów, tworząca w ten sposób zestaw danych, na których możemy jednocześnie wykonywać operacje oraz przeglądać poszczególne elementy.</a:t>
            </a:r>
            <a:endParaRPr sz="3600">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a:t>
            </a:r>
            <a:endParaRPr sz="3600">
              <a:solidFill>
                <a:srgbClr val="666666"/>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8" name="Shape 2078"/>
        <p:cNvGrpSpPr/>
        <p:nvPr/>
      </p:nvGrpSpPr>
      <p:grpSpPr>
        <a:xfrm>
          <a:off x="0" y="0"/>
          <a:ext cx="0" cy="0"/>
          <a:chOff x="0" y="0"/>
          <a:chExt cx="0" cy="0"/>
        </a:xfrm>
      </p:grpSpPr>
      <p:sp>
        <p:nvSpPr>
          <p:cNvPr id="2079" name="Google Shape;2079;p2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to</a:t>
            </a:r>
            <a:endParaRPr sz="2400">
              <a:solidFill>
                <a:schemeClr val="accent6"/>
              </a:solidFill>
              <a:latin typeface="Arial"/>
              <a:ea typeface="Arial"/>
              <a:cs typeface="Arial"/>
              <a:sym typeface="Arial"/>
            </a:endParaRPr>
          </a:p>
        </p:txBody>
      </p:sp>
      <p:sp>
        <p:nvSpPr>
          <p:cNvPr id="2080" name="Google Shape;2080;p217"/>
          <p:cNvSpPr txBox="1"/>
          <p:nvPr>
            <p:ph idx="4294967295" type="ctrTitle"/>
          </p:nvPr>
        </p:nvSpPr>
        <p:spPr>
          <a:xfrm>
            <a:off x="1524000" y="1144500"/>
            <a:ext cx="9144000" cy="4569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"tablice na sterydach"</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struktury danych, które działają lepiej lub gorzej w zależności od spełnianych warunków</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kolejność elementów lub jej brak</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dynamicznie zmieniany rozmiar</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metody dostępowe</a:t>
            </a:r>
            <a:endParaRPr sz="3600">
              <a:solidFill>
                <a:srgbClr val="000000"/>
              </a:solidFill>
              <a:latin typeface="Arial"/>
              <a:ea typeface="Arial"/>
              <a:cs typeface="Arial"/>
              <a:sym typeface="Arial"/>
            </a:endParaRPr>
          </a:p>
          <a:p>
            <a:pPr indent="-457200" lvl="0" marL="45720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java.util.Collection (java.util.Map)</a:t>
            </a:r>
            <a:endParaRPr sz="3600">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2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diagram</a:t>
            </a:r>
            <a:endParaRPr sz="2400">
              <a:solidFill>
                <a:schemeClr val="accent6"/>
              </a:solidFill>
              <a:latin typeface="Arial"/>
              <a:ea typeface="Arial"/>
              <a:cs typeface="Arial"/>
              <a:sym typeface="Arial"/>
            </a:endParaRPr>
          </a:p>
        </p:txBody>
      </p:sp>
      <p:sp>
        <p:nvSpPr>
          <p:cNvPr id="2086" name="Google Shape;2086;p218"/>
          <p:cNvSpPr txBox="1"/>
          <p:nvPr/>
        </p:nvSpPr>
        <p:spPr>
          <a:xfrm>
            <a:off x="2766638" y="1650850"/>
            <a:ext cx="29844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&lt;&lt;Iterable&gt;&gt;</a:t>
            </a:r>
            <a:endParaRPr sz="2300">
              <a:solidFill>
                <a:schemeClr val="lt1"/>
              </a:solidFill>
            </a:endParaRPr>
          </a:p>
        </p:txBody>
      </p:sp>
      <p:sp>
        <p:nvSpPr>
          <p:cNvPr id="2087" name="Google Shape;2087;p218"/>
          <p:cNvSpPr txBox="1"/>
          <p:nvPr/>
        </p:nvSpPr>
        <p:spPr>
          <a:xfrm>
            <a:off x="2766638" y="2678282"/>
            <a:ext cx="29844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&lt;&lt;Collection&gt;&gt;</a:t>
            </a:r>
            <a:endParaRPr sz="2300">
              <a:solidFill>
                <a:schemeClr val="lt1"/>
              </a:solidFill>
            </a:endParaRPr>
          </a:p>
        </p:txBody>
      </p:sp>
      <p:sp>
        <p:nvSpPr>
          <p:cNvPr id="2088" name="Google Shape;2088;p218"/>
          <p:cNvSpPr txBox="1"/>
          <p:nvPr/>
        </p:nvSpPr>
        <p:spPr>
          <a:xfrm>
            <a:off x="418538"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&lt;&lt;Set&gt;&gt;</a:t>
            </a:r>
            <a:endParaRPr sz="2300">
              <a:solidFill>
                <a:schemeClr val="lt1"/>
              </a:solidFill>
            </a:endParaRPr>
          </a:p>
        </p:txBody>
      </p:sp>
      <p:sp>
        <p:nvSpPr>
          <p:cNvPr id="2089" name="Google Shape;2089;p218"/>
          <p:cNvSpPr txBox="1"/>
          <p:nvPr/>
        </p:nvSpPr>
        <p:spPr>
          <a:xfrm>
            <a:off x="3084782"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&lt;&lt;List&gt;&gt;</a:t>
            </a:r>
            <a:endParaRPr sz="2300">
              <a:solidFill>
                <a:schemeClr val="lt1"/>
              </a:solidFill>
            </a:endParaRPr>
          </a:p>
        </p:txBody>
      </p:sp>
      <p:sp>
        <p:nvSpPr>
          <p:cNvPr id="2090" name="Google Shape;2090;p218"/>
          <p:cNvSpPr txBox="1"/>
          <p:nvPr/>
        </p:nvSpPr>
        <p:spPr>
          <a:xfrm>
            <a:off x="5751027" y="3705701"/>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&lt;&lt;Queue&gt;&gt;</a:t>
            </a:r>
            <a:endParaRPr sz="2300">
              <a:solidFill>
                <a:schemeClr val="lt1"/>
              </a:solidFill>
            </a:endParaRPr>
          </a:p>
        </p:txBody>
      </p:sp>
      <p:sp>
        <p:nvSpPr>
          <p:cNvPr id="2091" name="Google Shape;2091;p218"/>
          <p:cNvSpPr txBox="1"/>
          <p:nvPr/>
        </p:nvSpPr>
        <p:spPr>
          <a:xfrm>
            <a:off x="7915563" y="1650850"/>
            <a:ext cx="29844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&lt;&lt;Map&gt;&gt;</a:t>
            </a:r>
            <a:endParaRPr sz="2300">
              <a:solidFill>
                <a:schemeClr val="lt1"/>
              </a:solidFill>
            </a:endParaRPr>
          </a:p>
        </p:txBody>
      </p:sp>
      <p:sp>
        <p:nvSpPr>
          <p:cNvPr id="2092" name="Google Shape;2092;p21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rPr>
              <a:t>&lt;&lt;...&gt;&gt;</a:t>
            </a:r>
            <a:r>
              <a:rPr lang="en-US" sz="2400">
                <a:solidFill>
                  <a:schemeClr val="accent6"/>
                </a:solidFill>
              </a:rPr>
              <a:t> - interface,               - implements,                - extends</a:t>
            </a:r>
            <a:endParaRPr sz="2400">
              <a:solidFill>
                <a:srgbClr val="FF0000"/>
              </a:solidFill>
            </a:endParaRPr>
          </a:p>
        </p:txBody>
      </p:sp>
      <p:cxnSp>
        <p:nvCxnSpPr>
          <p:cNvPr id="2093" name="Google Shape;2093;p218"/>
          <p:cNvCxnSpPr/>
          <p:nvPr/>
        </p:nvCxnSpPr>
        <p:spPr>
          <a:xfrm flipH="1" rot="10800000">
            <a:off x="2696350" y="6554250"/>
            <a:ext cx="1068900" cy="8100"/>
          </a:xfrm>
          <a:prstGeom prst="straightConnector1">
            <a:avLst/>
          </a:prstGeom>
          <a:noFill/>
          <a:ln cap="flat" cmpd="sng" w="28575">
            <a:solidFill>
              <a:schemeClr val="dk2"/>
            </a:solidFill>
            <a:prstDash val="dot"/>
            <a:round/>
            <a:headEnd len="med" w="med" type="none"/>
            <a:tailEnd len="med" w="med" type="triangle"/>
          </a:ln>
        </p:spPr>
      </p:cxnSp>
      <p:cxnSp>
        <p:nvCxnSpPr>
          <p:cNvPr id="2094" name="Google Shape;2094;p218"/>
          <p:cNvCxnSpPr/>
          <p:nvPr/>
        </p:nvCxnSpPr>
        <p:spPr>
          <a:xfrm>
            <a:off x="5821725" y="6558300"/>
            <a:ext cx="1085100" cy="0"/>
          </a:xfrm>
          <a:prstGeom prst="straightConnector1">
            <a:avLst/>
          </a:prstGeom>
          <a:noFill/>
          <a:ln cap="flat" cmpd="sng" w="28575">
            <a:solidFill>
              <a:schemeClr val="dk2"/>
            </a:solidFill>
            <a:prstDash val="solid"/>
            <a:round/>
            <a:headEnd len="med" w="med" type="none"/>
            <a:tailEnd len="med" w="med" type="triangle"/>
          </a:ln>
        </p:spPr>
      </p:cxnSp>
      <p:sp>
        <p:nvSpPr>
          <p:cNvPr id="2095" name="Google Shape;2095;p218"/>
          <p:cNvSpPr txBox="1"/>
          <p:nvPr/>
        </p:nvSpPr>
        <p:spPr>
          <a:xfrm>
            <a:off x="6924957" y="2678263"/>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HashMap</a:t>
            </a:r>
            <a:endParaRPr sz="2300">
              <a:solidFill>
                <a:schemeClr val="lt1"/>
              </a:solidFill>
            </a:endParaRPr>
          </a:p>
        </p:txBody>
      </p:sp>
      <p:sp>
        <p:nvSpPr>
          <p:cNvPr id="2096" name="Google Shape;2096;p218"/>
          <p:cNvSpPr txBox="1"/>
          <p:nvPr/>
        </p:nvSpPr>
        <p:spPr>
          <a:xfrm>
            <a:off x="9591152" y="2678276"/>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&lt;&lt;SortedMap&gt;&gt;</a:t>
            </a:r>
            <a:endParaRPr sz="2300">
              <a:solidFill>
                <a:schemeClr val="lt1"/>
              </a:solidFill>
            </a:endParaRPr>
          </a:p>
        </p:txBody>
      </p:sp>
      <p:sp>
        <p:nvSpPr>
          <p:cNvPr id="2097" name="Google Shape;2097;p218"/>
          <p:cNvSpPr txBox="1"/>
          <p:nvPr/>
        </p:nvSpPr>
        <p:spPr>
          <a:xfrm>
            <a:off x="9591152" y="3649301"/>
            <a:ext cx="2348100" cy="474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TreeMap</a:t>
            </a:r>
            <a:endParaRPr sz="2300">
              <a:solidFill>
                <a:schemeClr val="lt1"/>
              </a:solidFill>
            </a:endParaRPr>
          </a:p>
        </p:txBody>
      </p:sp>
      <p:cxnSp>
        <p:nvCxnSpPr>
          <p:cNvPr id="2098" name="Google Shape;2098;p218"/>
          <p:cNvCxnSpPr>
            <a:stCxn id="2095" idx="0"/>
            <a:endCxn id="2091" idx="2"/>
          </p:cNvCxnSpPr>
          <p:nvPr/>
        </p:nvCxnSpPr>
        <p:spPr>
          <a:xfrm flipH="1" rot="10800000">
            <a:off x="8099007" y="2124763"/>
            <a:ext cx="1308900" cy="553500"/>
          </a:xfrm>
          <a:prstGeom prst="straightConnector1">
            <a:avLst/>
          </a:prstGeom>
          <a:noFill/>
          <a:ln cap="flat" cmpd="sng" w="28575">
            <a:solidFill>
              <a:schemeClr val="dk2"/>
            </a:solidFill>
            <a:prstDash val="dot"/>
            <a:round/>
            <a:headEnd len="med" w="med" type="none"/>
            <a:tailEnd len="med" w="med" type="triangle"/>
          </a:ln>
        </p:spPr>
      </p:cxnSp>
      <p:cxnSp>
        <p:nvCxnSpPr>
          <p:cNvPr id="2099" name="Google Shape;2099;p218"/>
          <p:cNvCxnSpPr>
            <a:stCxn id="2096" idx="0"/>
            <a:endCxn id="2091" idx="2"/>
          </p:cNvCxnSpPr>
          <p:nvPr/>
        </p:nvCxnSpPr>
        <p:spPr>
          <a:xfrm rot="10800000">
            <a:off x="9407702" y="2124776"/>
            <a:ext cx="1357500" cy="553500"/>
          </a:xfrm>
          <a:prstGeom prst="straightConnector1">
            <a:avLst/>
          </a:prstGeom>
          <a:noFill/>
          <a:ln cap="flat" cmpd="sng" w="28575">
            <a:solidFill>
              <a:schemeClr val="dk2"/>
            </a:solidFill>
            <a:prstDash val="solid"/>
            <a:round/>
            <a:headEnd len="med" w="med" type="none"/>
            <a:tailEnd len="med" w="med" type="triangle"/>
          </a:ln>
        </p:spPr>
      </p:cxnSp>
      <p:cxnSp>
        <p:nvCxnSpPr>
          <p:cNvPr id="2100" name="Google Shape;2100;p218"/>
          <p:cNvCxnSpPr>
            <a:stCxn id="2097" idx="0"/>
            <a:endCxn id="2096" idx="2"/>
          </p:cNvCxnSpPr>
          <p:nvPr/>
        </p:nvCxnSpPr>
        <p:spPr>
          <a:xfrm rot="10800000">
            <a:off x="10765202" y="3152201"/>
            <a:ext cx="0" cy="497100"/>
          </a:xfrm>
          <a:prstGeom prst="straightConnector1">
            <a:avLst/>
          </a:prstGeom>
          <a:noFill/>
          <a:ln cap="flat" cmpd="sng" w="28575">
            <a:solidFill>
              <a:schemeClr val="dk2"/>
            </a:solidFill>
            <a:prstDash val="dot"/>
            <a:round/>
            <a:headEnd len="med" w="med" type="none"/>
            <a:tailEnd len="med" w="med" type="triangle"/>
          </a:ln>
        </p:spPr>
      </p:cxnSp>
      <p:cxnSp>
        <p:nvCxnSpPr>
          <p:cNvPr id="2101" name="Google Shape;2101;p218"/>
          <p:cNvCxnSpPr>
            <a:stCxn id="2087" idx="0"/>
            <a:endCxn id="2086" idx="2"/>
          </p:cNvCxnSpPr>
          <p:nvPr/>
        </p:nvCxnSpPr>
        <p:spPr>
          <a:xfrm rot="10800000">
            <a:off x="4258838" y="2124782"/>
            <a:ext cx="0" cy="553500"/>
          </a:xfrm>
          <a:prstGeom prst="straightConnector1">
            <a:avLst/>
          </a:prstGeom>
          <a:noFill/>
          <a:ln cap="flat" cmpd="sng" w="28575">
            <a:solidFill>
              <a:schemeClr val="dk2"/>
            </a:solidFill>
            <a:prstDash val="solid"/>
            <a:round/>
            <a:headEnd len="med" w="med" type="none"/>
            <a:tailEnd len="med" w="med" type="triangle"/>
          </a:ln>
        </p:spPr>
      </p:cxnSp>
      <p:cxnSp>
        <p:nvCxnSpPr>
          <p:cNvPr id="2102" name="Google Shape;2102;p218"/>
          <p:cNvCxnSpPr>
            <a:stCxn id="2088" idx="0"/>
            <a:endCxn id="2087" idx="2"/>
          </p:cNvCxnSpPr>
          <p:nvPr/>
        </p:nvCxnSpPr>
        <p:spPr>
          <a:xfrm flipH="1" rot="10800000">
            <a:off x="1592588" y="3152201"/>
            <a:ext cx="2666400" cy="553500"/>
          </a:xfrm>
          <a:prstGeom prst="straightConnector1">
            <a:avLst/>
          </a:prstGeom>
          <a:noFill/>
          <a:ln cap="flat" cmpd="sng" w="28575">
            <a:solidFill>
              <a:schemeClr val="dk2"/>
            </a:solidFill>
            <a:prstDash val="solid"/>
            <a:round/>
            <a:headEnd len="med" w="med" type="none"/>
            <a:tailEnd len="med" w="med" type="triangle"/>
          </a:ln>
        </p:spPr>
      </p:cxnSp>
      <p:cxnSp>
        <p:nvCxnSpPr>
          <p:cNvPr id="2103" name="Google Shape;2103;p218"/>
          <p:cNvCxnSpPr>
            <a:stCxn id="2089" idx="0"/>
            <a:endCxn id="2087" idx="2"/>
          </p:cNvCxnSpPr>
          <p:nvPr/>
        </p:nvCxnSpPr>
        <p:spPr>
          <a:xfrm rot="10800000">
            <a:off x="4258832" y="3152201"/>
            <a:ext cx="0" cy="553500"/>
          </a:xfrm>
          <a:prstGeom prst="straightConnector1">
            <a:avLst/>
          </a:prstGeom>
          <a:noFill/>
          <a:ln cap="flat" cmpd="sng" w="28575">
            <a:solidFill>
              <a:schemeClr val="dk2"/>
            </a:solidFill>
            <a:prstDash val="solid"/>
            <a:round/>
            <a:headEnd len="med" w="med" type="none"/>
            <a:tailEnd len="med" w="med" type="triangle"/>
          </a:ln>
        </p:spPr>
      </p:cxnSp>
      <p:cxnSp>
        <p:nvCxnSpPr>
          <p:cNvPr id="2104" name="Google Shape;2104;p218"/>
          <p:cNvCxnSpPr>
            <a:stCxn id="2090" idx="0"/>
            <a:endCxn id="2087" idx="2"/>
          </p:cNvCxnSpPr>
          <p:nvPr/>
        </p:nvCxnSpPr>
        <p:spPr>
          <a:xfrm rot="10800000">
            <a:off x="4258977" y="3152201"/>
            <a:ext cx="2666100" cy="553500"/>
          </a:xfrm>
          <a:prstGeom prst="straightConnector1">
            <a:avLst/>
          </a:prstGeom>
          <a:noFill/>
          <a:ln cap="flat" cmpd="sng" w="28575">
            <a:solidFill>
              <a:schemeClr val="dk2"/>
            </a:solidFill>
            <a:prstDash val="solid"/>
            <a:round/>
            <a:headEnd len="med" w="med" type="none"/>
            <a:tailEnd len="med" w="med" type="triangle"/>
          </a:ln>
        </p:spPr>
      </p:cxnSp>
      <p:sp>
        <p:nvSpPr>
          <p:cNvPr id="2105" name="Google Shape;2105;p218"/>
          <p:cNvSpPr txBox="1"/>
          <p:nvPr/>
        </p:nvSpPr>
        <p:spPr>
          <a:xfrm>
            <a:off x="418538" y="4733125"/>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HashSet</a:t>
            </a:r>
            <a:endParaRPr sz="2300">
              <a:solidFill>
                <a:schemeClr val="lt1"/>
              </a:solidFill>
            </a:endParaRPr>
          </a:p>
        </p:txBody>
      </p:sp>
      <p:sp>
        <p:nvSpPr>
          <p:cNvPr id="2106" name="Google Shape;2106;p218"/>
          <p:cNvSpPr txBox="1"/>
          <p:nvPr/>
        </p:nvSpPr>
        <p:spPr>
          <a:xfrm>
            <a:off x="3084788" y="4705588"/>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ArrayList</a:t>
            </a:r>
            <a:endParaRPr sz="2300">
              <a:solidFill>
                <a:schemeClr val="lt1"/>
              </a:solidFill>
            </a:endParaRPr>
          </a:p>
        </p:txBody>
      </p:sp>
      <p:sp>
        <p:nvSpPr>
          <p:cNvPr id="2107" name="Google Shape;2107;p218"/>
          <p:cNvSpPr txBox="1"/>
          <p:nvPr/>
        </p:nvSpPr>
        <p:spPr>
          <a:xfrm>
            <a:off x="5751038" y="4733113"/>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LinkedList</a:t>
            </a:r>
            <a:endParaRPr sz="2300">
              <a:solidFill>
                <a:schemeClr val="lt1"/>
              </a:solidFill>
            </a:endParaRPr>
          </a:p>
        </p:txBody>
      </p:sp>
      <p:sp>
        <p:nvSpPr>
          <p:cNvPr id="2108" name="Google Shape;2108;p218"/>
          <p:cNvSpPr txBox="1"/>
          <p:nvPr/>
        </p:nvSpPr>
        <p:spPr>
          <a:xfrm>
            <a:off x="8417288" y="4733113"/>
            <a:ext cx="2348100" cy="474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PriorityQueue</a:t>
            </a:r>
            <a:endParaRPr sz="2300">
              <a:solidFill>
                <a:schemeClr val="lt1"/>
              </a:solidFill>
            </a:endParaRPr>
          </a:p>
        </p:txBody>
      </p:sp>
      <p:cxnSp>
        <p:nvCxnSpPr>
          <p:cNvPr id="2109" name="Google Shape;2109;p218"/>
          <p:cNvCxnSpPr>
            <a:stCxn id="2105" idx="0"/>
            <a:endCxn id="2088" idx="2"/>
          </p:cNvCxnSpPr>
          <p:nvPr/>
        </p:nvCxnSpPr>
        <p:spPr>
          <a:xfrm rot="10800000">
            <a:off x="1592588" y="4179625"/>
            <a:ext cx="0" cy="553500"/>
          </a:xfrm>
          <a:prstGeom prst="straightConnector1">
            <a:avLst/>
          </a:prstGeom>
          <a:noFill/>
          <a:ln cap="flat" cmpd="sng" w="28575">
            <a:solidFill>
              <a:schemeClr val="dk2"/>
            </a:solidFill>
            <a:prstDash val="dot"/>
            <a:round/>
            <a:headEnd len="med" w="med" type="none"/>
            <a:tailEnd len="med" w="med" type="triangle"/>
          </a:ln>
        </p:spPr>
      </p:cxnSp>
      <p:cxnSp>
        <p:nvCxnSpPr>
          <p:cNvPr id="2110" name="Google Shape;2110;p218"/>
          <p:cNvCxnSpPr>
            <a:stCxn id="2106" idx="0"/>
            <a:endCxn id="2089" idx="2"/>
          </p:cNvCxnSpPr>
          <p:nvPr/>
        </p:nvCxnSpPr>
        <p:spPr>
          <a:xfrm rot="10800000">
            <a:off x="4258838" y="4179688"/>
            <a:ext cx="0" cy="525900"/>
          </a:xfrm>
          <a:prstGeom prst="straightConnector1">
            <a:avLst/>
          </a:prstGeom>
          <a:noFill/>
          <a:ln cap="flat" cmpd="sng" w="28575">
            <a:solidFill>
              <a:schemeClr val="dk2"/>
            </a:solidFill>
            <a:prstDash val="dot"/>
            <a:round/>
            <a:headEnd len="med" w="med" type="none"/>
            <a:tailEnd len="med" w="med" type="triangle"/>
          </a:ln>
        </p:spPr>
      </p:cxnSp>
      <p:cxnSp>
        <p:nvCxnSpPr>
          <p:cNvPr id="2111" name="Google Shape;2111;p218"/>
          <p:cNvCxnSpPr>
            <a:endCxn id="2089" idx="2"/>
          </p:cNvCxnSpPr>
          <p:nvPr/>
        </p:nvCxnSpPr>
        <p:spPr>
          <a:xfrm rot="10800000">
            <a:off x="4258832" y="4179701"/>
            <a:ext cx="2666400" cy="553500"/>
          </a:xfrm>
          <a:prstGeom prst="straightConnector1">
            <a:avLst/>
          </a:prstGeom>
          <a:noFill/>
          <a:ln cap="flat" cmpd="sng" w="28575">
            <a:solidFill>
              <a:schemeClr val="dk2"/>
            </a:solidFill>
            <a:prstDash val="dot"/>
            <a:round/>
            <a:headEnd len="med" w="med" type="none"/>
            <a:tailEnd len="med" w="med" type="triangle"/>
          </a:ln>
        </p:spPr>
      </p:cxnSp>
      <p:cxnSp>
        <p:nvCxnSpPr>
          <p:cNvPr id="2112" name="Google Shape;2112;p218"/>
          <p:cNvCxnSpPr>
            <a:stCxn id="2107" idx="0"/>
            <a:endCxn id="2090" idx="2"/>
          </p:cNvCxnSpPr>
          <p:nvPr/>
        </p:nvCxnSpPr>
        <p:spPr>
          <a:xfrm rot="10800000">
            <a:off x="6925088" y="4179613"/>
            <a:ext cx="0" cy="553500"/>
          </a:xfrm>
          <a:prstGeom prst="straightConnector1">
            <a:avLst/>
          </a:prstGeom>
          <a:noFill/>
          <a:ln cap="flat" cmpd="sng" w="28575">
            <a:solidFill>
              <a:schemeClr val="dk2"/>
            </a:solidFill>
            <a:prstDash val="dot"/>
            <a:round/>
            <a:headEnd len="med" w="med" type="none"/>
            <a:tailEnd len="med" w="med" type="triangle"/>
          </a:ln>
        </p:spPr>
      </p:cxnSp>
      <p:cxnSp>
        <p:nvCxnSpPr>
          <p:cNvPr id="2113" name="Google Shape;2113;p218"/>
          <p:cNvCxnSpPr>
            <a:stCxn id="2108" idx="0"/>
            <a:endCxn id="2090" idx="2"/>
          </p:cNvCxnSpPr>
          <p:nvPr/>
        </p:nvCxnSpPr>
        <p:spPr>
          <a:xfrm rot="10800000">
            <a:off x="6924938" y="4179613"/>
            <a:ext cx="2666400" cy="553500"/>
          </a:xfrm>
          <a:prstGeom prst="straightConnector1">
            <a:avLst/>
          </a:prstGeom>
          <a:noFill/>
          <a:ln cap="flat" cmpd="sng" w="28575">
            <a:solidFill>
              <a:schemeClr val="dk2"/>
            </a:solidFill>
            <a:prstDash val="dot"/>
            <a:round/>
            <a:headEnd len="med" w="med" type="none"/>
            <a:tailEnd len="med" w="med" type="triangl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2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19" name="Google Shape;2119;p219"/>
          <p:cNvSpPr txBox="1"/>
          <p:nvPr>
            <p:ph idx="4294967295" type="ctrTitle"/>
          </p:nvPr>
        </p:nvSpPr>
        <p:spPr>
          <a:xfrm>
            <a:off x="17885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List</a:t>
            </a:r>
            <a:r>
              <a:rPr lang="en-US" sz="3000">
                <a:solidFill>
                  <a:srgbClr val="000000"/>
                </a:solidFill>
                <a:latin typeface="Arial"/>
                <a:ea typeface="Arial"/>
                <a:cs typeface="Arial"/>
                <a:sym typeface="Arial"/>
              </a:rPr>
              <a:t> - odpowiednik tablicy z dynamicznym rozmiarem oraz metodami dostępowymi. Zapewnia kolejność poszczególnych elementów. Każdy obiekt ma przypisany własny indeks (miejsce w kolekcji). Ten sam obiekt może być elementem kolekcji wielokrotnie.</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ArrayList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Używana w większości przypadków. Zapewnia liniowy dostęp do poszczególnych elementów.</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Liniowe dodawanie oraz usuwanie elementów. Każdy obiekt kolekcji zawiera informację o kolejnym.</a:t>
            </a:r>
            <a:endParaRPr sz="2400">
              <a:solidFill>
                <a:srgbClr val="666666"/>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Git + GitHub - wprowadzenie</a:t>
            </a:r>
            <a:endParaRPr>
              <a:latin typeface="Arial"/>
              <a:ea typeface="Arial"/>
              <a:cs typeface="Arial"/>
              <a:sym typeface="Arial"/>
            </a:endParaRPr>
          </a:p>
        </p:txBody>
      </p:sp>
      <p:sp>
        <p:nvSpPr>
          <p:cNvPr id="514" name="Google Shape;514;p49"/>
          <p:cNvSpPr txBox="1"/>
          <p:nvPr/>
        </p:nvSpPr>
        <p:spPr>
          <a:xfrm>
            <a:off x="70925" y="963000"/>
            <a:ext cx="12076800" cy="5280300"/>
          </a:xfrm>
          <a:prstGeom prst="rect">
            <a:avLst/>
          </a:prstGeom>
          <a:noFill/>
          <a:ln>
            <a:noFill/>
          </a:ln>
        </p:spPr>
        <p:txBody>
          <a:bodyPr anchorCtr="0" anchor="ctr" bIns="91425" lIns="91425" spcFirstLastPara="1" rIns="91425" wrap="square" tIns="91425">
            <a:noAutofit/>
          </a:bodyPr>
          <a:lstStyle/>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Załóż konto w serwisie:</a:t>
            </a:r>
            <a:endParaRPr sz="3000">
              <a:solidFill>
                <a:schemeClr val="dk1"/>
              </a:solidFill>
            </a:endParaRPr>
          </a:p>
          <a:p>
            <a:pPr indent="0" lvl="0" marL="914400" rtl="0" algn="l">
              <a:spcBef>
                <a:spcPts val="0"/>
              </a:spcBef>
              <a:spcAft>
                <a:spcPts val="0"/>
              </a:spcAft>
              <a:buNone/>
            </a:pPr>
            <a:r>
              <a:rPr lang="en-US" sz="3000">
                <a:solidFill>
                  <a:schemeClr val="accent6"/>
                </a:solidFill>
              </a:rPr>
              <a:t>GitHub</a:t>
            </a:r>
            <a:r>
              <a:rPr lang="en-US" sz="3000">
                <a:solidFill>
                  <a:schemeClr val="dk1"/>
                </a:solidFill>
              </a:rPr>
              <a:t> - </a:t>
            </a:r>
            <a:r>
              <a:rPr lang="en-US" sz="3000" u="sng">
                <a:solidFill>
                  <a:schemeClr val="hlink"/>
                </a:solidFill>
                <a:hlinkClick r:id="rId3"/>
              </a:rPr>
              <a:t>https://github.com</a:t>
            </a:r>
            <a:endParaRPr sz="3000">
              <a:solidFill>
                <a:schemeClr val="dk1"/>
              </a:solidFill>
            </a:endParaRPr>
          </a:p>
          <a:p>
            <a:pPr indent="0" lvl="0" marL="914400" rtl="0" algn="l">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Utwórz repozytorium </a:t>
            </a:r>
            <a:r>
              <a:rPr b="1" lang="en-US" sz="3000">
                <a:solidFill>
                  <a:schemeClr val="dk1"/>
                </a:solidFill>
              </a:rPr>
              <a:t>Git </a:t>
            </a:r>
            <a:r>
              <a:rPr lang="en-US" sz="3000">
                <a:solidFill>
                  <a:schemeClr val="dk1"/>
                </a:solidFill>
              </a:rPr>
              <a:t>i nowy projekt w </a:t>
            </a:r>
            <a:r>
              <a:rPr b="1" lang="en-US" sz="3000">
                <a:solidFill>
                  <a:schemeClr val="dk1"/>
                </a:solidFill>
              </a:rPr>
              <a:t>Intellij </a:t>
            </a:r>
            <a:r>
              <a:rPr lang="en-US" sz="3000">
                <a:solidFill>
                  <a:schemeClr val="dk1"/>
                </a:solidFill>
              </a:rPr>
              <a:t>na bazie linka do utworzonego repozytorium.</a:t>
            </a:r>
            <a:endParaRPr sz="3000">
              <a:solidFill>
                <a:schemeClr val="dk1"/>
              </a:solidFill>
            </a:endParaRPr>
          </a:p>
          <a:p>
            <a:pPr indent="0" lvl="0" marL="457200" rtl="0" algn="l">
              <a:lnSpc>
                <a:spcPct val="90000"/>
              </a:lnSpc>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Arial"/>
              <a:buAutoNum type="arabicPeriod"/>
            </a:pPr>
            <a:r>
              <a:rPr lang="en-US" sz="3000">
                <a:solidFill>
                  <a:schemeClr val="dk1"/>
                </a:solidFill>
              </a:rPr>
              <a:t>Wykorzystaj utworzone repozytorium do zapisywania postępów swojej pracy nad kodem.</a:t>
            </a:r>
            <a:endParaRPr sz="3000">
              <a:solidFill>
                <a:schemeClr val="dk1"/>
              </a:solidFill>
            </a:endParaRPr>
          </a:p>
          <a:p>
            <a:pPr indent="0" lvl="0" marL="457200" rtl="0" algn="l">
              <a:lnSpc>
                <a:spcPct val="90000"/>
              </a:lnSpc>
              <a:spcBef>
                <a:spcPts val="0"/>
              </a:spcBef>
              <a:spcAft>
                <a:spcPts val="0"/>
              </a:spcAft>
              <a:buNone/>
            </a:pPr>
            <a:r>
              <a:t/>
            </a:r>
            <a:endParaRPr sz="800">
              <a:solidFill>
                <a:schemeClr val="dk1"/>
              </a:solidFill>
            </a:endParaRPr>
          </a:p>
          <a:p>
            <a:pPr indent="-419100" lvl="0" marL="457200" rtl="0" algn="l">
              <a:lnSpc>
                <a:spcPct val="90000"/>
              </a:lnSpc>
              <a:spcBef>
                <a:spcPts val="0"/>
              </a:spcBef>
              <a:spcAft>
                <a:spcPts val="0"/>
              </a:spcAft>
              <a:buClr>
                <a:schemeClr val="dk1"/>
              </a:buClr>
              <a:buSzPts val="3000"/>
              <a:buFont typeface="Calibri"/>
              <a:buAutoNum type="arabicPeriod"/>
            </a:pPr>
            <a:r>
              <a:rPr lang="en-US" sz="3000">
                <a:solidFill>
                  <a:schemeClr val="dk1"/>
                </a:solidFill>
              </a:rPr>
              <a:t>Przykłady kodu + zadania:</a:t>
            </a:r>
            <a:endParaRPr sz="3000">
              <a:solidFill>
                <a:schemeClr val="dk1"/>
              </a:solidFill>
            </a:endParaRPr>
          </a:p>
          <a:p>
            <a:pPr indent="457200" lvl="0" marL="0" rtl="0" algn="l">
              <a:lnSpc>
                <a:spcPct val="90000"/>
              </a:lnSpc>
              <a:spcBef>
                <a:spcPts val="0"/>
              </a:spcBef>
              <a:spcAft>
                <a:spcPts val="0"/>
              </a:spcAft>
              <a:buNone/>
            </a:pPr>
            <a:r>
              <a:rPr lang="en-US" sz="3000" u="sng">
                <a:solidFill>
                  <a:schemeClr val="hlink"/>
                </a:solidFill>
                <a:hlinkClick r:id="rId4"/>
              </a:rPr>
              <a:t>https://github.com/softwaredevelepmentacademy/java24gda_intro</a:t>
            </a:r>
            <a:endParaRPr sz="30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3000">
              <a:solidFill>
                <a:schemeClr val="dk1"/>
              </a:solidFill>
            </a:endParaRPr>
          </a:p>
        </p:txBody>
      </p:sp>
      <p:sp>
        <p:nvSpPr>
          <p:cNvPr id="515" name="Google Shape;515;p49"/>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pobierania (klonowania) projektu ze zdalnego repozytorium : </a:t>
            </a:r>
            <a:r>
              <a:rPr lang="en-US" sz="1800" u="sng">
                <a:solidFill>
                  <a:schemeClr val="hlink"/>
                </a:solidFill>
                <a:hlinkClick r:id="rId5"/>
              </a:rPr>
              <a:t>https://goo.gl/kYzbEQ</a:t>
            </a:r>
            <a:endParaRPr sz="18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3" name="Shape 2123"/>
        <p:cNvGrpSpPr/>
        <p:nvPr/>
      </p:nvGrpSpPr>
      <p:grpSpPr>
        <a:xfrm>
          <a:off x="0" y="0"/>
          <a:ext cx="0" cy="0"/>
          <a:chOff x="0" y="0"/>
          <a:chExt cx="0" cy="0"/>
        </a:xfrm>
      </p:grpSpPr>
      <p:sp>
        <p:nvSpPr>
          <p:cNvPr id="2124" name="Google Shape;2124;p2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25" name="Google Shape;2125;p220"/>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dk2"/>
                </a:solidFill>
                <a:latin typeface="Arial"/>
                <a:ea typeface="Arial"/>
                <a:cs typeface="Arial"/>
                <a:sym typeface="Arial"/>
              </a:rPr>
              <a:t>java.util.</a:t>
            </a:r>
            <a:r>
              <a:rPr b="1" lang="en-US" sz="2900">
                <a:solidFill>
                  <a:schemeClr val="dk2"/>
                </a:solidFill>
                <a:latin typeface="Arial"/>
                <a:ea typeface="Arial"/>
                <a:cs typeface="Arial"/>
                <a:sym typeface="Arial"/>
              </a:rPr>
              <a:t>Set</a:t>
            </a:r>
            <a:r>
              <a:rPr lang="en-US" sz="2900">
                <a:solidFill>
                  <a:srgbClr val="000000"/>
                </a:solidFill>
                <a:latin typeface="Arial"/>
                <a:ea typeface="Arial"/>
                <a:cs typeface="Arial"/>
                <a:sym typeface="Arial"/>
              </a:rPr>
              <a:t> - zbiór, w którym nie dostaniemy się do obiektu za pomocą indeksu. By pobierać kolejne elementy kolekcji w sposób losowy lub posortowany (w zależności od implementacji), </a:t>
            </a:r>
            <a:r>
              <a:rPr lang="en-US" sz="2900">
                <a:latin typeface="Arial"/>
                <a:ea typeface="Arial"/>
                <a:cs typeface="Arial"/>
                <a:sym typeface="Arial"/>
              </a:rPr>
              <a:t>potrzebujemy obiektu typu </a:t>
            </a:r>
            <a:r>
              <a:rPr b="1" lang="en-US" sz="2900">
                <a:solidFill>
                  <a:schemeClr val="dk2"/>
                </a:solidFill>
                <a:latin typeface="Arial"/>
                <a:ea typeface="Arial"/>
                <a:cs typeface="Arial"/>
                <a:sym typeface="Arial"/>
              </a:rPr>
              <a:t>Iterator</a:t>
            </a:r>
            <a:r>
              <a:rPr lang="en-US" sz="2900">
                <a:solidFill>
                  <a:srgbClr val="000000"/>
                </a:solidFill>
                <a:latin typeface="Arial"/>
                <a:ea typeface="Arial"/>
                <a:cs typeface="Arial"/>
                <a:sym typeface="Arial"/>
              </a:rPr>
              <a:t>.</a:t>
            </a:r>
            <a:r>
              <a:rPr lang="en-US" sz="2900">
                <a:solidFill>
                  <a:srgbClr val="000000"/>
                </a:solidFill>
                <a:latin typeface="Arial"/>
                <a:ea typeface="Arial"/>
                <a:cs typeface="Arial"/>
                <a:sym typeface="Arial"/>
              </a:rPr>
              <a:t> Obiekty nie mogą się powtarzać.</a:t>
            </a:r>
            <a:endParaRPr sz="29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HashSet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Zbiór nieposortowany. Kolejność elementów może się zmieniać. Szybkie dodawanie oraz sprawdzanie istnienia elementów.</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LinkedHashSet</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To samo co HashSet (dziedziczy po niej), ale kolejność elementów jest stała.</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TreeSet</a:t>
            </a:r>
            <a:endParaRPr b="1" sz="2400">
              <a:solidFill>
                <a:schemeClr val="dk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rgbClr val="666666"/>
                </a:solidFill>
                <a:latin typeface="Arial"/>
                <a:ea typeface="Arial"/>
                <a:cs typeface="Arial"/>
                <a:sym typeface="Arial"/>
              </a:rPr>
              <a:t>Struktura drzewiasta, gdzie elementy są posortowane według porządku naturalnego jeśli implementują one interfejs </a:t>
            </a:r>
            <a:r>
              <a:rPr b="1" lang="en-US" sz="2400">
                <a:solidFill>
                  <a:srgbClr val="666666"/>
                </a:solidFill>
                <a:latin typeface="Arial"/>
                <a:ea typeface="Arial"/>
                <a:cs typeface="Arial"/>
                <a:sym typeface="Arial"/>
              </a:rPr>
              <a:t>Comparable</a:t>
            </a:r>
            <a:endParaRPr b="1" sz="2400">
              <a:solidFill>
                <a:srgbClr val="666666"/>
              </a:solidFill>
              <a:latin typeface="Arial"/>
              <a:ea typeface="Arial"/>
              <a:cs typeface="Arial"/>
              <a:sym typeface="A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2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1" name="Google Shape;2131;p221"/>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a:t>
            </a:r>
            <a:r>
              <a:rPr lang="en-US" sz="3000">
                <a:solidFill>
                  <a:srgbClr val="000000"/>
                </a:solidFill>
                <a:latin typeface="Arial"/>
                <a:ea typeface="Arial"/>
                <a:cs typeface="Arial"/>
                <a:sym typeface="Arial"/>
              </a:rPr>
              <a:t>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ArrayDeque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5" name="Shape 2135"/>
        <p:cNvGrpSpPr/>
        <p:nvPr/>
      </p:nvGrpSpPr>
      <p:grpSpPr>
        <a:xfrm>
          <a:off x="0" y="0"/>
          <a:ext cx="0" cy="0"/>
          <a:chOff x="0" y="0"/>
          <a:chExt cx="0" cy="0"/>
        </a:xfrm>
      </p:grpSpPr>
      <p:sp>
        <p:nvSpPr>
          <p:cNvPr id="2136" name="Google Shape;2136;p2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137" name="Google Shape;2137;p2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Map</a:t>
            </a:r>
            <a:r>
              <a:rPr lang="en-US" sz="3000">
                <a:solidFill>
                  <a:srgbClr val="000000"/>
                </a:solidFill>
                <a:latin typeface="Arial"/>
                <a:ea typeface="Arial"/>
                <a:cs typeface="Arial"/>
                <a:sym typeface="Arial"/>
              </a:rPr>
              <a:t> - nie implementuje interfejsu Collection, ale należy do Java Collections API. Jest to zbiór </a:t>
            </a:r>
            <a:r>
              <a:rPr b="1" lang="en-US" sz="3000">
                <a:solidFill>
                  <a:srgbClr val="000000"/>
                </a:solidFill>
                <a:latin typeface="Arial"/>
                <a:ea typeface="Arial"/>
                <a:cs typeface="Arial"/>
                <a:sym typeface="Arial"/>
              </a:rPr>
              <a:t>klucz -&gt; wartość</a:t>
            </a:r>
            <a:r>
              <a:rPr lang="en-US" sz="3000">
                <a:solidFill>
                  <a:srgbClr val="000000"/>
                </a:solidFill>
                <a:latin typeface="Arial"/>
                <a:ea typeface="Arial"/>
                <a:cs typeface="Arial"/>
                <a:sym typeface="Arial"/>
              </a:rPr>
              <a:t> danego typu, gdzie klucze muszą być unikalne, a wartości mogą się powtarzać.</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HashMap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Mapa nieposortowana, gdzie kolejność iteracji jest nieokreślona. Ogólna implementacja, którą możemy utożsamiać ze słownikiem. </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LinkedHashMap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Dziedziczy po HashMap, ale zapewnia taką samą kolejność elementów w momencie iterowania po kolekcji.</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TreeMap</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666666"/>
              </a:solidFill>
              <a:latin typeface="Arial"/>
              <a:ea typeface="Arial"/>
              <a:cs typeface="Arial"/>
              <a:sym typeface="A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2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kontrakt hashCode i equals</a:t>
            </a:r>
            <a:endParaRPr sz="2400">
              <a:solidFill>
                <a:schemeClr val="accent6"/>
              </a:solidFill>
              <a:latin typeface="Arial"/>
              <a:ea typeface="Arial"/>
              <a:cs typeface="Arial"/>
              <a:sym typeface="Arial"/>
            </a:endParaRPr>
          </a:p>
        </p:txBody>
      </p:sp>
      <p:sp>
        <p:nvSpPr>
          <p:cNvPr id="2143" name="Google Shape;2143;p223"/>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Arial"/>
              <a:buChar char="●"/>
            </a:pPr>
            <a:r>
              <a:rPr b="1" lang="en-US" sz="2400">
                <a:solidFill>
                  <a:srgbClr val="434343"/>
                </a:solidFill>
                <a:latin typeface="Arial"/>
                <a:ea typeface="Arial"/>
                <a:cs typeface="Arial"/>
                <a:sym typeface="Arial"/>
              </a:rPr>
              <a:t>equals</a:t>
            </a:r>
            <a:r>
              <a:rPr lang="en-US" sz="2400">
                <a:solidFill>
                  <a:srgbClr val="434343"/>
                </a:solidFill>
                <a:latin typeface="Arial"/>
                <a:ea typeface="Arial"/>
                <a:cs typeface="Arial"/>
                <a:sym typeface="Arial"/>
              </a:rPr>
              <a:t> - służy do porównywania obiektów, a na dodatek jest:</a:t>
            </a:r>
            <a:endParaRPr sz="2400">
              <a:solidFill>
                <a:srgbClr val="434343"/>
              </a:solidFill>
              <a:latin typeface="Arial"/>
              <a:ea typeface="Arial"/>
              <a:cs typeface="Arial"/>
              <a:sym typeface="Arial"/>
            </a:endParaRPr>
          </a:p>
          <a:p>
            <a:pPr indent="-381000" lvl="1" marL="914400" rtl="0" algn="l">
              <a:spcBef>
                <a:spcPts val="0"/>
              </a:spcBef>
              <a:spcAft>
                <a:spcPts val="0"/>
              </a:spcAft>
              <a:buClr>
                <a:srgbClr val="434343"/>
              </a:buClr>
              <a:buSzPts val="2400"/>
              <a:buFont typeface="Arial"/>
              <a:buChar char="○"/>
            </a:pPr>
            <a:r>
              <a:rPr lang="en-US" sz="2400">
                <a:solidFill>
                  <a:srgbClr val="434343"/>
                </a:solidFill>
              </a:rPr>
              <a:t>zwrotna - </a:t>
            </a:r>
            <a:r>
              <a:rPr lang="en-US" sz="2400" u="sng">
                <a:solidFill>
                  <a:srgbClr val="434343"/>
                </a:solidFill>
              </a:rPr>
              <a:t>object.equals(object) == true</a:t>
            </a:r>
            <a:endParaRPr sz="2400" u="sng">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symetryczna - </a:t>
            </a:r>
            <a:r>
              <a:rPr lang="en-US" sz="2400" u="sng">
                <a:solidFill>
                  <a:srgbClr val="434343"/>
                </a:solidFill>
              </a:rPr>
              <a:t>a.equals(b) == b.equals(a)</a:t>
            </a:r>
            <a:endParaRPr b="1" sz="2400" u="sng">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przechodnia - a.equals(b), b.equals(c), a.equals(c)</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spójna - zawsze zwraca ten sam wynik dla tego samego porównania</a:t>
            </a:r>
            <a:endParaRPr sz="2400">
              <a:solidFill>
                <a:srgbClr val="434343"/>
              </a:solidFill>
            </a:endParaRPr>
          </a:p>
          <a:p>
            <a:pPr indent="-381000" lvl="0" marL="457200" rtl="0" algn="l">
              <a:spcBef>
                <a:spcPts val="0"/>
              </a:spcBef>
              <a:spcAft>
                <a:spcPts val="0"/>
              </a:spcAft>
              <a:buClr>
                <a:srgbClr val="434343"/>
              </a:buClr>
              <a:buSzPts val="2400"/>
              <a:buFont typeface="Arial"/>
              <a:buChar char="●"/>
            </a:pPr>
            <a:r>
              <a:rPr b="1" lang="en-US" sz="2400">
                <a:solidFill>
                  <a:srgbClr val="434343"/>
                </a:solidFill>
                <a:latin typeface="Arial"/>
                <a:ea typeface="Arial"/>
                <a:cs typeface="Arial"/>
                <a:sym typeface="Arial"/>
              </a:rPr>
              <a:t>hashCode</a:t>
            </a:r>
            <a:r>
              <a:rPr lang="en-US" sz="2400">
                <a:solidFill>
                  <a:srgbClr val="434343"/>
                </a:solidFill>
                <a:latin typeface="Arial"/>
                <a:ea typeface="Arial"/>
                <a:cs typeface="Arial"/>
                <a:sym typeface="Arial"/>
              </a:rPr>
              <a:t> - metoda zwracająca "skrót" danego obiektu (hash) w formie typu </a:t>
            </a:r>
            <a:r>
              <a:rPr b="1" lang="en-US" sz="2400">
                <a:solidFill>
                  <a:srgbClr val="434343"/>
                </a:solidFill>
                <a:latin typeface="Arial"/>
                <a:ea typeface="Arial"/>
                <a:cs typeface="Arial"/>
                <a:sym typeface="Arial"/>
              </a:rPr>
              <a:t>int</a:t>
            </a:r>
            <a:endParaRPr sz="2400">
              <a:solidFill>
                <a:srgbClr val="434343"/>
              </a:solidFill>
              <a:latin typeface="Arial"/>
              <a:ea typeface="Arial"/>
              <a:cs typeface="Arial"/>
              <a:sym typeface="Arial"/>
            </a:endParaRPr>
          </a:p>
          <a:p>
            <a:pPr indent="-381000" lvl="1" marL="914400" rtl="0" algn="l">
              <a:spcBef>
                <a:spcPts val="0"/>
              </a:spcBef>
              <a:spcAft>
                <a:spcPts val="0"/>
              </a:spcAft>
              <a:buClr>
                <a:srgbClr val="434343"/>
              </a:buClr>
              <a:buSzPts val="2400"/>
              <a:buFont typeface="Arial"/>
              <a:buChar char="○"/>
            </a:pPr>
            <a:r>
              <a:rPr lang="en-US" sz="2400">
                <a:solidFill>
                  <a:srgbClr val="434343"/>
                </a:solidFill>
              </a:rPr>
              <a:t>najlepiej rozkład jednostajny</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przyporządkowanie do grupy</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więcej niż jeden obiekt może mieć ten sam hash</a:t>
            </a:r>
            <a:endParaRPr sz="2400">
              <a:solidFill>
                <a:srgbClr val="434343"/>
              </a:solidFill>
            </a:endParaRPr>
          </a:p>
          <a:p>
            <a:pPr indent="-381000" lvl="1" marL="914400" rtl="0" algn="l">
              <a:spcBef>
                <a:spcPts val="0"/>
              </a:spcBef>
              <a:spcAft>
                <a:spcPts val="0"/>
              </a:spcAft>
              <a:buClr>
                <a:srgbClr val="434343"/>
              </a:buClr>
              <a:buSzPts val="2400"/>
              <a:buChar char="○"/>
            </a:pPr>
            <a:r>
              <a:rPr lang="en-US" sz="2400">
                <a:solidFill>
                  <a:srgbClr val="434343"/>
                </a:solidFill>
              </a:rPr>
              <a:t>zawsze zwraca tą samą wartość dla tego samego obiektu</a:t>
            </a:r>
            <a:endParaRPr sz="2400">
              <a:solidFill>
                <a:srgbClr val="434343"/>
              </a:solidFill>
            </a:endParaRPr>
          </a:p>
          <a:p>
            <a:pPr indent="0" lvl="0" marL="0" rtl="0" algn="l">
              <a:spcBef>
                <a:spcPts val="0"/>
              </a:spcBef>
              <a:spcAft>
                <a:spcPts val="0"/>
              </a:spcAft>
              <a:buNone/>
            </a:pPr>
            <a:r>
              <a:t/>
            </a:r>
            <a:endParaRPr sz="2400">
              <a:solidFill>
                <a:srgbClr val="666666"/>
              </a:solidFill>
            </a:endParaRPr>
          </a:p>
          <a:p>
            <a:pPr indent="0" lvl="0" marL="0" rtl="0" algn="l">
              <a:spcBef>
                <a:spcPts val="0"/>
              </a:spcBef>
              <a:spcAft>
                <a:spcPts val="0"/>
              </a:spcAft>
              <a:buNone/>
            </a:pPr>
            <a:r>
              <a:rPr b="1" lang="en-US" sz="2800">
                <a:solidFill>
                  <a:schemeClr val="dk2"/>
                </a:solidFill>
              </a:rPr>
              <a:t>X.hashCode() == Y.hashCode()</a:t>
            </a:r>
            <a:r>
              <a:rPr lang="en-US" sz="2800">
                <a:solidFill>
                  <a:srgbClr val="666666"/>
                </a:solidFill>
              </a:rPr>
              <a:t> - </a:t>
            </a:r>
            <a:r>
              <a:rPr lang="en-US" sz="2800" u="sng">
                <a:solidFill>
                  <a:srgbClr val="666666"/>
                </a:solidFill>
              </a:rPr>
              <a:t>obiekty równoznaczne, należy sprawdzić equals</a:t>
            </a:r>
            <a:endParaRPr sz="2800" u="sng">
              <a:solidFill>
                <a:srgbClr val="666666"/>
              </a:solidFill>
            </a:endParaRPr>
          </a:p>
          <a:p>
            <a:pPr indent="0" lvl="0" marL="0" rtl="0" algn="l">
              <a:spcBef>
                <a:spcPts val="0"/>
              </a:spcBef>
              <a:spcAft>
                <a:spcPts val="0"/>
              </a:spcAft>
              <a:buNone/>
            </a:pPr>
            <a:r>
              <a:rPr b="1" lang="en-US" sz="2800">
                <a:solidFill>
                  <a:schemeClr val="dk2"/>
                </a:solidFill>
              </a:rPr>
              <a:t>X.hashCode() != Y.hashCode()</a:t>
            </a:r>
            <a:r>
              <a:rPr lang="en-US" sz="2800">
                <a:solidFill>
                  <a:srgbClr val="666666"/>
                </a:solidFill>
              </a:rPr>
              <a:t> - </a:t>
            </a:r>
            <a:r>
              <a:rPr lang="en-US" sz="2800" u="sng">
                <a:solidFill>
                  <a:srgbClr val="666666"/>
                </a:solidFill>
              </a:rPr>
              <a:t>equals również zwróci false</a:t>
            </a:r>
            <a:endParaRPr sz="2800" u="sng">
              <a:solidFill>
                <a:srgbClr val="666666"/>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2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Kolekcje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klasy narzędziowe</a:t>
            </a:r>
            <a:endParaRPr sz="2400">
              <a:solidFill>
                <a:schemeClr val="accent6"/>
              </a:solidFill>
              <a:latin typeface="Arial"/>
              <a:ea typeface="Arial"/>
              <a:cs typeface="Arial"/>
              <a:sym typeface="Arial"/>
            </a:endParaRPr>
          </a:p>
        </p:txBody>
      </p:sp>
      <p:sp>
        <p:nvSpPr>
          <p:cNvPr id="2149" name="Google Shape;2149;p224"/>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666666"/>
              </a:buClr>
              <a:buSzPts val="3000"/>
              <a:buChar char="●"/>
            </a:pPr>
            <a:r>
              <a:rPr b="1" lang="en-US" sz="3000">
                <a:solidFill>
                  <a:srgbClr val="666666"/>
                </a:solidFill>
                <a:latin typeface="Arial"/>
                <a:ea typeface="Arial"/>
                <a:cs typeface="Arial"/>
                <a:sym typeface="Arial"/>
              </a:rPr>
              <a:t>java.util.</a:t>
            </a:r>
            <a:r>
              <a:rPr b="1" lang="en-US" sz="3000">
                <a:solidFill>
                  <a:srgbClr val="20999D"/>
                </a:solidFill>
                <a:latin typeface="Arial"/>
                <a:ea typeface="Arial"/>
                <a:cs typeface="Arial"/>
                <a:sym typeface="Arial"/>
              </a:rPr>
              <a:t>Arrays</a:t>
            </a:r>
            <a:r>
              <a:rPr lang="en-US" sz="3000">
                <a:solidFill>
                  <a:srgbClr val="000000"/>
                </a:solidFill>
                <a:latin typeface="Arial"/>
                <a:ea typeface="Arial"/>
                <a:cs typeface="Arial"/>
                <a:sym typeface="Arial"/>
              </a:rPr>
              <a:t> - klasa narzędziowa dla tablic. Posiada sporo metod pozwalających na poruszanie się po tablicach oraz transformacji tablic do kolekcji.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666666"/>
              </a:buClr>
              <a:buSzPts val="3000"/>
              <a:buFont typeface="Arial"/>
              <a:buChar char="●"/>
            </a:pPr>
            <a:r>
              <a:rPr b="1" lang="en-US" sz="3000">
                <a:solidFill>
                  <a:srgbClr val="666666"/>
                </a:solidFill>
                <a:latin typeface="Arial"/>
                <a:ea typeface="Arial"/>
                <a:cs typeface="Arial"/>
                <a:sym typeface="Arial"/>
              </a:rPr>
              <a:t>java.util.</a:t>
            </a:r>
            <a:r>
              <a:rPr b="1" lang="en-US" sz="3000">
                <a:solidFill>
                  <a:srgbClr val="20999D"/>
                </a:solidFill>
                <a:latin typeface="Arial"/>
                <a:ea typeface="Arial"/>
                <a:cs typeface="Arial"/>
                <a:sym typeface="Arial"/>
              </a:rPr>
              <a:t>Collections</a:t>
            </a:r>
            <a:r>
              <a:rPr lang="en-US" sz="3000">
                <a:solidFill>
                  <a:srgbClr val="000000"/>
                </a:solidFill>
                <a:latin typeface="Arial"/>
                <a:ea typeface="Arial"/>
                <a:cs typeface="Arial"/>
                <a:sym typeface="Arial"/>
              </a:rPr>
              <a:t> - klasa narzędziowa dla kolekcji. Pozwala na proste operacje tworzenia, modyfikacji, przeszukiwania, sortowania dla kolekcji.</a:t>
            </a:r>
            <a:endParaRPr sz="3000">
              <a:solidFill>
                <a:srgbClr val="000000"/>
              </a:solidFill>
              <a:latin typeface="Arial"/>
              <a:ea typeface="Arial"/>
              <a:cs typeface="Arial"/>
              <a:sym typeface="A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2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155" name="Google Shape;2155;p22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#collections</a:t>
            </a:r>
            <a:endParaRPr b="1" sz="3000">
              <a:solidFill>
                <a:schemeClr val="accent6"/>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2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161" name="Google Shape;2161;p22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Bazując na kodzie </a:t>
            </a:r>
            <a:r>
              <a:rPr lang="en-US" sz="2000">
                <a:latin typeface="Arial"/>
                <a:ea typeface="Arial"/>
                <a:cs typeface="Arial"/>
                <a:sym typeface="Arial"/>
              </a:rPr>
              <a:t>utworz</a:t>
            </a:r>
            <a:r>
              <a:rPr lang="en-US" sz="2000">
                <a:latin typeface="Arial"/>
                <a:ea typeface="Arial"/>
                <a:cs typeface="Arial"/>
                <a:sym typeface="Arial"/>
              </a:rPr>
              <a:t>onym na potrzeby omawiania interfejsów, </a:t>
            </a:r>
            <a:r>
              <a:rPr lang="en-US" sz="2000">
                <a:latin typeface="Arial"/>
                <a:ea typeface="Arial"/>
                <a:cs typeface="Arial"/>
                <a:sym typeface="Arial"/>
              </a:rPr>
              <a:t>utwórz</a:t>
            </a:r>
            <a:r>
              <a:rPr lang="en-US" sz="2000">
                <a:latin typeface="Arial"/>
                <a:ea typeface="Arial"/>
                <a:cs typeface="Arial"/>
                <a:sym typeface="Arial"/>
              </a:rPr>
              <a:t> kolekcję figur każdego typu. Na podstawie </a:t>
            </a:r>
            <a:r>
              <a:rPr lang="en-US" sz="2000">
                <a:latin typeface="Arial"/>
                <a:ea typeface="Arial"/>
                <a:cs typeface="Arial"/>
                <a:sym typeface="Arial"/>
              </a:rPr>
              <a:t>utworz</a:t>
            </a:r>
            <a:r>
              <a:rPr lang="en-US" sz="2000">
                <a:latin typeface="Arial"/>
                <a:ea typeface="Arial"/>
                <a:cs typeface="Arial"/>
                <a:sym typeface="Arial"/>
              </a:rPr>
              <a:t>onej kolekcji, oblicz pola i obwody wszystkich figur znajdujących się w kolekcji.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metodę, która porówna ze sobą dwie kolekcje i wyświetli rezultat na konsoli.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klasę o nazwie </a:t>
            </a:r>
            <a:r>
              <a:rPr b="1" lang="en-US" sz="2000">
                <a:latin typeface="Arial"/>
                <a:ea typeface="Arial"/>
                <a:cs typeface="Arial"/>
                <a:sym typeface="Arial"/>
              </a:rPr>
              <a:t>Person</a:t>
            </a:r>
            <a:r>
              <a:rPr lang="en-US" sz="2000">
                <a:latin typeface="Arial"/>
                <a:ea typeface="Arial"/>
                <a:cs typeface="Arial"/>
                <a:sym typeface="Arial"/>
              </a:rPr>
              <a:t>, która będzie zawierać pola: </a:t>
            </a:r>
            <a:r>
              <a:rPr b="1" lang="en-US" sz="2000">
                <a:latin typeface="Arial"/>
                <a:ea typeface="Arial"/>
                <a:cs typeface="Arial"/>
                <a:sym typeface="Arial"/>
              </a:rPr>
              <a:t>firstName</a:t>
            </a:r>
            <a:r>
              <a:rPr lang="en-US" sz="2000">
                <a:latin typeface="Arial"/>
                <a:ea typeface="Arial"/>
                <a:cs typeface="Arial"/>
                <a:sym typeface="Arial"/>
              </a:rPr>
              <a:t> i </a:t>
            </a:r>
            <a:r>
              <a:rPr b="1" lang="en-US" sz="2000">
                <a:latin typeface="Arial"/>
                <a:ea typeface="Arial"/>
                <a:cs typeface="Arial"/>
                <a:sym typeface="Arial"/>
              </a:rPr>
              <a:t>lastName</a:t>
            </a:r>
            <a:r>
              <a:rPr lang="en-US" sz="2000">
                <a:latin typeface="Arial"/>
                <a:ea typeface="Arial"/>
                <a:cs typeface="Arial"/>
                <a:sym typeface="Arial"/>
              </a:rPr>
              <a:t>. Klasa powinna implementować interfejs </a:t>
            </a:r>
            <a:r>
              <a:rPr b="1" lang="en-US" sz="2000">
                <a:latin typeface="Arial"/>
                <a:ea typeface="Arial"/>
                <a:cs typeface="Arial"/>
                <a:sym typeface="Arial"/>
              </a:rPr>
              <a:t>Comparable</a:t>
            </a:r>
            <a:r>
              <a:rPr lang="en-US" sz="2000">
                <a:latin typeface="Arial"/>
                <a:ea typeface="Arial"/>
                <a:cs typeface="Arial"/>
                <a:sym typeface="Arial"/>
              </a:rPr>
              <a:t>. Następnie utwórz kolekcję i dodaj do niej kilka obiektów klasy Person. Kolekcja powinna sortować alfabetycznie wszystkie dodawane elementy.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Napisz metodę, która będzie przyjmować imiona od użytkownika, a wprowadzenie znaku "q" przerwie swoje działanie i wyświetli wszystkie unikalne imiona dodane do kolekcji.</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Poćwicz wykorzystanie klas </a:t>
            </a:r>
            <a:r>
              <a:rPr b="1" lang="en-US" sz="2000">
                <a:latin typeface="Arial"/>
                <a:ea typeface="Arial"/>
                <a:cs typeface="Arial"/>
                <a:sym typeface="Arial"/>
              </a:rPr>
              <a:t>Arrays</a:t>
            </a:r>
            <a:r>
              <a:rPr lang="en-US" sz="2000">
                <a:latin typeface="Arial"/>
                <a:ea typeface="Arial"/>
                <a:cs typeface="Arial"/>
                <a:sym typeface="Arial"/>
              </a:rPr>
              <a:t> oraz </a:t>
            </a:r>
            <a:r>
              <a:rPr b="1" lang="en-US" sz="2000">
                <a:latin typeface="Arial"/>
                <a:ea typeface="Arial"/>
                <a:cs typeface="Arial"/>
                <a:sym typeface="Arial"/>
              </a:rPr>
              <a:t>Collections</a:t>
            </a:r>
            <a:r>
              <a:rPr lang="en-US" sz="2000">
                <a:latin typeface="Arial"/>
                <a:ea typeface="Arial"/>
                <a:cs typeface="Arial"/>
                <a:sym typeface="Arial"/>
              </a:rPr>
              <a:t>. Zapoznaj się z ich API i postaraj się wykorzystać dostępne metody do operacji na tablicach i kolekcjach.</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Rozszerz klasę </a:t>
            </a:r>
            <a:r>
              <a:rPr b="1" lang="en-US" sz="2000">
                <a:latin typeface="Arial"/>
                <a:ea typeface="Arial"/>
                <a:cs typeface="Arial"/>
                <a:sym typeface="Arial"/>
              </a:rPr>
              <a:t>Car</a:t>
            </a:r>
            <a:r>
              <a:rPr lang="en-US" sz="2000">
                <a:latin typeface="Arial"/>
                <a:ea typeface="Arial"/>
                <a:cs typeface="Arial"/>
                <a:sym typeface="Arial"/>
              </a:rPr>
              <a:t> z przykładu i dodaj do niej pola opisujące własności samochodu. Utwórz kolekcję samochodów możliwych do kupna (przynajmniej 10 pozycji). Następnie napisz program pozwalający użytkownikowi na przeszukiwanie kolekcji na podstawie podawanych parametrów. Wynikiem powinna być lista dostępnych pojazdów.</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solidFill>
                  <a:srgbClr val="FF0000"/>
                </a:solidFill>
                <a:latin typeface="Arial"/>
                <a:ea typeface="Arial"/>
                <a:cs typeface="Arial"/>
                <a:sym typeface="Arial"/>
              </a:rPr>
              <a:t>*</a:t>
            </a:r>
            <a:r>
              <a:rPr lang="en-US" sz="2000">
                <a:latin typeface="Arial"/>
                <a:ea typeface="Arial"/>
                <a:cs typeface="Arial"/>
                <a:sym typeface="Arial"/>
              </a:rPr>
              <a:t> Napisz program, który porówna wydajność działania operacji na kolekcjach typu ArrayList, LinkedList, HashSet, TreeSet oraz HashMap, TreeMap.</a:t>
            </a:r>
            <a:endParaRPr sz="2000">
              <a:latin typeface="Arial"/>
              <a:ea typeface="Arial"/>
              <a:cs typeface="Arial"/>
              <a:sym typeface="Arial"/>
            </a:endParaRPr>
          </a:p>
        </p:txBody>
      </p:sp>
      <p:sp>
        <p:nvSpPr>
          <p:cNvPr id="2162" name="Google Shape;2162;p22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227"/>
          <p:cNvSpPr txBox="1"/>
          <p:nvPr>
            <p:ph type="title"/>
          </p:nvPr>
        </p:nvSpPr>
        <p:spPr>
          <a:xfrm>
            <a:off x="2892155" y="11877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#7</a:t>
            </a:r>
            <a:endParaRPr>
              <a:latin typeface="Arial"/>
              <a:ea typeface="Arial"/>
              <a:cs typeface="Arial"/>
              <a:sym typeface="Arial"/>
            </a:endParaRPr>
          </a:p>
        </p:txBody>
      </p:sp>
      <p:sp>
        <p:nvSpPr>
          <p:cNvPr id="2168" name="Google Shape;2168;p2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2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174" name="Google Shape;2174;p228"/>
          <p:cNvSpPr txBox="1"/>
          <p:nvPr>
            <p:ph idx="4294967295" type="ctrTitle"/>
          </p:nvPr>
        </p:nvSpPr>
        <p:spPr>
          <a:xfrm>
            <a:off x="1780100" y="1693475"/>
            <a:ext cx="7620600" cy="39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 w formie testu</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mapy </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10:30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10:40</a:t>
            </a:r>
            <a:r>
              <a:rPr lang="en-US" sz="2500">
                <a:latin typeface="Arial"/>
                <a:ea typeface="Arial"/>
                <a:cs typeface="Arial"/>
                <a:sym typeface="Arial"/>
              </a:rPr>
              <a:t> - typy generyczne</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12:30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długa</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13:00</a:t>
            </a:r>
            <a:r>
              <a:rPr lang="en-US" sz="2500">
                <a:latin typeface="Arial"/>
                <a:ea typeface="Arial"/>
                <a:cs typeface="Arial"/>
                <a:sym typeface="Arial"/>
              </a:rPr>
              <a:t> - podsumowanie testu</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5"/>
                </a:solidFill>
                <a:latin typeface="Arial"/>
                <a:ea typeface="Arial"/>
                <a:cs typeface="Arial"/>
                <a:sym typeface="Arial"/>
              </a:rPr>
              <a:t>13:30</a:t>
            </a:r>
            <a:r>
              <a:rPr lang="en-US" sz="2500">
                <a:latin typeface="Arial"/>
                <a:ea typeface="Arial"/>
                <a:cs typeface="Arial"/>
                <a:sym typeface="Arial"/>
              </a:rPr>
              <a:t> - IO, new IO</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14:45</a:t>
            </a:r>
            <a:r>
              <a:rPr lang="en-US" sz="2500">
                <a:latin typeface="Arial"/>
                <a:ea typeface="Arial"/>
                <a:cs typeface="Arial"/>
                <a:sym typeface="Arial"/>
              </a:rPr>
              <a:t> - IO, new IO cd</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16:00</a:t>
            </a:r>
            <a:r>
              <a:rPr lang="en-US" sz="2500">
                <a:latin typeface="Arial"/>
                <a:ea typeface="Arial"/>
                <a:cs typeface="Arial"/>
                <a:sym typeface="Arial"/>
              </a:rPr>
              <a:t> - </a:t>
            </a:r>
            <a:r>
              <a:rPr lang="en-US" sz="2500" u="sng">
                <a:latin typeface="Arial"/>
                <a:ea typeface="Arial"/>
                <a:cs typeface="Arial"/>
                <a:sym typeface="Arial"/>
              </a:rPr>
              <a:t>koniec zajęć :)</a:t>
            </a:r>
            <a:endParaRPr sz="2500">
              <a:latin typeface="Arial"/>
              <a:ea typeface="Arial"/>
              <a:cs typeface="Arial"/>
              <a:sym typeface="Arial"/>
            </a:endParaRPr>
          </a:p>
        </p:txBody>
      </p:sp>
      <p:sp>
        <p:nvSpPr>
          <p:cNvPr id="2175" name="Google Shape;2175;p228"/>
          <p:cNvSpPr txBox="1"/>
          <p:nvPr/>
        </p:nvSpPr>
        <p:spPr>
          <a:xfrm>
            <a:off x="393775" y="103775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2176" name="Google Shape;2176;p228"/>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22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182" name="Google Shape;2182;p229"/>
          <p:cNvSpPr txBox="1"/>
          <p:nvPr>
            <p:ph idx="1" type="body"/>
          </p:nvPr>
        </p:nvSpPr>
        <p:spPr>
          <a:xfrm>
            <a:off x="1962625" y="2101775"/>
            <a:ext cx="8266800" cy="28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dk1"/>
                </a:solidFill>
                <a:latin typeface="Arial"/>
                <a:ea typeface="Arial"/>
                <a:cs typeface="Arial"/>
                <a:sym typeface="Arial"/>
              </a:rPr>
              <a:t>TEST</a:t>
            </a:r>
            <a:endParaRPr sz="4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0"/>
          <p:cNvSpPr txBox="1"/>
          <p:nvPr>
            <p:ph idx="1" type="body"/>
          </p:nvPr>
        </p:nvSpPr>
        <p:spPr>
          <a:xfrm>
            <a:off x="1649500" y="2176000"/>
            <a:ext cx="90627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Dane</a:t>
            </a:r>
            <a:endParaRPr b="1" sz="48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typy, literały, zmienne, wyrażenia</a:t>
            </a:r>
            <a:endParaRPr b="1" sz="4800">
              <a:solidFill>
                <a:srgbClr val="000000"/>
              </a:solidFill>
              <a:latin typeface="Arial"/>
              <a:ea typeface="Arial"/>
              <a:cs typeface="Arial"/>
              <a:sym typeface="Arial"/>
            </a:endParaRPr>
          </a:p>
        </p:txBody>
      </p:sp>
      <p:sp>
        <p:nvSpPr>
          <p:cNvPr id="521" name="Google Shape;521;p5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6" name="Shape 2186"/>
        <p:cNvGrpSpPr/>
        <p:nvPr/>
      </p:nvGrpSpPr>
      <p:grpSpPr>
        <a:xfrm>
          <a:off x="0" y="0"/>
          <a:ext cx="0" cy="0"/>
          <a:chOff x="0" y="0"/>
          <a:chExt cx="0" cy="0"/>
        </a:xfrm>
      </p:grpSpPr>
      <p:sp>
        <p:nvSpPr>
          <p:cNvPr id="2187" name="Google Shape;2187;p230"/>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Mapy</a:t>
            </a:r>
            <a:endParaRPr sz="4800">
              <a:solidFill>
                <a:srgbClr val="000000"/>
              </a:solidFill>
            </a:endParaRPr>
          </a:p>
        </p:txBody>
      </p:sp>
      <p:sp>
        <p:nvSpPr>
          <p:cNvPr id="2188" name="Google Shape;2188;p23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2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2194" name="Google Shape;2194;p2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 a po angielsku to wartość.</a:t>
            </a:r>
            <a:endParaRPr sz="2000">
              <a:latin typeface="Arial"/>
              <a:ea typeface="Arial"/>
              <a:cs typeface="Arial"/>
              <a:sym typeface="Arial"/>
            </a:endParaRPr>
          </a:p>
        </p:txBody>
      </p:sp>
      <p:sp>
        <p:nvSpPr>
          <p:cNvPr id="2195" name="Google Shape;2195;p231"/>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2196" name="Google Shape;2196;p231"/>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2197" name="Google Shape;2197;p231"/>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2198" name="Google Shape;2198;p231"/>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2199" name="Google Shape;2199;p231"/>
          <p:cNvCxnSpPr>
            <a:stCxn id="2196" idx="2"/>
            <a:endCxn id="2197"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2200" name="Google Shape;2200;p231"/>
          <p:cNvCxnSpPr>
            <a:stCxn id="2196" idx="2"/>
            <a:endCxn id="2198"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2201" name="Google Shape;2201;p231"/>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2202" name="Google Shape;2202;p231"/>
          <p:cNvCxnSpPr>
            <a:stCxn id="2197" idx="2"/>
            <a:endCxn id="2201"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2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Rodzaje map</a:t>
            </a:r>
            <a:endParaRPr sz="2400">
              <a:solidFill>
                <a:schemeClr val="accent6"/>
              </a:solidFill>
              <a:latin typeface="Arial"/>
              <a:ea typeface="Arial"/>
              <a:cs typeface="Arial"/>
              <a:sym typeface="Arial"/>
            </a:endParaRPr>
          </a:p>
        </p:txBody>
      </p:sp>
      <p:sp>
        <p:nvSpPr>
          <p:cNvPr id="2208" name="Google Shape;2208;p232"/>
          <p:cNvSpPr txBox="1"/>
          <p:nvPr>
            <p:ph idx="4294967295" type="ctrTitle"/>
          </p:nvPr>
        </p:nvSpPr>
        <p:spPr>
          <a:xfrm>
            <a:off x="0" y="963000"/>
            <a:ext cx="11985300" cy="52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solidFill>
                <a:schemeClr val="accent5"/>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HashMap</a:t>
            </a:r>
            <a:endParaRPr b="1" sz="2400">
              <a:solidFill>
                <a:schemeClr val="accent5"/>
              </a:solidFill>
              <a:latin typeface="Arial"/>
              <a:ea typeface="Arial"/>
              <a:cs typeface="Arial"/>
              <a:sym typeface="Arial"/>
            </a:endParaRPr>
          </a:p>
          <a:p>
            <a:pPr indent="457200" lvl="0" marL="0" rtl="0" algn="l">
              <a:spcBef>
                <a:spcPts val="0"/>
              </a:spcBef>
              <a:spcAft>
                <a:spcPts val="0"/>
              </a:spcAft>
              <a:buNone/>
            </a:pPr>
            <a:r>
              <a:rPr lang="en-US" sz="2400">
                <a:solidFill>
                  <a:srgbClr val="000000"/>
                </a:solidFill>
                <a:latin typeface="Arial"/>
                <a:ea typeface="Arial"/>
                <a:cs typeface="Arial"/>
                <a:sym typeface="Arial"/>
              </a:rPr>
              <a:t>Mapa nieposortowana, gdzie kolejność iteracji jest nieokreślona. </a:t>
            </a:r>
            <a:endParaRPr sz="2400">
              <a:solidFill>
                <a:srgbClr val="000000"/>
              </a:solidFill>
              <a:latin typeface="Arial"/>
              <a:ea typeface="Arial"/>
              <a:cs typeface="Arial"/>
              <a:sym typeface="Arial"/>
            </a:endParaRPr>
          </a:p>
          <a:p>
            <a:pPr indent="457200" lvl="0" marL="0" rtl="0" algn="l">
              <a:spcBef>
                <a:spcPts val="0"/>
              </a:spcBef>
              <a:spcAft>
                <a:spcPts val="0"/>
              </a:spcAft>
              <a:buNone/>
            </a:pPr>
            <a:r>
              <a:rPr lang="en-US" sz="2400">
                <a:solidFill>
                  <a:srgbClr val="000000"/>
                </a:solidFill>
                <a:latin typeface="Arial"/>
                <a:ea typeface="Arial"/>
                <a:cs typeface="Arial"/>
                <a:sym typeface="Arial"/>
              </a:rPr>
              <a:t>Ogólna implementacja, którą możemy utożsamiać ze słownikiem. </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LinkedHashMap</a:t>
            </a:r>
            <a:endParaRPr b="1" sz="2400">
              <a:solidFill>
                <a:schemeClr val="accent5"/>
              </a:solidFill>
              <a:latin typeface="Arial"/>
              <a:ea typeface="Arial"/>
              <a:cs typeface="Arial"/>
              <a:sym typeface="Arial"/>
            </a:endParaRPr>
          </a:p>
          <a:p>
            <a:pPr indent="0" lvl="0" marL="457200" rtl="0" algn="l">
              <a:spcBef>
                <a:spcPts val="0"/>
              </a:spcBef>
              <a:spcAft>
                <a:spcPts val="0"/>
              </a:spcAft>
              <a:buNone/>
            </a:pPr>
            <a:r>
              <a:rPr lang="en-US" sz="2400">
                <a:solidFill>
                  <a:srgbClr val="000000"/>
                </a:solidFill>
                <a:latin typeface="Arial"/>
                <a:ea typeface="Arial"/>
                <a:cs typeface="Arial"/>
                <a:sym typeface="Arial"/>
              </a:rPr>
              <a:t>Dziedziczy po HashMap, ale zapewnia taką samą kolejność elementów w momencie iterowania po kolekcji.</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TreeMap</a:t>
            </a:r>
            <a:endParaRPr b="1" sz="2400">
              <a:solidFill>
                <a:schemeClr val="accent5"/>
              </a:solidFill>
              <a:latin typeface="Arial"/>
              <a:ea typeface="Arial"/>
              <a:cs typeface="Arial"/>
              <a:sym typeface="Arial"/>
            </a:endParaRPr>
          </a:p>
          <a:p>
            <a:pPr indent="0" lvl="0" marL="457200" rtl="0" algn="l">
              <a:spcBef>
                <a:spcPts val="0"/>
              </a:spcBef>
              <a:spcAft>
                <a:spcPts val="0"/>
              </a:spcAft>
              <a:buNone/>
            </a:pPr>
            <a:r>
              <a:rPr lang="en-US" sz="2400">
                <a:solidFill>
                  <a:srgbClr val="000000"/>
                </a:solidFill>
                <a:latin typeface="Arial"/>
                <a:ea typeface="Arial"/>
                <a:cs typeface="Arial"/>
                <a:sym typeface="Arial"/>
              </a:rPr>
              <a:t>Mapa posortowana według kluczy w sposób naturalny gdy elementy implementują Comparable. Sortowanie zapewnione jest już na etapie dodawania nowego elementu.</a:t>
            </a:r>
            <a:endParaRPr sz="2400">
              <a:solidFill>
                <a:srgbClr val="000000"/>
              </a:solidFill>
              <a:latin typeface="Arial"/>
              <a:ea typeface="Arial"/>
              <a:cs typeface="Arial"/>
              <a:sym typeface="Aria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Google Shape;2213;p2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#collections</a:t>
            </a:r>
            <a:endParaRPr sz="2400">
              <a:solidFill>
                <a:schemeClr val="accent6"/>
              </a:solidFill>
              <a:latin typeface="Arial"/>
              <a:ea typeface="Arial"/>
              <a:cs typeface="Arial"/>
              <a:sym typeface="Arial"/>
            </a:endParaRPr>
          </a:p>
        </p:txBody>
      </p:sp>
      <p:sp>
        <p:nvSpPr>
          <p:cNvPr id="2214" name="Google Shape;2214;p233"/>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mapę, która jako klucze będzie zawierała obiekty </a:t>
            </a:r>
            <a:r>
              <a:rPr b="1" i="1" lang="en-US" sz="1800">
                <a:latin typeface="Arial"/>
                <a:ea typeface="Arial"/>
                <a:cs typeface="Arial"/>
                <a:sym typeface="Arial"/>
              </a:rPr>
              <a:t>Integer</a:t>
            </a:r>
            <a:r>
              <a:rPr lang="en-US" sz="1800">
                <a:latin typeface="Arial"/>
                <a:ea typeface="Arial"/>
                <a:cs typeface="Arial"/>
                <a:sym typeface="Arial"/>
              </a:rPr>
              <a:t>, a jako wartości obiekty typu </a:t>
            </a:r>
            <a:r>
              <a:rPr b="1" i="1" lang="en-US" sz="1800">
                <a:latin typeface="Arial"/>
                <a:ea typeface="Arial"/>
                <a:cs typeface="Arial"/>
                <a:sym typeface="Arial"/>
              </a:rPr>
              <a:t>String</a:t>
            </a:r>
            <a:r>
              <a:rPr lang="en-US" sz="1800">
                <a:latin typeface="Arial"/>
                <a:ea typeface="Arial"/>
                <a:cs typeface="Arial"/>
                <a:sym typeface="Arial"/>
              </a:rPr>
              <a:t>. Wypisz na </a:t>
            </a:r>
            <a:r>
              <a:rPr lang="en-US" sz="1800">
                <a:latin typeface="Arial"/>
                <a:ea typeface="Arial"/>
                <a:cs typeface="Arial"/>
                <a:sym typeface="Arial"/>
              </a:rPr>
              <a:t>ekran </a:t>
            </a:r>
            <a:r>
              <a:rPr lang="en-US" sz="1800">
                <a:latin typeface="Arial"/>
                <a:ea typeface="Arial"/>
                <a:cs typeface="Arial"/>
                <a:sym typeface="Arial"/>
              </a:rPr>
              <a:t>rozmiar mapy oraz </a:t>
            </a:r>
            <a:r>
              <a:rPr lang="en-US" sz="1800">
                <a:latin typeface="Arial"/>
                <a:ea typeface="Arial"/>
                <a:cs typeface="Arial"/>
                <a:sym typeface="Arial"/>
              </a:rPr>
              <a:t>wszystkie wartości (klucz - wartość).</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Policz w mapie z pkt 1 (za pomocą pętli)</a:t>
            </a:r>
            <a:r>
              <a:rPr lang="en-US" sz="1800">
                <a:latin typeface="Arial"/>
                <a:ea typeface="Arial"/>
                <a:cs typeface="Arial"/>
                <a:sym typeface="Arial"/>
              </a:rPr>
              <a:t> ilość kluczy, które mają wartość mniejszą od zera oraz takich które mają wartość większą lub równą zeru. Wypisz wyniki na ekran.</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 mapy stworzonej w pkt 1 wyciągnij wszystkie klucze, które mają wartość mniejszą od zera i dodaj je do nowej listy obiektów </a:t>
            </a:r>
            <a:r>
              <a:rPr b="1" i="1" lang="en-US" sz="1800">
                <a:latin typeface="Arial"/>
                <a:ea typeface="Arial"/>
                <a:cs typeface="Arial"/>
                <a:sym typeface="Arial"/>
              </a:rPr>
              <a:t>Integer</a:t>
            </a:r>
            <a:r>
              <a:rPr lang="en-US" sz="1800">
                <a:latin typeface="Arial"/>
                <a:ea typeface="Arial"/>
                <a:cs typeface="Arial"/>
                <a:sym typeface="Arial"/>
              </a:rPr>
              <a:t>. Następnie usuń z mapy wszystkie wartości, których klucze znajdują się w liście. Wypisz wszystkie pozostałe wartości mapy (klucz - wartość) na </a:t>
            </a:r>
            <a:r>
              <a:rPr lang="en-US" sz="1800">
                <a:latin typeface="Arial"/>
                <a:ea typeface="Arial"/>
                <a:cs typeface="Arial"/>
                <a:sym typeface="Arial"/>
              </a:rPr>
              <a:t>ekran</a:t>
            </a:r>
            <a:r>
              <a:rPr lang="en-US" sz="1800">
                <a:latin typeface="Arial"/>
                <a:ea typeface="Arial"/>
                <a:cs typeface="Arial"/>
                <a:sym typeface="Arial"/>
              </a:rPr>
              <a:t>.</a:t>
            </a:r>
            <a:endParaRPr sz="18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jako parametr przyjmie listę obiektów </a:t>
            </a:r>
            <a:r>
              <a:rPr b="1" i="1" lang="en-US" sz="1800">
                <a:latin typeface="Arial"/>
                <a:ea typeface="Arial"/>
                <a:cs typeface="Arial"/>
                <a:sym typeface="Arial"/>
              </a:rPr>
              <a:t>pl.sda.collections.Product </a:t>
            </a:r>
            <a:r>
              <a:rPr lang="en-US" sz="1800">
                <a:latin typeface="Arial"/>
                <a:ea typeface="Arial"/>
                <a:cs typeface="Arial"/>
                <a:sym typeface="Arial"/>
              </a:rPr>
              <a:t>i zwróci mapę gdzie kluczem będzie id produktu a wartością obiekt klasy </a:t>
            </a:r>
            <a:r>
              <a:rPr b="1" i="1" lang="en-US" sz="1800">
                <a:latin typeface="Arial"/>
                <a:ea typeface="Arial"/>
                <a:cs typeface="Arial"/>
                <a:sym typeface="Arial"/>
              </a:rPr>
              <a:t>Product.</a:t>
            </a:r>
            <a:endParaRPr b="1" i="1" sz="1800">
              <a:latin typeface="Arial"/>
              <a:ea typeface="Arial"/>
              <a:cs typeface="Arial"/>
              <a:sym typeface="Arial"/>
            </a:endParaRPr>
          </a:p>
          <a:p>
            <a:pPr indent="-342900" lvl="1" marL="914400" rtl="0" algn="l">
              <a:spcBef>
                <a:spcPts val="0"/>
              </a:spcBef>
              <a:spcAft>
                <a:spcPts val="0"/>
              </a:spcAft>
              <a:buSzPts val="1800"/>
              <a:buAutoNum type="alphaLcPeriod"/>
            </a:pPr>
            <a:r>
              <a:rPr lang="en-US"/>
              <a:t>zmień implementację mapy tak żeby kolejność produktów w mapie odpowiadała kolejności z listy wejściowej</a:t>
            </a:r>
            <a:endParaRPr/>
          </a:p>
          <a:p>
            <a:pPr indent="-342900" lvl="1" marL="914400" rtl="0" algn="l">
              <a:spcBef>
                <a:spcPts val="0"/>
              </a:spcBef>
              <a:spcAft>
                <a:spcPts val="0"/>
              </a:spcAft>
              <a:buSzPts val="1800"/>
              <a:buAutoNum type="alphaLcPeriod"/>
            </a:pPr>
            <a:r>
              <a:rPr lang="en-US">
                <a:solidFill>
                  <a:schemeClr val="dk1"/>
                </a:solidFill>
              </a:rPr>
              <a:t>zmień implementację mapy tak żeby kolejność produktów w mapie odpowiadała kolejności idków produktów</a:t>
            </a:r>
            <a:endParaRPr>
              <a:solidFill>
                <a:schemeClr val="dk1"/>
              </a:solidFill>
            </a:endParaRPr>
          </a:p>
          <a:p>
            <a:pPr indent="0" lvl="0" marL="914400" rtl="0" algn="l">
              <a:spcBef>
                <a:spcPts val="0"/>
              </a:spcBef>
              <a:spcAft>
                <a:spcPts val="0"/>
              </a:spcAft>
              <a:buNone/>
            </a:pPr>
            <a:r>
              <a:t/>
            </a:r>
            <a:endParaRPr sz="800">
              <a:solidFill>
                <a:schemeClr val="dk1"/>
              </a:solidFil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 </a:t>
            </a:r>
            <a:r>
              <a:rPr lang="en-US" sz="1800">
                <a:latin typeface="Arial"/>
                <a:ea typeface="Arial"/>
                <a:cs typeface="Arial"/>
                <a:sym typeface="Arial"/>
              </a:rPr>
              <a:t>Napisz klasę, która będzie przechowywała mapę słów (obiektów typu </a:t>
            </a:r>
            <a:r>
              <a:rPr b="1" i="1" lang="en-US" sz="1800">
                <a:latin typeface="Arial"/>
                <a:ea typeface="Arial"/>
                <a:cs typeface="Arial"/>
                <a:sym typeface="Arial"/>
              </a:rPr>
              <a:t>String</a:t>
            </a:r>
            <a:r>
              <a:rPr lang="en-US" sz="1800">
                <a:latin typeface="Arial"/>
                <a:ea typeface="Arial"/>
                <a:cs typeface="Arial"/>
                <a:sym typeface="Arial"/>
              </a:rPr>
              <a:t>), gdzie kluczem będzie pierwsza litera słowa a wartością zbiór unikalnych słów podanych przez użytkownika. Klasa powinna mieć metodę do podania pojedynczego słowa do klasy, metodę do pobrania zbioru słów na podaną literę i metodę do wyciągnięcia liczności słów dla podanej litery.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sp>
        <p:nvSpPr>
          <p:cNvPr id="2215" name="Google Shape;2215;p23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23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Typy generyczne</a:t>
            </a:r>
            <a:endParaRPr sz="4800">
              <a:solidFill>
                <a:srgbClr val="000000"/>
              </a:solidFill>
            </a:endParaRPr>
          </a:p>
        </p:txBody>
      </p:sp>
      <p:sp>
        <p:nvSpPr>
          <p:cNvPr id="2221" name="Google Shape;2221;p2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2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“Pudełkowy” problem</a:t>
            </a:r>
            <a:endParaRPr sz="2400">
              <a:solidFill>
                <a:schemeClr val="accent6"/>
              </a:solidFill>
              <a:latin typeface="Arial"/>
              <a:ea typeface="Arial"/>
              <a:cs typeface="Arial"/>
              <a:sym typeface="Arial"/>
            </a:endParaRPr>
          </a:p>
        </p:txBody>
      </p:sp>
      <p:pic>
        <p:nvPicPr>
          <p:cNvPr id="2227" name="Google Shape;2227;p235"/>
          <p:cNvPicPr preferRelativeResize="0"/>
          <p:nvPr/>
        </p:nvPicPr>
        <p:blipFill>
          <a:blip r:embed="rId3">
            <a:alphaModFix/>
          </a:blip>
          <a:stretch>
            <a:fillRect/>
          </a:stretch>
        </p:blipFill>
        <p:spPr>
          <a:xfrm>
            <a:off x="152475" y="1356425"/>
            <a:ext cx="3859750" cy="3198725"/>
          </a:xfrm>
          <a:prstGeom prst="rect">
            <a:avLst/>
          </a:prstGeom>
          <a:noFill/>
          <a:ln cap="flat" cmpd="sng" w="9525">
            <a:solidFill>
              <a:schemeClr val="dk2"/>
            </a:solidFill>
            <a:prstDash val="solid"/>
            <a:round/>
            <a:headEnd len="sm" w="sm" type="none"/>
            <a:tailEnd len="sm" w="sm" type="none"/>
          </a:ln>
        </p:spPr>
      </p:pic>
      <p:pic>
        <p:nvPicPr>
          <p:cNvPr id="2228" name="Google Shape;2228;p235"/>
          <p:cNvPicPr preferRelativeResize="0"/>
          <p:nvPr/>
        </p:nvPicPr>
        <p:blipFill>
          <a:blip r:embed="rId4">
            <a:alphaModFix/>
          </a:blip>
          <a:stretch>
            <a:fillRect/>
          </a:stretch>
        </p:blipFill>
        <p:spPr>
          <a:xfrm>
            <a:off x="4115900" y="1356425"/>
            <a:ext cx="3874536" cy="3198725"/>
          </a:xfrm>
          <a:prstGeom prst="rect">
            <a:avLst/>
          </a:prstGeom>
          <a:noFill/>
          <a:ln cap="flat" cmpd="sng" w="9525">
            <a:solidFill>
              <a:schemeClr val="dk2"/>
            </a:solidFill>
            <a:prstDash val="solid"/>
            <a:round/>
            <a:headEnd len="sm" w="sm" type="none"/>
            <a:tailEnd len="sm" w="sm" type="none"/>
          </a:ln>
        </p:spPr>
      </p:pic>
      <p:pic>
        <p:nvPicPr>
          <p:cNvPr id="2229" name="Google Shape;2229;p235"/>
          <p:cNvPicPr preferRelativeResize="0"/>
          <p:nvPr/>
        </p:nvPicPr>
        <p:blipFill>
          <a:blip r:embed="rId5">
            <a:alphaModFix/>
          </a:blip>
          <a:stretch>
            <a:fillRect/>
          </a:stretch>
        </p:blipFill>
        <p:spPr>
          <a:xfrm>
            <a:off x="8094100" y="1356425"/>
            <a:ext cx="3996834" cy="3198725"/>
          </a:xfrm>
          <a:prstGeom prst="rect">
            <a:avLst/>
          </a:prstGeom>
          <a:noFill/>
          <a:ln cap="flat" cmpd="sng" w="9525">
            <a:solidFill>
              <a:schemeClr val="dk2"/>
            </a:solidFill>
            <a:prstDash val="solid"/>
            <a:round/>
            <a:headEnd len="sm" w="sm" type="none"/>
            <a:tailEnd len="sm" w="sm" type="none"/>
          </a:ln>
        </p:spPr>
      </p:pic>
      <p:sp>
        <p:nvSpPr>
          <p:cNvPr id="2230" name="Google Shape;2230;p235"/>
          <p:cNvSpPr txBox="1"/>
          <p:nvPr/>
        </p:nvSpPr>
        <p:spPr>
          <a:xfrm>
            <a:off x="166025"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OrangeBox</a:t>
            </a:r>
            <a:endParaRPr sz="3000">
              <a:latin typeface="Calibri"/>
              <a:ea typeface="Calibri"/>
              <a:cs typeface="Calibri"/>
              <a:sym typeface="Calibri"/>
            </a:endParaRPr>
          </a:p>
        </p:txBody>
      </p:sp>
      <p:sp>
        <p:nvSpPr>
          <p:cNvPr id="2231" name="Google Shape;2231;p235"/>
          <p:cNvSpPr txBox="1"/>
          <p:nvPr/>
        </p:nvSpPr>
        <p:spPr>
          <a:xfrm>
            <a:off x="4040513"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AppleBox</a:t>
            </a:r>
            <a:endParaRPr sz="3000">
              <a:latin typeface="Calibri"/>
              <a:ea typeface="Calibri"/>
              <a:cs typeface="Calibri"/>
              <a:sym typeface="Calibri"/>
            </a:endParaRPr>
          </a:p>
        </p:txBody>
      </p:sp>
      <p:sp>
        <p:nvSpPr>
          <p:cNvPr id="2232" name="Google Shape;2232;p235"/>
          <p:cNvSpPr txBox="1"/>
          <p:nvPr/>
        </p:nvSpPr>
        <p:spPr>
          <a:xfrm>
            <a:off x="8094088" y="4842375"/>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Strawberry</a:t>
            </a:r>
            <a:r>
              <a:rPr lang="en-US" sz="3000">
                <a:latin typeface="Calibri"/>
                <a:ea typeface="Calibri"/>
                <a:cs typeface="Calibri"/>
                <a:sym typeface="Calibri"/>
              </a:rPr>
              <a:t>Box</a:t>
            </a:r>
            <a:endParaRPr sz="3000">
              <a:latin typeface="Calibri"/>
              <a:ea typeface="Calibri"/>
              <a:cs typeface="Calibri"/>
              <a:sym typeface="Calibri"/>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2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“Pudełkowy” problem - rozwiązanie</a:t>
            </a:r>
            <a:endParaRPr sz="2400">
              <a:solidFill>
                <a:schemeClr val="accent6"/>
              </a:solidFill>
              <a:latin typeface="Arial"/>
              <a:ea typeface="Arial"/>
              <a:cs typeface="Arial"/>
              <a:sym typeface="Arial"/>
            </a:endParaRPr>
          </a:p>
        </p:txBody>
      </p:sp>
      <p:pic>
        <p:nvPicPr>
          <p:cNvPr id="2238" name="Google Shape;2238;p236"/>
          <p:cNvPicPr preferRelativeResize="0"/>
          <p:nvPr/>
        </p:nvPicPr>
        <p:blipFill rotWithShape="1">
          <a:blip r:embed="rId3">
            <a:alphaModFix/>
          </a:blip>
          <a:srcRect b="1446" l="0" r="0" t="1446"/>
          <a:stretch/>
        </p:blipFill>
        <p:spPr>
          <a:xfrm>
            <a:off x="248875" y="1470000"/>
            <a:ext cx="3996835" cy="3198725"/>
          </a:xfrm>
          <a:prstGeom prst="rect">
            <a:avLst/>
          </a:prstGeom>
          <a:noFill/>
          <a:ln cap="flat" cmpd="sng" w="9525">
            <a:solidFill>
              <a:schemeClr val="dk2"/>
            </a:solidFill>
            <a:prstDash val="solid"/>
            <a:round/>
            <a:headEnd len="sm" w="sm" type="none"/>
            <a:tailEnd len="sm" w="sm" type="none"/>
          </a:ln>
        </p:spPr>
      </p:pic>
      <p:sp>
        <p:nvSpPr>
          <p:cNvPr id="2239" name="Google Shape;2239;p236"/>
          <p:cNvSpPr txBox="1"/>
          <p:nvPr/>
        </p:nvSpPr>
        <p:spPr>
          <a:xfrm>
            <a:off x="166025" y="4769100"/>
            <a:ext cx="3874500" cy="8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Box&lt;T&gt;</a:t>
            </a:r>
            <a:endParaRPr sz="3000">
              <a:latin typeface="Calibri"/>
              <a:ea typeface="Calibri"/>
              <a:cs typeface="Calibri"/>
              <a:sym typeface="Calibri"/>
            </a:endParaRPr>
          </a:p>
        </p:txBody>
      </p:sp>
      <p:sp>
        <p:nvSpPr>
          <p:cNvPr id="2240" name="Google Shape;2240;p236"/>
          <p:cNvSpPr txBox="1"/>
          <p:nvPr/>
        </p:nvSpPr>
        <p:spPr>
          <a:xfrm>
            <a:off x="6448700" y="1011775"/>
            <a:ext cx="4891500" cy="50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public class</a:t>
            </a:r>
            <a:r>
              <a:rPr b="1" lang="en-US" sz="3000">
                <a:latin typeface="Calibri"/>
                <a:ea typeface="Calibri"/>
                <a:cs typeface="Calibri"/>
                <a:sym typeface="Calibri"/>
              </a:rPr>
              <a:t> </a:t>
            </a:r>
            <a:r>
              <a:rPr b="1" lang="en-US" sz="3000">
                <a:solidFill>
                  <a:schemeClr val="accent5"/>
                </a:solidFill>
                <a:latin typeface="Calibri"/>
                <a:ea typeface="Calibri"/>
                <a:cs typeface="Calibri"/>
                <a:sym typeface="Calibri"/>
              </a:rPr>
              <a:t>Box</a:t>
            </a:r>
            <a:r>
              <a:rPr b="1" lang="en-US" sz="3000">
                <a:latin typeface="Calibri"/>
                <a:ea typeface="Calibri"/>
                <a:cs typeface="Calibri"/>
                <a:sym typeface="Calibri"/>
              </a:rPr>
              <a:t>&lt;</a:t>
            </a:r>
            <a:r>
              <a:rPr b="1" lang="en-US" sz="3000">
                <a:solidFill>
                  <a:schemeClr val="accent2"/>
                </a:solidFill>
                <a:latin typeface="Calibri"/>
                <a:ea typeface="Calibri"/>
                <a:cs typeface="Calibri"/>
                <a:sym typeface="Calibri"/>
              </a:rPr>
              <a:t>T</a:t>
            </a:r>
            <a:r>
              <a:rPr b="1" lang="en-US" sz="3000">
                <a:latin typeface="Calibri"/>
                <a:ea typeface="Calibri"/>
                <a:cs typeface="Calibri"/>
                <a:sym typeface="Calibri"/>
              </a:rPr>
              <a:t>&gt; </a:t>
            </a:r>
            <a:r>
              <a:rPr lang="en-US" sz="3000">
                <a:latin typeface="Calibri"/>
                <a:ea typeface="Calibri"/>
                <a:cs typeface="Calibri"/>
                <a:sym typeface="Calibri"/>
              </a:rPr>
              <a:t>{</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private </a:t>
            </a:r>
            <a:r>
              <a:rPr b="1" lang="en-US" sz="3000">
                <a:solidFill>
                  <a:schemeClr val="accent2"/>
                </a:solidFill>
                <a:latin typeface="Calibri"/>
                <a:ea typeface="Calibri"/>
                <a:cs typeface="Calibri"/>
                <a:sym typeface="Calibri"/>
              </a:rPr>
              <a:t>T </a:t>
            </a:r>
            <a:r>
              <a:rPr lang="en-US" sz="3000">
                <a:latin typeface="Calibri"/>
                <a:ea typeface="Calibri"/>
                <a:cs typeface="Calibri"/>
                <a:sym typeface="Calibri"/>
              </a:rPr>
              <a:t>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public Box(</a:t>
            </a:r>
            <a:r>
              <a:rPr b="1" lang="en-US" sz="3000">
                <a:solidFill>
                  <a:schemeClr val="accent2"/>
                </a:solidFill>
                <a:latin typeface="Calibri"/>
                <a:ea typeface="Calibri"/>
                <a:cs typeface="Calibri"/>
                <a:sym typeface="Calibri"/>
              </a:rPr>
              <a:t>T</a:t>
            </a:r>
            <a:r>
              <a:rPr lang="en-US" sz="3000">
                <a:latin typeface="Calibri"/>
                <a:ea typeface="Calibri"/>
                <a:cs typeface="Calibri"/>
                <a:sym typeface="Calibri"/>
              </a:rPr>
              <a:t> item)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this.item = 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public </a:t>
            </a:r>
            <a:r>
              <a:rPr b="1" lang="en-US" sz="3000">
                <a:solidFill>
                  <a:schemeClr val="accent2"/>
                </a:solidFill>
                <a:latin typeface="Calibri"/>
                <a:ea typeface="Calibri"/>
                <a:cs typeface="Calibri"/>
                <a:sym typeface="Calibri"/>
              </a:rPr>
              <a:t>T </a:t>
            </a:r>
            <a:r>
              <a:rPr lang="en-US" sz="3000">
                <a:latin typeface="Calibri"/>
                <a:ea typeface="Calibri"/>
                <a:cs typeface="Calibri"/>
                <a:sym typeface="Calibri"/>
              </a:rPr>
              <a:t>getItem()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return item;</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a:latin typeface="Calibri"/>
                <a:ea typeface="Calibri"/>
                <a:cs typeface="Calibri"/>
                <a:sym typeface="Calibri"/>
              </a:rPr>
              <a:t>	}</a:t>
            </a:r>
            <a:endParaRPr sz="3000">
              <a:latin typeface="Calibri"/>
              <a:ea typeface="Calibri"/>
              <a:cs typeface="Calibri"/>
              <a:sym typeface="Calibri"/>
            </a:endParaRPr>
          </a:p>
          <a:p>
            <a:pPr indent="0" lvl="0" marL="0" rtl="0" algn="l">
              <a:spcBef>
                <a:spcPts val="0"/>
              </a:spcBef>
              <a:spcAft>
                <a:spcPts val="0"/>
              </a:spcAft>
              <a:buNone/>
            </a:pPr>
            <a:r>
              <a:rPr lang="en-US" sz="3000">
                <a:latin typeface="Calibri"/>
                <a:ea typeface="Calibri"/>
                <a:cs typeface="Calibri"/>
                <a:sym typeface="Calibri"/>
              </a:rPr>
              <a:t>}</a:t>
            </a:r>
            <a:endParaRPr sz="3000">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2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46" name="Google Shape;2246;p237"/>
          <p:cNvSpPr txBox="1"/>
          <p:nvPr>
            <p:ph idx="4294967295" type="ctrTitle"/>
          </p:nvPr>
        </p:nvSpPr>
        <p:spPr>
          <a:xfrm>
            <a:off x="649675" y="2726500"/>
            <a:ext cx="3978000" cy="3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Iterable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Collection</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List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Set</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Queue</a:t>
            </a:r>
            <a:r>
              <a:rPr lang="en-US" sz="3000">
                <a:solidFill>
                  <a:schemeClr val="accent6"/>
                </a:solidFill>
                <a:latin typeface="Arial"/>
                <a:ea typeface="Arial"/>
                <a:cs typeface="Arial"/>
                <a:sym typeface="Arial"/>
              </a:rPr>
              <a:t>&lt;E&gt;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Map</a:t>
            </a:r>
            <a:r>
              <a:rPr lang="en-US" sz="3000">
                <a:solidFill>
                  <a:schemeClr val="accent6"/>
                </a:solidFill>
                <a:latin typeface="Arial"/>
                <a:ea typeface="Arial"/>
                <a:cs typeface="Arial"/>
                <a:sym typeface="Arial"/>
              </a:rPr>
              <a:t>&lt;K, V&gt;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a:t>
            </a:r>
            <a:endParaRPr sz="3000">
              <a:latin typeface="Arial"/>
              <a:ea typeface="Arial"/>
              <a:cs typeface="Arial"/>
              <a:sym typeface="Arial"/>
            </a:endParaRPr>
          </a:p>
        </p:txBody>
      </p:sp>
      <p:sp>
        <p:nvSpPr>
          <p:cNvPr id="2247" name="Google Shape;2247;p237"/>
          <p:cNvSpPr txBox="1"/>
          <p:nvPr/>
        </p:nvSpPr>
        <p:spPr>
          <a:xfrm>
            <a:off x="5928900" y="1993200"/>
            <a:ext cx="6263100" cy="3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t>Konwencja nazewnicza dla nazw parametrów:</a:t>
            </a:r>
            <a:endParaRPr sz="24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E</a:t>
            </a:r>
            <a:r>
              <a:rPr lang="en-US" sz="3000"/>
              <a:t> - Element (Java Collections)</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K</a:t>
            </a:r>
            <a:r>
              <a:rPr lang="en-US" sz="3000"/>
              <a:t> - Key</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N</a:t>
            </a:r>
            <a:r>
              <a:rPr lang="en-US" sz="3000"/>
              <a:t> - Number</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T</a:t>
            </a:r>
            <a:r>
              <a:rPr lang="en-US" sz="3000"/>
              <a:t> - Type</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V</a:t>
            </a:r>
            <a:r>
              <a:rPr lang="en-US" sz="3000"/>
              <a:t> - Value</a:t>
            </a:r>
            <a:endParaRPr sz="3000"/>
          </a:p>
          <a:p>
            <a:pPr indent="0" lvl="0" marL="0" rtl="0" algn="l">
              <a:spcBef>
                <a:spcPts val="0"/>
              </a:spcBef>
              <a:spcAft>
                <a:spcPts val="0"/>
              </a:spcAft>
              <a:buClr>
                <a:schemeClr val="dk1"/>
              </a:buClr>
              <a:buSzPts val="1100"/>
              <a:buFont typeface="Arial"/>
              <a:buNone/>
            </a:pPr>
            <a:r>
              <a:rPr lang="en-US" sz="3000"/>
              <a:t>	</a:t>
            </a:r>
            <a:r>
              <a:rPr lang="en-US" sz="3000">
                <a:solidFill>
                  <a:schemeClr val="accent6"/>
                </a:solidFill>
              </a:rPr>
              <a:t>S</a:t>
            </a:r>
            <a:r>
              <a:rPr lang="en-US" sz="3000"/>
              <a:t>,</a:t>
            </a:r>
            <a:r>
              <a:rPr lang="en-US" sz="3000">
                <a:solidFill>
                  <a:schemeClr val="accent6"/>
                </a:solidFill>
              </a:rPr>
              <a:t>U</a:t>
            </a:r>
            <a:r>
              <a:rPr lang="en-US" sz="3000"/>
              <a:t>,</a:t>
            </a:r>
            <a:r>
              <a:rPr lang="en-US" sz="3000">
                <a:solidFill>
                  <a:schemeClr val="accent6"/>
                </a:solidFill>
              </a:rPr>
              <a:t>V</a:t>
            </a:r>
            <a:r>
              <a:rPr lang="en-US" sz="3000"/>
              <a:t> etc. - 2nd, 3rd, 4th types</a:t>
            </a:r>
            <a:endParaRPr sz="3000"/>
          </a:p>
        </p:txBody>
      </p:sp>
      <p:sp>
        <p:nvSpPr>
          <p:cNvPr id="2248" name="Google Shape;2248;p237"/>
          <p:cNvSpPr txBox="1"/>
          <p:nvPr/>
        </p:nvSpPr>
        <p:spPr>
          <a:xfrm>
            <a:off x="447450" y="963000"/>
            <a:ext cx="11296800" cy="16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t>Typami generycznymi</a:t>
            </a:r>
            <a:r>
              <a:rPr lang="en-US" sz="2200"/>
              <a:t> mogą być tylko obiekty (typy referencyjne), nie mogą nimi być typy prymitywne. Stąd:</a:t>
            </a:r>
            <a:endParaRPr sz="2200"/>
          </a:p>
          <a:p>
            <a:pPr indent="-368300" lvl="0" marL="457200" rtl="0" algn="l">
              <a:spcBef>
                <a:spcPts val="0"/>
              </a:spcBef>
              <a:spcAft>
                <a:spcPts val="0"/>
              </a:spcAft>
              <a:buSzPts val="2200"/>
              <a:buChar char="-"/>
            </a:pPr>
            <a:r>
              <a:rPr lang="en-US" sz="2200"/>
              <a:t>Integer - OK</a:t>
            </a:r>
            <a:endParaRPr sz="2200"/>
          </a:p>
          <a:p>
            <a:pPr indent="-368300" lvl="0" marL="457200" rtl="0" algn="l">
              <a:spcBef>
                <a:spcPts val="0"/>
              </a:spcBef>
              <a:spcAft>
                <a:spcPts val="0"/>
              </a:spcAft>
              <a:buSzPts val="2200"/>
              <a:buChar char="-"/>
            </a:pPr>
            <a:r>
              <a:rPr lang="en-US" sz="2200"/>
              <a:t>int - BAD</a:t>
            </a:r>
            <a:endParaRPr sz="220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2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54" name="Google Shape;2254;p238"/>
          <p:cNvSpPr txBox="1"/>
          <p:nvPr>
            <p:ph idx="4294967295" type="ctrTitle"/>
          </p:nvPr>
        </p:nvSpPr>
        <p:spPr>
          <a:xfrm>
            <a:off x="1524000" y="1941751"/>
            <a:ext cx="9144000" cy="2974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600"/>
              <a:buFont typeface="Arial"/>
              <a:buChar char="●"/>
            </a:pPr>
            <a:r>
              <a:rPr lang="en-US" sz="3600">
                <a:latin typeface="Arial"/>
                <a:ea typeface="Arial"/>
                <a:cs typeface="Arial"/>
                <a:sym typeface="Arial"/>
              </a:rPr>
              <a:t>&gt;= Java 1.5</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parametryzacja klas, metod, interfejsów</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podanie typu dopiero w miejscu użycia</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zwiększenie uniwersalności klasy</a:t>
            </a:r>
            <a:endParaRPr sz="3600">
              <a:latin typeface="Arial"/>
              <a:ea typeface="Arial"/>
              <a:cs typeface="Arial"/>
              <a:sym typeface="Arial"/>
            </a:endParaRPr>
          </a:p>
          <a:p>
            <a:pPr indent="-457200" lvl="0" marL="457200" rtl="0" algn="l">
              <a:spcBef>
                <a:spcPts val="0"/>
              </a:spcBef>
              <a:spcAft>
                <a:spcPts val="0"/>
              </a:spcAft>
              <a:buSzPts val="3600"/>
              <a:buFont typeface="Arial"/>
              <a:buChar char="●"/>
            </a:pPr>
            <a:r>
              <a:rPr lang="en-US" sz="3600">
                <a:latin typeface="Arial"/>
                <a:ea typeface="Arial"/>
                <a:cs typeface="Arial"/>
                <a:sym typeface="Arial"/>
              </a:rPr>
              <a:t>unikanie niepotrzebnego rzutowania</a:t>
            </a:r>
            <a:endParaRPr sz="3600">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2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0" name="Google Shape;2260;p2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public class Vehicle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b="1" lang="en-US" sz="3000">
                <a:solidFill>
                  <a:schemeClr val="dk2"/>
                </a:solidFill>
                <a:latin typeface="Arial"/>
                <a:ea typeface="Arial"/>
                <a:cs typeface="Arial"/>
                <a:sym typeface="Arial"/>
              </a:rPr>
              <a:t>Object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Dane i ich typy</a:t>
            </a:r>
            <a:endParaRPr>
              <a:latin typeface="Arial"/>
              <a:ea typeface="Arial"/>
              <a:cs typeface="Arial"/>
              <a:sym typeface="Arial"/>
            </a:endParaRPr>
          </a:p>
        </p:txBody>
      </p:sp>
      <p:sp>
        <p:nvSpPr>
          <p:cNvPr id="527" name="Google Shape;527;p51"/>
          <p:cNvSpPr txBox="1"/>
          <p:nvPr>
            <p:ph idx="4294967295" type="ctrTitle"/>
          </p:nvPr>
        </p:nvSpPr>
        <p:spPr>
          <a:xfrm>
            <a:off x="965775" y="1229175"/>
            <a:ext cx="10047900" cy="2643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sz="2000" u="sng">
                <a:solidFill>
                  <a:schemeClr val="accent6"/>
                </a:solidFill>
                <a:latin typeface="Arial"/>
                <a:ea typeface="Arial"/>
                <a:cs typeface="Arial"/>
                <a:sym typeface="Arial"/>
              </a:rPr>
              <a:t>Dane</a:t>
            </a:r>
            <a:endParaRPr b="1" sz="2000" u="sng">
              <a:solidFill>
                <a:schemeClr val="accent6"/>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to wartości (liczby, znaki, napisy itp.) zapisywane w pamięci komputera</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programowanie to głównie przetwarzanie danych</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mają swoje typy</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sposoby przedstawienia w kodzie:</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Font typeface="Arial"/>
              <a:buChar char="○"/>
            </a:pPr>
            <a:r>
              <a:rPr lang="en-US" sz="2000"/>
              <a:t>literały - napis oznaczający wartość danej, np.: 12, 30.1, 'a', "Ala ma kota"</a:t>
            </a:r>
            <a:endParaRPr sz="2000"/>
          </a:p>
          <a:p>
            <a:pPr indent="-355600" lvl="1" marL="914400" rtl="0" algn="l">
              <a:spcBef>
                <a:spcPts val="0"/>
              </a:spcBef>
              <a:spcAft>
                <a:spcPts val="0"/>
              </a:spcAft>
              <a:buClr>
                <a:srgbClr val="000000"/>
              </a:buClr>
              <a:buSzPts val="2000"/>
              <a:buFont typeface="Arial"/>
              <a:buChar char="○"/>
            </a:pPr>
            <a:r>
              <a:rPr lang="en-US" sz="2000"/>
              <a:t>zmienne - symbol w programie oznaczający dane zapisane w pamięci</a:t>
            </a:r>
            <a:endParaRPr sz="2000"/>
          </a:p>
          <a:p>
            <a:pPr indent="-355600" lvl="1" marL="914400" rtl="0" algn="l">
              <a:spcBef>
                <a:spcPts val="0"/>
              </a:spcBef>
              <a:spcAft>
                <a:spcPts val="0"/>
              </a:spcAft>
              <a:buSzPts val="2000"/>
              <a:buChar char="○"/>
            </a:pPr>
            <a:r>
              <a:rPr lang="en-US" sz="2000"/>
              <a:t>stałe - zmienne które nie mogą zmienić wartości</a:t>
            </a:r>
            <a:endParaRPr sz="2000"/>
          </a:p>
        </p:txBody>
      </p:sp>
      <p:sp>
        <p:nvSpPr>
          <p:cNvPr id="528" name="Google Shape;528;p51"/>
          <p:cNvSpPr txBox="1"/>
          <p:nvPr>
            <p:ph idx="4294967295" type="ctrTitle"/>
          </p:nvPr>
        </p:nvSpPr>
        <p:spPr>
          <a:xfrm>
            <a:off x="965775" y="4024750"/>
            <a:ext cx="10047900" cy="2056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Typy danych</a:t>
            </a:r>
            <a:endParaRPr b="1" sz="2000" u="sng">
              <a:solidFill>
                <a:schemeClr val="accent6"/>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zbiór możliwych wartości, np. typ </a:t>
            </a:r>
            <a:r>
              <a:rPr b="1" lang="en-US" sz="2000">
                <a:latin typeface="Arial"/>
                <a:ea typeface="Arial"/>
                <a:cs typeface="Arial"/>
                <a:sym typeface="Arial"/>
              </a:rPr>
              <a:t>byte</a:t>
            </a:r>
            <a:r>
              <a:rPr lang="en-US" sz="2000">
                <a:latin typeface="Arial"/>
                <a:ea typeface="Arial"/>
                <a:cs typeface="Arial"/>
                <a:sym typeface="Arial"/>
              </a:rPr>
              <a:t> ma zakres od -128 do 127</a:t>
            </a:r>
            <a:endParaRPr sz="2000">
              <a:solidFill>
                <a:srgbClr val="000000"/>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zestaw operacji dozwolonych, np. typy liczbowe</a:t>
            </a:r>
            <a:r>
              <a:rPr lang="en-US" sz="2000">
                <a:solidFill>
                  <a:srgbClr val="000000"/>
                </a:solidFill>
                <a:latin typeface="Arial"/>
                <a:ea typeface="Arial"/>
                <a:cs typeface="Arial"/>
                <a:sym typeface="Arial"/>
              </a:rPr>
              <a:t> można dodawać, odejmować itp.</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rozmiar pamięci do zapisu danej</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Java posiada ścisłą kontrolę typów - każda dana w programie musi mieć typ</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klasy są również typami danych dla obiektów!</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4" name="Shape 2264"/>
        <p:cNvGrpSpPr/>
        <p:nvPr/>
      </p:nvGrpSpPr>
      <p:grpSpPr>
        <a:xfrm>
          <a:off x="0" y="0"/>
          <a:ext cx="0" cy="0"/>
          <a:chOff x="0" y="0"/>
          <a:chExt cx="0" cy="0"/>
        </a:xfrm>
      </p:grpSpPr>
      <p:sp>
        <p:nvSpPr>
          <p:cNvPr id="2265" name="Google Shape;2265;p2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66" name="Google Shape;2266;p2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b="1" lang="en-US" sz="3000">
                <a:solidFill>
                  <a:schemeClr val="dk2"/>
                </a:solidFill>
                <a:latin typeface="Arial"/>
                <a:ea typeface="Arial"/>
                <a:cs typeface="Arial"/>
                <a:sym typeface="Arial"/>
              </a:rPr>
              <a:t>&lt;T&gt;</a:t>
            </a: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private </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get()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return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public void set(</a:t>
            </a:r>
            <a:r>
              <a:rPr b="1" lang="en-US" sz="3000">
                <a:solidFill>
                  <a:schemeClr val="dk2"/>
                </a:solidFill>
                <a:latin typeface="Arial"/>
                <a:ea typeface="Arial"/>
                <a:cs typeface="Arial"/>
                <a:sym typeface="Arial"/>
              </a:rPr>
              <a:t>T</a:t>
            </a:r>
            <a:r>
              <a:rPr lang="en-US" sz="3000">
                <a:solidFill>
                  <a:schemeClr val="dk2"/>
                </a:solidFill>
                <a:latin typeface="Arial"/>
                <a:ea typeface="Arial"/>
                <a:cs typeface="Arial"/>
                <a:sym typeface="Arial"/>
              </a:rPr>
              <a:t> obj)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this.obj = obj;</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    }</a:t>
            </a:r>
            <a:br>
              <a:rPr lang="en-US" sz="3000">
                <a:solidFill>
                  <a:schemeClr val="dk2"/>
                </a:solidFill>
                <a:latin typeface="Arial"/>
                <a:ea typeface="Arial"/>
                <a:cs typeface="Arial"/>
                <a:sym typeface="Arial"/>
              </a:rPr>
            </a:br>
            <a:r>
              <a:rPr lang="en-US" sz="3000">
                <a:solidFill>
                  <a:schemeClr val="dk2"/>
                </a:solidFill>
                <a:latin typeface="Arial"/>
                <a:ea typeface="Arial"/>
                <a:cs typeface="Arial"/>
                <a:sym typeface="Arial"/>
              </a:rPr>
              <a:t>}</a:t>
            </a:r>
            <a:endParaRPr sz="3000">
              <a:solidFill>
                <a:schemeClr val="dk2"/>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2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2" name="Google Shape;2272;p241"/>
          <p:cNvSpPr txBox="1"/>
          <p:nvPr>
            <p:ph idx="4294967295" type="ctrTitle"/>
          </p:nvPr>
        </p:nvSpPr>
        <p:spPr>
          <a:xfrm>
            <a:off x="1524000" y="2531551"/>
            <a:ext cx="9144000" cy="17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Car car = new Car();</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a:t>
            </a:r>
            <a:r>
              <a:rPr lang="en-US" sz="3600">
                <a:solidFill>
                  <a:schemeClr val="accent6"/>
                </a:solidFill>
                <a:latin typeface="Arial"/>
                <a:ea typeface="Arial"/>
                <a:cs typeface="Arial"/>
                <a:sym typeface="Arial"/>
              </a:rPr>
              <a:t>&lt;Car&gt;</a:t>
            </a:r>
            <a:r>
              <a:rPr lang="en-US" sz="3600">
                <a:solidFill>
                  <a:schemeClr val="dk2"/>
                </a:solidFill>
                <a:latin typeface="Arial"/>
                <a:ea typeface="Arial"/>
                <a:cs typeface="Arial"/>
                <a:sym typeface="Arial"/>
              </a:rPr>
              <a:t> vehicle = new Vehicle&lt;&gt;();</a:t>
            </a:r>
            <a:br>
              <a:rPr lang="en-US" sz="3600">
                <a:solidFill>
                  <a:schemeClr val="dk2"/>
                </a:solidFill>
                <a:latin typeface="Arial"/>
                <a:ea typeface="Arial"/>
                <a:cs typeface="Arial"/>
                <a:sym typeface="Arial"/>
              </a:rPr>
            </a:br>
            <a:r>
              <a:rPr lang="en-US" sz="3600">
                <a:solidFill>
                  <a:schemeClr val="dk2"/>
                </a:solidFill>
                <a:latin typeface="Arial"/>
                <a:ea typeface="Arial"/>
                <a:cs typeface="Arial"/>
                <a:sym typeface="Arial"/>
              </a:rPr>
              <a:t>vehicle.set(car);</a:t>
            </a:r>
            <a:endParaRPr sz="3600">
              <a:solidFill>
                <a:schemeClr val="dk2"/>
              </a:solidFill>
              <a:latin typeface="Arial"/>
              <a:ea typeface="Arial"/>
              <a:cs typeface="Arial"/>
              <a:sym typeface="Aria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2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sz="2400">
              <a:solidFill>
                <a:schemeClr val="accent6"/>
              </a:solidFill>
              <a:latin typeface="Arial"/>
              <a:ea typeface="Arial"/>
              <a:cs typeface="Arial"/>
              <a:sym typeface="Arial"/>
            </a:endParaRPr>
          </a:p>
        </p:txBody>
      </p:sp>
      <p:sp>
        <p:nvSpPr>
          <p:cNvPr id="2278" name="Google Shape;2278;p242"/>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dk2"/>
                </a:solidFill>
                <a:latin typeface="Arial"/>
                <a:ea typeface="Arial"/>
                <a:cs typeface="Arial"/>
                <a:sym typeface="Arial"/>
              </a:rPr>
              <a:t>class Name</a:t>
            </a:r>
            <a:r>
              <a:rPr lang="en-US" sz="4800">
                <a:solidFill>
                  <a:schemeClr val="accent6"/>
                </a:solidFill>
                <a:latin typeface="Arial"/>
                <a:ea typeface="Arial"/>
                <a:cs typeface="Arial"/>
                <a:sym typeface="Arial"/>
              </a:rPr>
              <a:t>&lt;T1, T2, ..., Tn&gt;</a:t>
            </a:r>
            <a:endParaRPr sz="4800">
              <a:solidFill>
                <a:schemeClr val="accent6"/>
              </a:solidFill>
              <a:latin typeface="Arial"/>
              <a:ea typeface="Arial"/>
              <a:cs typeface="Arial"/>
              <a:sym typeface="Arial"/>
            </a:endParaRPr>
          </a:p>
          <a:p>
            <a:pPr indent="0" lvl="0" marL="0" rtl="0" algn="l">
              <a:spcBef>
                <a:spcPts val="0"/>
              </a:spcBef>
              <a:spcAft>
                <a:spcPts val="0"/>
              </a:spcAft>
              <a:buNone/>
            </a:pPr>
            <a:r>
              <a:rPr lang="en-US" sz="4800">
                <a:solidFill>
                  <a:schemeClr val="dk2"/>
                </a:solidFill>
                <a:latin typeface="Arial"/>
                <a:ea typeface="Arial"/>
                <a:cs typeface="Arial"/>
                <a:sym typeface="Arial"/>
              </a:rPr>
              <a:t>interface Name</a:t>
            </a:r>
            <a:r>
              <a:rPr lang="en-US" sz="4800">
                <a:solidFill>
                  <a:schemeClr val="accent6"/>
                </a:solidFill>
                <a:latin typeface="Arial"/>
                <a:ea typeface="Arial"/>
                <a:cs typeface="Arial"/>
                <a:sym typeface="Arial"/>
              </a:rPr>
              <a:t>&lt;T1, T2, ..., Tn&gt;</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accent6"/>
                </a:solidFill>
                <a:latin typeface="Arial"/>
                <a:ea typeface="Arial"/>
                <a:cs typeface="Arial"/>
                <a:sym typeface="Arial"/>
              </a:rPr>
              <a:t>T</a:t>
            </a:r>
            <a:r>
              <a:rPr lang="en-US" sz="4800">
                <a:solidFill>
                  <a:schemeClr val="dk2"/>
                </a:solidFill>
                <a:latin typeface="Arial"/>
                <a:ea typeface="Arial"/>
                <a:cs typeface="Arial"/>
                <a:sym typeface="Arial"/>
              </a:rPr>
              <a:t> methodName()</a:t>
            </a:r>
            <a:endParaRPr sz="4800">
              <a:solidFill>
                <a:schemeClr val="dk2"/>
              </a:solidFill>
              <a:latin typeface="Arial"/>
              <a:ea typeface="Arial"/>
              <a:cs typeface="Arial"/>
              <a:sym typeface="Arial"/>
            </a:endParaRPr>
          </a:p>
          <a:p>
            <a:pPr indent="0" lvl="0" marL="0" rtl="0" algn="l">
              <a:spcBef>
                <a:spcPts val="0"/>
              </a:spcBef>
              <a:spcAft>
                <a:spcPts val="0"/>
              </a:spcAft>
              <a:buNone/>
            </a:pP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methodName(List</a:t>
            </a:r>
            <a:r>
              <a:rPr lang="en-US" sz="4800">
                <a:solidFill>
                  <a:schemeClr val="accent6"/>
                </a:solidFill>
                <a:latin typeface="Arial"/>
                <a:ea typeface="Arial"/>
                <a:cs typeface="Arial"/>
                <a:sym typeface="Arial"/>
              </a:rPr>
              <a:t>&lt;T&gt;</a:t>
            </a:r>
            <a:r>
              <a:rPr lang="en-US" sz="4800">
                <a:solidFill>
                  <a:schemeClr val="dk2"/>
                </a:solidFill>
                <a:latin typeface="Arial"/>
                <a:ea typeface="Arial"/>
                <a:cs typeface="Arial"/>
                <a:sym typeface="Arial"/>
              </a:rPr>
              <a:t> list)</a:t>
            </a:r>
            <a:endParaRPr sz="4800">
              <a:solidFill>
                <a:schemeClr val="dk2"/>
              </a:solidFill>
              <a:latin typeface="Arial"/>
              <a:ea typeface="Arial"/>
              <a:cs typeface="Arial"/>
              <a:sym typeface="Aria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2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generyczne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o</a:t>
            </a:r>
            <a:r>
              <a:rPr lang="en-US" sz="2400">
                <a:solidFill>
                  <a:schemeClr val="accent6"/>
                </a:solidFill>
                <a:latin typeface="Arial"/>
                <a:ea typeface="Arial"/>
                <a:cs typeface="Arial"/>
                <a:sym typeface="Arial"/>
              </a:rPr>
              <a:t>graniczenia typów (bounded type parameters)</a:t>
            </a:r>
            <a:endParaRPr sz="2400">
              <a:solidFill>
                <a:schemeClr val="accent6"/>
              </a:solidFill>
              <a:latin typeface="Arial"/>
              <a:ea typeface="Arial"/>
              <a:cs typeface="Arial"/>
              <a:sym typeface="Arial"/>
            </a:endParaRPr>
          </a:p>
        </p:txBody>
      </p:sp>
      <p:sp>
        <p:nvSpPr>
          <p:cNvPr id="2284" name="Google Shape;2284;p24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 generyki ograniczone do konkretnych typów</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419100" lvl="0" marL="457200" rtl="0" algn="l">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(upper bound)</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Car&gt;</a:t>
            </a:r>
            <a:endParaRPr sz="3000">
              <a:solidFill>
                <a:schemeClr val="accent6"/>
              </a:solidFill>
              <a:latin typeface="Arial"/>
              <a:ea typeface="Arial"/>
              <a:cs typeface="Arial"/>
              <a:sym typeface="Arial"/>
            </a:endParaRPr>
          </a:p>
          <a:p>
            <a:pPr indent="0" lvl="0" marL="0" rtl="0" algn="l">
              <a:spcBef>
                <a:spcPts val="0"/>
              </a:spcBef>
              <a:spcAft>
                <a:spcPts val="0"/>
              </a:spcAft>
              <a:buNone/>
            </a:pPr>
            <a:r>
              <a:t/>
            </a:r>
            <a:endParaRPr sz="3000">
              <a:solidFill>
                <a:schemeClr val="accent6"/>
              </a:solidFill>
              <a:latin typeface="Arial"/>
              <a:ea typeface="Arial"/>
              <a:cs typeface="Arial"/>
              <a:sym typeface="Arial"/>
            </a:endParaRPr>
          </a:p>
          <a:p>
            <a:pPr indent="-419100" lvl="0" marL="457200" rtl="0" algn="l">
              <a:spcBef>
                <a:spcPts val="0"/>
              </a:spcBef>
              <a:spcAft>
                <a:spcPts val="0"/>
              </a:spcAft>
              <a:buClr>
                <a:schemeClr val="dk2"/>
              </a:buClr>
              <a:buSzPts val="3000"/>
              <a:buFont typeface="Arial"/>
              <a:buChar char="●"/>
            </a:pPr>
            <a:r>
              <a:rPr lang="en-US" sz="3000">
                <a:solidFill>
                  <a:schemeClr val="dk2"/>
                </a:solidFill>
                <a:latin typeface="Arial"/>
                <a:ea typeface="Arial"/>
                <a:cs typeface="Arial"/>
                <a:sym typeface="Arial"/>
              </a:rPr>
              <a:t>ograniczenie górne wielokrotne</a:t>
            </a:r>
            <a:endParaRPr sz="3000">
              <a:solidFill>
                <a:schemeClr val="dk2"/>
              </a:solidFill>
              <a:latin typeface="Arial"/>
              <a:ea typeface="Arial"/>
              <a:cs typeface="Arial"/>
              <a:sym typeface="Arial"/>
            </a:endParaRPr>
          </a:p>
          <a:p>
            <a:pPr indent="0" lvl="0" marL="0" rtl="0" algn="l">
              <a:spcBef>
                <a:spcPts val="0"/>
              </a:spcBef>
              <a:spcAft>
                <a:spcPts val="0"/>
              </a:spcAft>
              <a:buNone/>
            </a:pPr>
            <a:r>
              <a:t/>
            </a:r>
            <a:endParaRPr sz="3000">
              <a:solidFill>
                <a:schemeClr val="dk2"/>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public class Vehicle</a:t>
            </a:r>
            <a:r>
              <a:rPr lang="en-US" sz="3000">
                <a:solidFill>
                  <a:schemeClr val="accent6"/>
                </a:solidFill>
                <a:latin typeface="Arial"/>
                <a:ea typeface="Arial"/>
                <a:cs typeface="Arial"/>
                <a:sym typeface="Arial"/>
              </a:rPr>
              <a:t>&lt;T extends Car &amp; Electric &amp; ..&gt;</a:t>
            </a:r>
            <a:endParaRPr sz="3000">
              <a:solidFill>
                <a:schemeClr val="accent6"/>
              </a:solidFill>
              <a:latin typeface="Arial"/>
              <a:ea typeface="Arial"/>
              <a:cs typeface="Arial"/>
              <a:sym typeface="Arial"/>
            </a:endParaRPr>
          </a:p>
          <a:p>
            <a:pPr indent="0" lvl="0" marL="0" rtl="0" algn="l">
              <a:spcBef>
                <a:spcPts val="0"/>
              </a:spcBef>
              <a:spcAft>
                <a:spcPts val="0"/>
              </a:spcAft>
              <a:buNone/>
            </a:pPr>
            <a:r>
              <a:rPr lang="en-US" sz="3000">
                <a:solidFill>
                  <a:schemeClr val="dk2"/>
                </a:solidFill>
                <a:latin typeface="Arial"/>
                <a:ea typeface="Arial"/>
                <a:cs typeface="Arial"/>
                <a:sym typeface="Arial"/>
              </a:rPr>
              <a:t>                                                 </a:t>
            </a:r>
            <a:r>
              <a:rPr lang="en-US" sz="3000">
                <a:solidFill>
                  <a:srgbClr val="666666"/>
                </a:solidFill>
                <a:latin typeface="Arial"/>
                <a:ea typeface="Arial"/>
                <a:cs typeface="Arial"/>
                <a:sym typeface="Arial"/>
              </a:rPr>
              <a:t>klasa   interfejsy..</a:t>
            </a:r>
            <a:endParaRPr sz="3000">
              <a:solidFill>
                <a:srgbClr val="666666"/>
              </a:solidFill>
              <a:latin typeface="Arial"/>
              <a:ea typeface="Arial"/>
              <a:cs typeface="Arial"/>
              <a:sym typeface="Arial"/>
            </a:endParaRPr>
          </a:p>
        </p:txBody>
      </p:sp>
      <p:sp>
        <p:nvSpPr>
          <p:cNvPr id="2285" name="Google Shape;2285;p2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Istnieje jeszcze ograniczenie dolne, ale raczej nigdy się z tym nie spotkasz ;)</a:t>
            </a:r>
            <a:endParaRPr sz="2400">
              <a:solidFill>
                <a:srgbClr val="FF0000"/>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2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291" name="Google Shape;2291;p2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#generics</a:t>
            </a:r>
            <a:endParaRPr b="1" sz="3000">
              <a:solidFill>
                <a:schemeClr val="accent6"/>
              </a:solidFill>
              <a:latin typeface="Arial"/>
              <a:ea typeface="Arial"/>
              <a:cs typeface="Arial"/>
              <a:sym typeface="A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2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generics</a:t>
            </a:r>
            <a:endParaRPr sz="2400">
              <a:solidFill>
                <a:schemeClr val="accent6"/>
              </a:solidFill>
              <a:latin typeface="Arial"/>
              <a:ea typeface="Arial"/>
              <a:cs typeface="Arial"/>
              <a:sym typeface="Arial"/>
            </a:endParaRPr>
          </a:p>
        </p:txBody>
      </p:sp>
      <p:sp>
        <p:nvSpPr>
          <p:cNvPr id="2297" name="Google Shape;2297;p245"/>
          <p:cNvSpPr txBox="1"/>
          <p:nvPr>
            <p:ph idx="4294967295" type="ctrTitle"/>
          </p:nvPr>
        </p:nvSpPr>
        <p:spPr>
          <a:xfrm>
            <a:off x="25" y="963000"/>
            <a:ext cx="12192000" cy="52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przyjmie listę obiektów typu Integer i wyświeli na ekran tylko liczby większe od 10.</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metodę, która jako parametry przyjmie: kolekcję (Set) zawierającą zestaw fraz oraz pojedynczy wyraz którego szukamy w kolekcji. Metoda zwróci ilość wystąpień szukanego wyrazu w podanej kolekcji. Weź pod uwagę sytuację gdy szukany wyraz jest częścią frazy z kolekcji.</a:t>
            </a:r>
            <a:endParaRPr sz="18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Zmień metodę z pkt.1 tak żeby przyjmowała listę dowolnych obiektów dziedziczących po klasie Number. Sprawdź czy metoda będzie działała z: List&lt;Double&gt; i List&lt;Integer&gt;</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która pozwoli ustawić </a:t>
            </a:r>
            <a:r>
              <a:rPr lang="en-US" sz="1800" u="sng">
                <a:latin typeface="Arial"/>
                <a:ea typeface="Arial"/>
                <a:cs typeface="Arial"/>
                <a:sym typeface="Arial"/>
              </a:rPr>
              <a:t>parę</a:t>
            </a:r>
            <a:r>
              <a:rPr lang="en-US" sz="1800">
                <a:latin typeface="Arial"/>
                <a:ea typeface="Arial"/>
                <a:cs typeface="Arial"/>
                <a:sym typeface="Arial"/>
              </a:rPr>
              <a:t> obiektów różnego typu. Sygnatura klasy powinna zawierać dwa generyki, a następnie konstruktor pozwalający zainicjalizować obiekt klasy z dwoma instancjami obiektów.</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Stwórz klasę, która będzie zawierała mapę gdzie klucz = String, a wartość = Integer. Klasa powinna mieć metody: addWord() i getWordCount() - które dodadzą słowo i zwrócą ilość wcześniej dodanych słów lub zero jeżeli słowo nie występuje. </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Ogranicz możliwość podania dowolnego typu obiektów dla klasy z pkt. 4.</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klasę Forest która będzie zawierała zbiór różnego rodzajów drzew (liściastych i iglastych - dodaj odpowiednie klasy). Dodaj metody, które zwrócą wszystkie drzewa, tylko liściaste albo tylko iglaste. Dodaj metodę, która zwróci drzewa starsze niż podany parametr.</a:t>
            </a:r>
            <a:endParaRPr sz="1800">
              <a:latin typeface="Arial"/>
              <a:ea typeface="Arial"/>
              <a:cs typeface="Arial"/>
              <a:sym typeface="Arial"/>
            </a:endParaRPr>
          </a:p>
        </p:txBody>
      </p:sp>
      <p:sp>
        <p:nvSpPr>
          <p:cNvPr id="2298" name="Google Shape;2298;p24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246"/>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I/O, new I/O</a:t>
            </a:r>
            <a:endParaRPr sz="4800">
              <a:solidFill>
                <a:srgbClr val="000000"/>
              </a:solidFill>
            </a:endParaRPr>
          </a:p>
        </p:txBody>
      </p:sp>
      <p:sp>
        <p:nvSpPr>
          <p:cNvPr id="2304" name="Google Shape;2304;p2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2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I/O = Input/Output</a:t>
            </a:r>
            <a:endParaRPr sz="2400">
              <a:solidFill>
                <a:schemeClr val="accent6"/>
              </a:solidFill>
              <a:latin typeface="Arial"/>
              <a:ea typeface="Arial"/>
              <a:cs typeface="Arial"/>
              <a:sym typeface="Arial"/>
            </a:endParaRPr>
          </a:p>
        </p:txBody>
      </p:sp>
      <p:sp>
        <p:nvSpPr>
          <p:cNvPr id="2310" name="Google Shape;2310;p247"/>
          <p:cNvSpPr txBox="1"/>
          <p:nvPr>
            <p:ph idx="4294967295" type="ctrTitle"/>
          </p:nvPr>
        </p:nvSpPr>
        <p:spPr>
          <a:xfrm>
            <a:off x="87800" y="1035475"/>
            <a:ext cx="120381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I/O Input/Output</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oznacza programowanie operacji </a:t>
            </a:r>
            <a:r>
              <a:rPr lang="en-US" sz="2000" u="sng">
                <a:latin typeface="Arial"/>
                <a:ea typeface="Arial"/>
                <a:cs typeface="Arial"/>
                <a:sym typeface="Arial"/>
              </a:rPr>
              <a:t>wejścia-wyjścia</a:t>
            </a:r>
            <a:r>
              <a:rPr lang="en-US" sz="2000">
                <a:latin typeface="Arial"/>
                <a:ea typeface="Arial"/>
                <a:cs typeface="Arial"/>
                <a:sym typeface="Arial"/>
              </a:rPr>
              <a:t>.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b="1" lang="en-US" sz="2000" u="sng">
                <a:latin typeface="Arial"/>
                <a:ea typeface="Arial"/>
                <a:cs typeface="Arial"/>
                <a:sym typeface="Arial"/>
              </a:rPr>
              <a:t>Wejście</a:t>
            </a:r>
            <a:r>
              <a:rPr b="1" lang="en-US" sz="2000" u="sng">
                <a:solidFill>
                  <a:srgbClr val="000000"/>
                </a:solidFill>
                <a:latin typeface="Arial"/>
                <a:ea typeface="Arial"/>
                <a:cs typeface="Arial"/>
                <a:sym typeface="Arial"/>
              </a:rPr>
              <a:t>(ang. input)</a:t>
            </a:r>
            <a:r>
              <a:rPr b="1" lang="en-US" sz="2000">
                <a:latin typeface="Arial"/>
                <a:ea typeface="Arial"/>
                <a:cs typeface="Arial"/>
                <a:sym typeface="Arial"/>
              </a:rPr>
              <a:t> </a:t>
            </a:r>
            <a:r>
              <a:rPr lang="en-US" sz="2000">
                <a:latin typeface="Arial"/>
                <a:ea typeface="Arial"/>
                <a:cs typeface="Arial"/>
                <a:sym typeface="Arial"/>
              </a:rPr>
              <a:t>oznacza zasoby (pliki, zasoby internetowe, bazy danych itp) które dostarczają danych do programu, a </a:t>
            </a:r>
            <a:r>
              <a:rPr b="1" lang="en-US" sz="2000" u="sng">
                <a:latin typeface="Arial"/>
                <a:ea typeface="Arial"/>
                <a:cs typeface="Arial"/>
                <a:sym typeface="Arial"/>
              </a:rPr>
              <a:t>wyjście(ang. output)</a:t>
            </a:r>
            <a:r>
              <a:rPr b="1" lang="en-US" sz="2000">
                <a:latin typeface="Arial"/>
                <a:ea typeface="Arial"/>
                <a:cs typeface="Arial"/>
                <a:sym typeface="Arial"/>
              </a:rPr>
              <a:t> </a:t>
            </a:r>
            <a:r>
              <a:rPr lang="en-US" sz="2000">
                <a:latin typeface="Arial"/>
                <a:ea typeface="Arial"/>
                <a:cs typeface="Arial"/>
                <a:sym typeface="Arial"/>
              </a:rPr>
              <a:t>oznacza zasoby do których program zapisuje dane.</a:t>
            </a:r>
            <a:endParaRPr sz="2000">
              <a:latin typeface="Arial"/>
              <a:ea typeface="Arial"/>
              <a:cs typeface="Arial"/>
              <a:sym typeface="Arial"/>
            </a:endParaRPr>
          </a:p>
        </p:txBody>
      </p:sp>
      <p:pic>
        <p:nvPicPr>
          <p:cNvPr id="2311" name="Google Shape;2311;p247"/>
          <p:cNvPicPr preferRelativeResize="0"/>
          <p:nvPr/>
        </p:nvPicPr>
        <p:blipFill rotWithShape="1">
          <a:blip r:embed="rId3">
            <a:alphaModFix/>
          </a:blip>
          <a:srcRect b="0" l="0" r="0" t="0"/>
          <a:stretch/>
        </p:blipFill>
        <p:spPr>
          <a:xfrm>
            <a:off x="5274947" y="3444321"/>
            <a:ext cx="1532248" cy="1520012"/>
          </a:xfrm>
          <a:prstGeom prst="rect">
            <a:avLst/>
          </a:prstGeom>
          <a:noFill/>
          <a:ln>
            <a:noFill/>
          </a:ln>
        </p:spPr>
      </p:pic>
      <p:sp>
        <p:nvSpPr>
          <p:cNvPr id="2312" name="Google Shape;2312;p247"/>
          <p:cNvSpPr/>
          <p:nvPr/>
        </p:nvSpPr>
        <p:spPr>
          <a:xfrm>
            <a:off x="2243475" y="2936350"/>
            <a:ext cx="887700" cy="7122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plik.txt</a:t>
            </a:r>
            <a:endParaRPr/>
          </a:p>
        </p:txBody>
      </p:sp>
      <p:sp>
        <p:nvSpPr>
          <p:cNvPr id="2313" name="Google Shape;2313;p247"/>
          <p:cNvSpPr/>
          <p:nvPr/>
        </p:nvSpPr>
        <p:spPr>
          <a:xfrm>
            <a:off x="2077625" y="3931425"/>
            <a:ext cx="1219425" cy="1209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baza danych</a:t>
            </a:r>
            <a:endParaRPr/>
          </a:p>
        </p:txBody>
      </p:sp>
      <p:sp>
        <p:nvSpPr>
          <p:cNvPr id="2314" name="Google Shape;2314;p247"/>
          <p:cNvSpPr/>
          <p:nvPr/>
        </p:nvSpPr>
        <p:spPr>
          <a:xfrm>
            <a:off x="2028838" y="5414200"/>
            <a:ext cx="1268100" cy="7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strona www</a:t>
            </a:r>
            <a:endParaRPr/>
          </a:p>
        </p:txBody>
      </p:sp>
      <p:sp>
        <p:nvSpPr>
          <p:cNvPr id="2315" name="Google Shape;2315;p247"/>
          <p:cNvSpPr/>
          <p:nvPr/>
        </p:nvSpPr>
        <p:spPr>
          <a:xfrm rot="840640">
            <a:off x="3632440" y="3331802"/>
            <a:ext cx="1141251" cy="468433"/>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7"/>
          <p:cNvSpPr/>
          <p:nvPr/>
        </p:nvSpPr>
        <p:spPr>
          <a:xfrm rot="-1205548">
            <a:off x="3755495" y="5238459"/>
            <a:ext cx="1141364" cy="468274"/>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7"/>
          <p:cNvSpPr/>
          <p:nvPr/>
        </p:nvSpPr>
        <p:spPr>
          <a:xfrm>
            <a:off x="3632440" y="4259804"/>
            <a:ext cx="1141200" cy="468300"/>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7"/>
          <p:cNvSpPr/>
          <p:nvPr/>
        </p:nvSpPr>
        <p:spPr>
          <a:xfrm>
            <a:off x="8727075" y="2903863"/>
            <a:ext cx="887700" cy="7122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plik.txt</a:t>
            </a:r>
            <a:endParaRPr/>
          </a:p>
        </p:txBody>
      </p:sp>
      <p:sp>
        <p:nvSpPr>
          <p:cNvPr id="2319" name="Google Shape;2319;p247"/>
          <p:cNvSpPr/>
          <p:nvPr/>
        </p:nvSpPr>
        <p:spPr>
          <a:xfrm>
            <a:off x="8561225" y="3898938"/>
            <a:ext cx="1219425" cy="1209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baza danych</a:t>
            </a:r>
            <a:endParaRPr/>
          </a:p>
        </p:txBody>
      </p:sp>
      <p:sp>
        <p:nvSpPr>
          <p:cNvPr id="2320" name="Google Shape;2320;p247"/>
          <p:cNvSpPr/>
          <p:nvPr/>
        </p:nvSpPr>
        <p:spPr>
          <a:xfrm>
            <a:off x="8512438" y="5381713"/>
            <a:ext cx="1268100" cy="7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strona www</a:t>
            </a:r>
            <a:endParaRPr/>
          </a:p>
        </p:txBody>
      </p:sp>
      <p:sp>
        <p:nvSpPr>
          <p:cNvPr id="2321" name="Google Shape;2321;p247"/>
          <p:cNvSpPr/>
          <p:nvPr/>
        </p:nvSpPr>
        <p:spPr>
          <a:xfrm>
            <a:off x="7113615" y="4148804"/>
            <a:ext cx="1141200" cy="468300"/>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7"/>
          <p:cNvSpPr/>
          <p:nvPr/>
        </p:nvSpPr>
        <p:spPr>
          <a:xfrm rot="-900484">
            <a:off x="7074543" y="3292277"/>
            <a:ext cx="1141124" cy="468354"/>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7"/>
          <p:cNvSpPr/>
          <p:nvPr/>
        </p:nvSpPr>
        <p:spPr>
          <a:xfrm rot="840640">
            <a:off x="7089190" y="4996677"/>
            <a:ext cx="1141251" cy="468433"/>
          </a:xfrm>
          <a:prstGeom prst="rightArrow">
            <a:avLst>
              <a:gd fmla="val 41949" name="adj1"/>
              <a:gd fmla="val 510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7"/>
          <p:cNvSpPr txBox="1"/>
          <p:nvPr/>
        </p:nvSpPr>
        <p:spPr>
          <a:xfrm>
            <a:off x="3709838" y="2704500"/>
            <a:ext cx="11037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INPUT</a:t>
            </a:r>
            <a:endParaRPr b="1" sz="2400"/>
          </a:p>
        </p:txBody>
      </p:sp>
      <p:sp>
        <p:nvSpPr>
          <p:cNvPr id="2325" name="Google Shape;2325;p247"/>
          <p:cNvSpPr txBox="1"/>
          <p:nvPr/>
        </p:nvSpPr>
        <p:spPr>
          <a:xfrm>
            <a:off x="6919863" y="2704488"/>
            <a:ext cx="14799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OUTPUT</a:t>
            </a:r>
            <a:endParaRPr b="1" sz="24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2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a:t>
            </a:r>
            <a:endParaRPr sz="2400">
              <a:solidFill>
                <a:schemeClr val="accent6"/>
              </a:solidFill>
              <a:latin typeface="Arial"/>
              <a:ea typeface="Arial"/>
              <a:cs typeface="Arial"/>
              <a:sym typeface="Arial"/>
            </a:endParaRPr>
          </a:p>
        </p:txBody>
      </p:sp>
      <p:graphicFrame>
        <p:nvGraphicFramePr>
          <p:cNvPr id="2331" name="Google Shape;2331;p248"/>
          <p:cNvGraphicFramePr/>
          <p:nvPr/>
        </p:nvGraphicFramePr>
        <p:xfrm>
          <a:off x="434775" y="1730750"/>
          <a:ext cx="3000000" cy="3000000"/>
        </p:xfrm>
        <a:graphic>
          <a:graphicData uri="http://schemas.openxmlformats.org/drawingml/2006/table">
            <a:tbl>
              <a:tblPr>
                <a:noFill/>
                <a:tableStyleId>{728C81B1-6AA7-4C41-816D-1347D68411BE}</a:tableStyleId>
              </a:tblPr>
              <a:tblGrid>
                <a:gridCol w="5495400"/>
                <a:gridCol w="5602700"/>
              </a:tblGrid>
              <a:tr h="648150">
                <a:tc>
                  <a:txBody>
                    <a:bodyPr>
                      <a:noAutofit/>
                    </a:bodyPr>
                    <a:lstStyle/>
                    <a:p>
                      <a:pPr indent="0" lvl="0" marL="0" rtl="0" algn="ctr">
                        <a:spcBef>
                          <a:spcPts val="0"/>
                        </a:spcBef>
                        <a:spcAft>
                          <a:spcPts val="0"/>
                        </a:spcAft>
                        <a:buNone/>
                      </a:pPr>
                      <a:r>
                        <a:rPr lang="en-US" sz="3000">
                          <a:solidFill>
                            <a:schemeClr val="accent2"/>
                          </a:solidFill>
                        </a:rPr>
                        <a:t>do Java 7</a:t>
                      </a:r>
                      <a:endParaRPr sz="3000">
                        <a:solidFill>
                          <a:schemeClr val="accent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3000">
                          <a:solidFill>
                            <a:schemeClr val="accent2"/>
                          </a:solidFill>
                        </a:rPr>
                        <a:t>od Java 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67725">
                <a:tc>
                  <a:txBody>
                    <a:bodyPr>
                      <a:noAutofit/>
                    </a:bodyPr>
                    <a:lstStyle/>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rPr lang="en-US" sz="2400">
                          <a:solidFill>
                            <a:schemeClr val="dk1"/>
                          </a:solidFill>
                        </a:rPr>
                        <a:t>Java </a:t>
                      </a:r>
                      <a:r>
                        <a:rPr lang="en-US" sz="2400">
                          <a:solidFill>
                            <a:schemeClr val="dk1"/>
                          </a:solidFill>
                        </a:rPr>
                        <a:t>IO API</a:t>
                      </a:r>
                      <a:endParaRPr sz="3000">
                        <a:solidFill>
                          <a:srgbClr val="666666"/>
                        </a:solidFill>
                      </a:endParaRPr>
                    </a:p>
                    <a:p>
                      <a:pPr indent="0" lvl="0" marL="0" rtl="0" algn="l">
                        <a:lnSpc>
                          <a:spcPct val="90000"/>
                        </a:lnSpc>
                        <a:spcBef>
                          <a:spcPts val="0"/>
                        </a:spcBef>
                        <a:spcAft>
                          <a:spcPts val="0"/>
                        </a:spcAft>
                        <a:buClr>
                          <a:schemeClr val="dk1"/>
                        </a:buClr>
                        <a:buSzPts val="1100"/>
                        <a:buFont typeface="Arial"/>
                        <a:buNone/>
                      </a:pPr>
                      <a:r>
                        <a:t/>
                      </a:r>
                      <a:endParaRPr sz="2400">
                        <a:solidFill>
                          <a:srgbClr val="66666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666666"/>
                          </a:solidFill>
                        </a:rPr>
                        <a:t>java.io.</a:t>
                      </a:r>
                      <a:r>
                        <a:rPr lang="en-US" sz="3000">
                          <a:solidFill>
                            <a:srgbClr val="42719B"/>
                          </a:solidFill>
                        </a:rPr>
                        <a:t>File</a:t>
                      </a:r>
                      <a:r>
                        <a:rPr lang="en-US" sz="3000">
                          <a:solidFill>
                            <a:schemeClr val="accent6"/>
                          </a:solidFill>
                        </a:rPr>
                        <a:t> (JDK1.0)</a:t>
                      </a:r>
                      <a:endParaRPr sz="3000">
                        <a:solidFill>
                          <a:schemeClr val="accent6"/>
                        </a:solidFill>
                      </a:endParaRPr>
                    </a:p>
                    <a:p>
                      <a:pPr indent="0" lvl="0" marL="0" rtl="0" algn="l">
                        <a:lnSpc>
                          <a:spcPct val="90000"/>
                        </a:lnSpc>
                        <a:spcBef>
                          <a:spcPts val="0"/>
                        </a:spcBef>
                        <a:spcAft>
                          <a:spcPts val="0"/>
                        </a:spcAft>
                        <a:buClr>
                          <a:schemeClr val="dk1"/>
                        </a:buClr>
                        <a:buSzPts val="1100"/>
                        <a:buFont typeface="Arial"/>
                        <a:buNone/>
                      </a:pPr>
                      <a:r>
                        <a:rPr lang="en-US" sz="3000">
                          <a:solidFill>
                            <a:srgbClr val="42719B"/>
                          </a:solidFill>
                        </a:rPr>
                        <a:t>...</a:t>
                      </a:r>
                      <a:endParaRPr sz="30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90000"/>
                        </a:lnSpc>
                        <a:spcBef>
                          <a:spcPts val="0"/>
                        </a:spcBef>
                        <a:spcAft>
                          <a:spcPts val="0"/>
                        </a:spcAft>
                        <a:buNone/>
                      </a:pPr>
                      <a:r>
                        <a:rPr lang="en-US" sz="2400">
                          <a:solidFill>
                            <a:schemeClr val="dk1"/>
                          </a:solidFill>
                        </a:rPr>
                        <a:t>J</a:t>
                      </a:r>
                      <a:r>
                        <a:rPr lang="en-US" sz="2400">
                          <a:solidFill>
                            <a:schemeClr val="dk1"/>
                          </a:solidFill>
                        </a:rPr>
                        <a:t>ava </a:t>
                      </a:r>
                      <a:r>
                        <a:rPr lang="en-US" sz="2400">
                          <a:solidFill>
                            <a:schemeClr val="dk1"/>
                          </a:solidFill>
                        </a:rPr>
                        <a:t>NIO2 API</a:t>
                      </a:r>
                      <a:endParaRPr sz="24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2400">
                        <a:solidFill>
                          <a:schemeClr val="dk1"/>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Paths</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Path</a:t>
                      </a:r>
                      <a:endParaRPr sz="3000">
                        <a:solidFill>
                          <a:srgbClr val="42719B"/>
                        </a:solidFill>
                      </a:endParaRPr>
                    </a:p>
                    <a:p>
                      <a:pPr indent="0" lvl="0" marL="0" rtl="0" algn="l">
                        <a:lnSpc>
                          <a:spcPct val="90000"/>
                        </a:lnSpc>
                        <a:spcBef>
                          <a:spcPts val="0"/>
                        </a:spcBef>
                        <a:spcAft>
                          <a:spcPts val="0"/>
                        </a:spcAft>
                        <a:buNone/>
                      </a:pPr>
                      <a:r>
                        <a:rPr lang="en-US" sz="3000">
                          <a:solidFill>
                            <a:srgbClr val="666666"/>
                          </a:solidFill>
                        </a:rPr>
                        <a:t>java.nio.file</a:t>
                      </a:r>
                      <a:r>
                        <a:rPr lang="en-US" sz="3000">
                          <a:solidFill>
                            <a:srgbClr val="666666"/>
                          </a:solidFill>
                        </a:rPr>
                        <a:t>.</a:t>
                      </a:r>
                      <a:r>
                        <a:rPr lang="en-US" sz="3000">
                          <a:solidFill>
                            <a:srgbClr val="42719B"/>
                          </a:solidFill>
                        </a:rPr>
                        <a:t>Files</a:t>
                      </a:r>
                      <a:endParaRPr sz="3000">
                        <a:solidFill>
                          <a:srgbClr val="42719B"/>
                        </a:solidFill>
                      </a:endParaRPr>
                    </a:p>
                    <a:p>
                      <a:pPr indent="0" lvl="0" marL="0" rtl="0" algn="l">
                        <a:lnSpc>
                          <a:spcPct val="90000"/>
                        </a:lnSpc>
                        <a:spcBef>
                          <a:spcPts val="0"/>
                        </a:spcBef>
                        <a:spcAft>
                          <a:spcPts val="0"/>
                        </a:spcAft>
                        <a:buNone/>
                      </a:pPr>
                      <a:r>
                        <a:rPr lang="en-US" sz="3000">
                          <a:solidFill>
                            <a:srgbClr val="42719B"/>
                          </a:solidFill>
                        </a:rPr>
                        <a:t>...</a:t>
                      </a:r>
                      <a:endParaRPr sz="3000">
                        <a:solidFill>
                          <a:srgbClr val="42719B"/>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24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 - java.io.File</a:t>
            </a:r>
            <a:endParaRPr sz="2400">
              <a:solidFill>
                <a:schemeClr val="accent6"/>
              </a:solidFill>
              <a:latin typeface="Arial"/>
              <a:ea typeface="Arial"/>
              <a:cs typeface="Arial"/>
              <a:sym typeface="Arial"/>
            </a:endParaRPr>
          </a:p>
        </p:txBody>
      </p:sp>
      <p:sp>
        <p:nvSpPr>
          <p:cNvPr id="2337" name="Google Shape;2337;p249"/>
          <p:cNvSpPr txBox="1"/>
          <p:nvPr/>
        </p:nvSpPr>
        <p:spPr>
          <a:xfrm>
            <a:off x="260675" y="1297525"/>
            <a:ext cx="8175000" cy="4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File </a:t>
            </a:r>
            <a:r>
              <a:rPr b="1" lang="en-US" sz="2400"/>
              <a:t>folder </a:t>
            </a:r>
            <a:r>
              <a:rPr lang="en-US" sz="2400"/>
              <a:t>= new</a:t>
            </a:r>
            <a:r>
              <a:rPr lang="en-US" sz="2400">
                <a:solidFill>
                  <a:schemeClr val="accent5"/>
                </a:solidFill>
              </a:rPr>
              <a:t> File</a:t>
            </a:r>
            <a:r>
              <a:rPr lang="en-US" sz="2400"/>
              <a:t>(</a:t>
            </a:r>
            <a:r>
              <a:rPr lang="en-US" sz="2400">
                <a:solidFill>
                  <a:schemeClr val="accent6"/>
                </a:solidFill>
              </a:rPr>
              <a:t>"C:\\test"</a:t>
            </a:r>
            <a:r>
              <a:rPr lang="en-US" sz="2400"/>
              <a:t>);</a:t>
            </a:r>
            <a:endParaRPr sz="2400"/>
          </a:p>
          <a:p>
            <a:pPr indent="0" lvl="0" marL="0" rtl="0" algn="l">
              <a:spcBef>
                <a:spcPts val="0"/>
              </a:spcBef>
              <a:spcAft>
                <a:spcPts val="0"/>
              </a:spcAft>
              <a:buNone/>
            </a:pPr>
            <a:r>
              <a:rPr lang="en-US" sz="2400">
                <a:solidFill>
                  <a:schemeClr val="accent5"/>
                </a:solidFill>
              </a:rPr>
              <a:t>File </a:t>
            </a:r>
            <a:r>
              <a:rPr b="1" lang="en-US" sz="2400">
                <a:solidFill>
                  <a:schemeClr val="dk1"/>
                </a:solidFill>
              </a:rPr>
              <a:t>file </a:t>
            </a:r>
            <a:r>
              <a:rPr lang="en-US" sz="2400">
                <a:solidFill>
                  <a:schemeClr val="dk1"/>
                </a:solidFill>
              </a:rPr>
              <a:t>= new</a:t>
            </a:r>
            <a:r>
              <a:rPr lang="en-US" sz="2400">
                <a:solidFill>
                  <a:schemeClr val="accent5"/>
                </a:solidFill>
              </a:rPr>
              <a:t> File</a:t>
            </a:r>
            <a:r>
              <a:rPr lang="en-US" sz="2400">
                <a:solidFill>
                  <a:schemeClr val="dk1"/>
                </a:solidFill>
              </a:rPr>
              <a:t>(</a:t>
            </a:r>
            <a:r>
              <a:rPr b="1" lang="en-US" sz="2400">
                <a:solidFill>
                  <a:schemeClr val="dk1"/>
                </a:solidFill>
              </a:rPr>
              <a:t>folder</a:t>
            </a:r>
            <a:r>
              <a:rPr lang="en-US" sz="2400"/>
              <a:t>,</a:t>
            </a:r>
            <a:r>
              <a:rPr lang="en-US" sz="2400">
                <a:solidFill>
                  <a:schemeClr val="accent6"/>
                </a:solidFill>
              </a:rPr>
              <a:t> "hello.txt"</a:t>
            </a:r>
            <a:r>
              <a:rPr lang="en-US" sz="2400">
                <a:solidFill>
                  <a:schemeClr val="dk1"/>
                </a:solidFill>
              </a:rPr>
              <a:t>);</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rPr lang="en-US" sz="2400"/>
              <a:t>System.out.println(</a:t>
            </a:r>
            <a:r>
              <a:rPr lang="en-US" sz="2400">
                <a:solidFill>
                  <a:schemeClr val="accent6"/>
                </a:solidFill>
              </a:rPr>
              <a:t>"file.exists() = "</a:t>
            </a:r>
            <a:r>
              <a:rPr lang="en-US" sz="2400"/>
              <a:t> + </a:t>
            </a:r>
            <a:r>
              <a:rPr b="1" lang="en-US" sz="2400"/>
              <a:t>file</a:t>
            </a:r>
            <a:r>
              <a:rPr lang="en-US" sz="2400"/>
              <a:t>.</a:t>
            </a:r>
            <a:r>
              <a:rPr lang="en-US" sz="2400">
                <a:solidFill>
                  <a:schemeClr val="accent2"/>
                </a:solidFill>
              </a:rPr>
              <a:t>exists()</a:t>
            </a:r>
            <a:r>
              <a:rPr lang="en-US" sz="2400"/>
              <a:t>);</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File </a:t>
            </a:r>
            <a:r>
              <a:rPr b="1" lang="en-US" sz="2400"/>
              <a:t>parentFile </a:t>
            </a:r>
            <a:r>
              <a:rPr lang="en-US" sz="2400"/>
              <a:t>= </a:t>
            </a:r>
            <a:r>
              <a:rPr b="1" lang="en-US" sz="2400"/>
              <a:t>file</a:t>
            </a:r>
            <a:r>
              <a:rPr lang="en-US" sz="2400"/>
              <a:t>.</a:t>
            </a:r>
            <a:r>
              <a:rPr lang="en-US" sz="2400">
                <a:solidFill>
                  <a:schemeClr val="accent2"/>
                </a:solidFill>
              </a:rPr>
              <a:t>getParentFile()</a:t>
            </a:r>
            <a:r>
              <a:rPr lang="en-US" sz="2400"/>
              <a:t>;</a:t>
            </a:r>
            <a:endParaRPr sz="2400"/>
          </a:p>
          <a:p>
            <a:pPr indent="0" lvl="0" marL="0" rtl="0" algn="l">
              <a:spcBef>
                <a:spcPts val="0"/>
              </a:spcBef>
              <a:spcAft>
                <a:spcPts val="0"/>
              </a:spcAft>
              <a:buClr>
                <a:schemeClr val="dk1"/>
              </a:buClr>
              <a:buSzPts val="1100"/>
              <a:buFont typeface="Arial"/>
              <a:buNone/>
            </a:pPr>
            <a:r>
              <a:rPr lang="en-US" sz="2400">
                <a:solidFill>
                  <a:schemeClr val="dk1"/>
                </a:solidFill>
              </a:rPr>
              <a:t>boolean </a:t>
            </a:r>
            <a:r>
              <a:rPr b="1" lang="en-US" sz="2400">
                <a:solidFill>
                  <a:schemeClr val="dk1"/>
                </a:solidFill>
              </a:rPr>
              <a:t>success </a:t>
            </a:r>
            <a:r>
              <a:rPr lang="en-US" sz="2400">
                <a:solidFill>
                  <a:schemeClr val="dk1"/>
                </a:solidFill>
              </a:rPr>
              <a:t>=</a:t>
            </a:r>
            <a:r>
              <a:rPr b="1" lang="en-US" sz="2400">
                <a:solidFill>
                  <a:schemeClr val="dk1"/>
                </a:solidFill>
              </a:rPr>
              <a:t> parentFile</a:t>
            </a:r>
            <a:r>
              <a:rPr lang="en-US" sz="2400">
                <a:solidFill>
                  <a:schemeClr val="dk1"/>
                </a:solidFill>
              </a:rPr>
              <a:t>.</a:t>
            </a:r>
            <a:r>
              <a:rPr lang="en-US" sz="2400">
                <a:solidFill>
                  <a:schemeClr val="accent2"/>
                </a:solidFill>
              </a:rPr>
              <a:t>mkdirs()</a:t>
            </a:r>
            <a:r>
              <a:rPr lang="en-US" sz="2400">
                <a:solidFill>
                  <a:schemeClr val="dk1"/>
                </a:solidFill>
              </a:rPr>
              <a:t>;</a:t>
            </a:r>
            <a:endParaRPr sz="2400"/>
          </a:p>
          <a:p>
            <a:pPr indent="0" lvl="0" marL="0" rtl="0" algn="l">
              <a:spcBef>
                <a:spcPts val="0"/>
              </a:spcBef>
              <a:spcAft>
                <a:spcPts val="0"/>
              </a:spcAft>
              <a:buNone/>
            </a:pPr>
            <a:r>
              <a:rPr lang="en-US" sz="2400"/>
              <a:t>System.out.println(</a:t>
            </a:r>
            <a:r>
              <a:rPr lang="en-US" sz="2400">
                <a:solidFill>
                  <a:schemeClr val="accent6"/>
                </a:solidFill>
              </a:rPr>
              <a:t>"pFile.exists() = "</a:t>
            </a:r>
            <a:r>
              <a:rPr lang="en-US" sz="2400"/>
              <a:t> + </a:t>
            </a:r>
            <a:r>
              <a:rPr b="1" lang="en-US" sz="2400"/>
              <a:t>parentFile</a:t>
            </a:r>
            <a:r>
              <a:rPr lang="en-US" sz="2400"/>
              <a:t>.</a:t>
            </a:r>
            <a:r>
              <a:rPr lang="en-US" sz="2400">
                <a:solidFill>
                  <a:schemeClr val="accent2"/>
                </a:solidFill>
              </a:rPr>
              <a:t>exists()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try {</a:t>
            </a:r>
            <a:endParaRPr sz="2400"/>
          </a:p>
          <a:p>
            <a:pPr indent="0" lvl="0" marL="0" rtl="0" algn="l">
              <a:spcBef>
                <a:spcPts val="0"/>
              </a:spcBef>
              <a:spcAft>
                <a:spcPts val="0"/>
              </a:spcAft>
              <a:buNone/>
            </a:pPr>
            <a:r>
              <a:rPr lang="en-US" sz="2400"/>
              <a:t>    boolean success = </a:t>
            </a:r>
            <a:r>
              <a:rPr b="1" lang="en-US" sz="2400"/>
              <a:t>file</a:t>
            </a:r>
            <a:r>
              <a:rPr lang="en-US" sz="2400"/>
              <a:t>.</a:t>
            </a:r>
            <a:r>
              <a:rPr lang="en-US" sz="2400">
                <a:solidFill>
                  <a:schemeClr val="accent2"/>
                </a:solidFill>
              </a:rPr>
              <a:t>createNewFile()</a:t>
            </a:r>
            <a:r>
              <a:rPr lang="en-US" sz="2400"/>
              <a:t>;</a:t>
            </a:r>
            <a:endParaRPr sz="2400"/>
          </a:p>
          <a:p>
            <a:pPr indent="0" lvl="0" marL="0" rtl="0" algn="l">
              <a:spcBef>
                <a:spcPts val="0"/>
              </a:spcBef>
              <a:spcAft>
                <a:spcPts val="0"/>
              </a:spcAft>
              <a:buNone/>
            </a:pPr>
            <a:r>
              <a:rPr lang="en-US" sz="2400"/>
              <a:t>} catch (IOException e) {...}</a:t>
            </a:r>
            <a:endParaRPr sz="2400"/>
          </a:p>
        </p:txBody>
      </p:sp>
      <p:cxnSp>
        <p:nvCxnSpPr>
          <p:cNvPr id="2338" name="Google Shape;2338;p249"/>
          <p:cNvCxnSpPr/>
          <p:nvPr/>
        </p:nvCxnSpPr>
        <p:spPr>
          <a:xfrm rot="10800000">
            <a:off x="6129055" y="20040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39" name="Google Shape;2339;p249"/>
          <p:cNvSpPr txBox="1"/>
          <p:nvPr/>
        </p:nvSpPr>
        <p:spPr>
          <a:xfrm>
            <a:off x="6812535" y="1732775"/>
            <a:ext cx="2816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 samo co wyżej ale z podaniem dwóch parametrów: katalog i plik</a:t>
            </a:r>
            <a:endParaRPr/>
          </a:p>
        </p:txBody>
      </p:sp>
      <p:cxnSp>
        <p:nvCxnSpPr>
          <p:cNvPr id="2340" name="Google Shape;2340;p249"/>
          <p:cNvCxnSpPr/>
          <p:nvPr/>
        </p:nvCxnSpPr>
        <p:spPr>
          <a:xfrm rot="10800000">
            <a:off x="6119305" y="1548138"/>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1" name="Google Shape;2341;p249"/>
          <p:cNvSpPr txBox="1"/>
          <p:nvPr/>
        </p:nvSpPr>
        <p:spPr>
          <a:xfrm>
            <a:off x="6802775" y="1124450"/>
            <a:ext cx="5254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obiekt klasy </a:t>
            </a:r>
            <a:r>
              <a:rPr lang="en-US">
                <a:solidFill>
                  <a:schemeClr val="accent5"/>
                </a:solidFill>
              </a:rPr>
              <a:t>File </a:t>
            </a:r>
            <a:r>
              <a:rPr lang="en-US"/>
              <a:t>reprezentuje abstrakcyjną ścieżkę do pliku lub katalogu - nawet gdy plik/katalog jeszcze nie istnieje!</a:t>
            </a:r>
            <a:endParaRPr/>
          </a:p>
        </p:txBody>
      </p:sp>
      <p:cxnSp>
        <p:nvCxnSpPr>
          <p:cNvPr id="2342" name="Google Shape;2342;p249"/>
          <p:cNvCxnSpPr/>
          <p:nvPr/>
        </p:nvCxnSpPr>
        <p:spPr>
          <a:xfrm rot="10800000">
            <a:off x="6564355" y="5190400"/>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3" name="Google Shape;2343;p249"/>
          <p:cNvSpPr txBox="1"/>
          <p:nvPr/>
        </p:nvSpPr>
        <p:spPr>
          <a:xfrm>
            <a:off x="7247825" y="4919100"/>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w tym miejscu tworzymy plik. Jeżeli metoda zwróci true oznacza to że plik został stworzony</a:t>
            </a:r>
            <a:endParaRPr/>
          </a:p>
        </p:txBody>
      </p:sp>
      <p:cxnSp>
        <p:nvCxnSpPr>
          <p:cNvPr id="2344" name="Google Shape;2344;p249"/>
          <p:cNvCxnSpPr/>
          <p:nvPr/>
        </p:nvCxnSpPr>
        <p:spPr>
          <a:xfrm rot="10800000">
            <a:off x="6505180" y="37514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5" name="Google Shape;2345;p249"/>
          <p:cNvSpPr txBox="1"/>
          <p:nvPr/>
        </p:nvSpPr>
        <p:spPr>
          <a:xfrm>
            <a:off x="7188650" y="34039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tym miejscu tworzone są nadkatalogi i sam katalog reprezentowany przez zmienną </a:t>
            </a:r>
            <a:r>
              <a:rPr b="1" lang="en-US"/>
              <a:t>parentFile</a:t>
            </a:r>
            <a:endParaRPr b="1"/>
          </a:p>
        </p:txBody>
      </p:sp>
      <p:cxnSp>
        <p:nvCxnSpPr>
          <p:cNvPr id="2346" name="Google Shape;2346;p249"/>
          <p:cNvCxnSpPr/>
          <p:nvPr/>
        </p:nvCxnSpPr>
        <p:spPr>
          <a:xfrm rot="10800000">
            <a:off x="7056880" y="27027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47" name="Google Shape;2347;p249"/>
          <p:cNvSpPr txBox="1"/>
          <p:nvPr/>
        </p:nvSpPr>
        <p:spPr>
          <a:xfrm>
            <a:off x="7740345" y="2431475"/>
            <a:ext cx="41709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a:t>
            </a:r>
            <a:r>
              <a:rPr lang="en-US">
                <a:solidFill>
                  <a:schemeClr val="accent2"/>
                </a:solidFill>
              </a:rPr>
              <a:t>exists()</a:t>
            </a:r>
            <a:r>
              <a:rPr lang="en-US"/>
              <a:t> sprawdza czy ścieżka zapisana w obiekcie klasy </a:t>
            </a:r>
            <a:r>
              <a:rPr lang="en-US">
                <a:solidFill>
                  <a:schemeClr val="accent5"/>
                </a:solidFill>
              </a:rPr>
              <a:t>File </a:t>
            </a:r>
            <a:r>
              <a:rPr lang="en-US"/>
              <a:t>wskazuje na istniejący plik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Typy prymitywne</a:t>
            </a:r>
            <a:endParaRPr>
              <a:latin typeface="Arial"/>
              <a:ea typeface="Arial"/>
              <a:cs typeface="Arial"/>
              <a:sym typeface="Arial"/>
            </a:endParaRPr>
          </a:p>
        </p:txBody>
      </p:sp>
      <p:graphicFrame>
        <p:nvGraphicFramePr>
          <p:cNvPr id="534" name="Google Shape;534;p52"/>
          <p:cNvGraphicFramePr/>
          <p:nvPr/>
        </p:nvGraphicFramePr>
        <p:xfrm>
          <a:off x="682825" y="963000"/>
          <a:ext cx="3000000" cy="3000000"/>
        </p:xfrm>
        <a:graphic>
          <a:graphicData uri="http://schemas.openxmlformats.org/drawingml/2006/table">
            <a:tbl>
              <a:tblPr>
                <a:noFill/>
                <a:tableStyleId>{728C81B1-6AA7-4C41-816D-1347D68411BE}</a:tableStyleId>
              </a:tblPr>
              <a:tblGrid>
                <a:gridCol w="1700775"/>
                <a:gridCol w="2315375"/>
                <a:gridCol w="3876250"/>
                <a:gridCol w="2266600"/>
              </a:tblGrid>
              <a:tr h="724775">
                <a:tc>
                  <a:txBody>
                    <a:bodyPr>
                      <a:noAutofit/>
                    </a:bodyPr>
                    <a:lstStyle/>
                    <a:p>
                      <a:pPr indent="0" lvl="0" marL="0" rtl="0" algn="ctr">
                        <a:spcBef>
                          <a:spcPts val="0"/>
                        </a:spcBef>
                        <a:spcAft>
                          <a:spcPts val="0"/>
                        </a:spcAft>
                        <a:buNone/>
                      </a:pPr>
                      <a:r>
                        <a:rPr b="1" lang="en-US" sz="1800">
                          <a:solidFill>
                            <a:schemeClr val="accent6"/>
                          </a:solidFill>
                        </a:rPr>
                        <a:t>nazwa</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rozmiar w pamięci </a:t>
                      </a:r>
                      <a:endParaRPr b="1" sz="1800">
                        <a:solidFill>
                          <a:schemeClr val="accent6"/>
                        </a:solidFill>
                      </a:endParaRPr>
                    </a:p>
                    <a:p>
                      <a:pPr indent="0" lvl="0" marL="0" rtl="0" algn="ctr">
                        <a:spcBef>
                          <a:spcPts val="0"/>
                        </a:spcBef>
                        <a:spcAft>
                          <a:spcPts val="0"/>
                        </a:spcAft>
                        <a:buNone/>
                      </a:pPr>
                      <a:r>
                        <a:rPr b="1" lang="en-US" sz="1800">
                          <a:solidFill>
                            <a:schemeClr val="accent6"/>
                          </a:solidFill>
                        </a:rPr>
                        <a:t>(ilość bajtów)</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zakres</a:t>
                      </a:r>
                      <a:endParaRPr b="1" sz="1800">
                        <a:solidFill>
                          <a:schemeClr val="accent6"/>
                        </a:solidFill>
                      </a:endParaRPr>
                    </a:p>
                  </a:txBody>
                  <a:tcPr marT="91425" marB="91425" marR="91425" marL="91425" anchor="ctr"/>
                </a:tc>
                <a:tc>
                  <a:txBody>
                    <a:bodyPr>
                      <a:noAutofit/>
                    </a:bodyPr>
                    <a:lstStyle/>
                    <a:p>
                      <a:pPr indent="0" lvl="0" marL="0" rtl="0" algn="ctr">
                        <a:spcBef>
                          <a:spcPts val="0"/>
                        </a:spcBef>
                        <a:spcAft>
                          <a:spcPts val="0"/>
                        </a:spcAft>
                        <a:buNone/>
                      </a:pPr>
                      <a:r>
                        <a:rPr b="1" lang="en-US" sz="1800">
                          <a:solidFill>
                            <a:schemeClr val="accent6"/>
                          </a:solidFill>
                        </a:rPr>
                        <a:t>znaczenie</a:t>
                      </a:r>
                      <a:endParaRPr b="1" sz="1800">
                        <a:solidFill>
                          <a:schemeClr val="accent6"/>
                        </a:solidFill>
                      </a:endParaRPr>
                    </a:p>
                  </a:txBody>
                  <a:tcPr marT="91425" marB="91425" marR="91425" marL="91425" anchor="ctr"/>
                </a:tc>
              </a:tr>
              <a:tr h="452500">
                <a:tc>
                  <a:txBody>
                    <a:bodyPr>
                      <a:noAutofit/>
                    </a:bodyPr>
                    <a:lstStyle/>
                    <a:p>
                      <a:pPr indent="0" lvl="0" marL="0" rtl="0" algn="ctr">
                        <a:spcBef>
                          <a:spcPts val="0"/>
                        </a:spcBef>
                        <a:spcAft>
                          <a:spcPts val="0"/>
                        </a:spcAft>
                        <a:buNone/>
                      </a:pPr>
                      <a:r>
                        <a:rPr b="1" lang="en-US" sz="1800"/>
                        <a:t>byte</a:t>
                      </a:r>
                      <a:endParaRPr b="1" sz="1800"/>
                    </a:p>
                  </a:txBody>
                  <a:tcPr marT="91425" marB="91425" marR="91425" marL="91425" anchor="ctr"/>
                </a:tc>
                <a:tc>
                  <a:txBody>
                    <a:bodyPr>
                      <a:noAutofit/>
                    </a:bodyPr>
                    <a:lstStyle/>
                    <a:p>
                      <a:pPr indent="0" lvl="0" marL="0" rtl="0" algn="ctr">
                        <a:spcBef>
                          <a:spcPts val="0"/>
                        </a:spcBef>
                        <a:spcAft>
                          <a:spcPts val="0"/>
                        </a:spcAft>
                        <a:buNone/>
                      </a:pPr>
                      <a:r>
                        <a:rPr lang="en-US" sz="1800"/>
                        <a:t>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-128 do 127</a:t>
                      </a:r>
                      <a:endParaRPr sz="1800"/>
                    </a:p>
                  </a:txBody>
                  <a:tcPr marT="91425" marB="91425" marR="91425" marL="91425" anchor="ctr"/>
                </a:tc>
                <a:tc rowSpan="4">
                  <a:txBody>
                    <a:bodyPr>
                      <a:noAutofit/>
                    </a:bodyPr>
                    <a:lstStyle/>
                    <a:p>
                      <a:pPr indent="0" lvl="0" marL="0" rtl="0" algn="ctr">
                        <a:spcBef>
                          <a:spcPts val="0"/>
                        </a:spcBef>
                        <a:spcAft>
                          <a:spcPts val="0"/>
                        </a:spcAft>
                        <a:buNone/>
                      </a:pPr>
                      <a:r>
                        <a:rPr lang="en-US" sz="1800"/>
                        <a:t>liczby całkowite</a:t>
                      </a:r>
                      <a:endParaRPr sz="1800"/>
                    </a:p>
                  </a:txBody>
                  <a:tcPr marT="91425" marB="91425" marR="91425" marL="91425" anchor="ctr"/>
                </a:tc>
              </a:tr>
              <a:tr h="452500">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short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2</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-32768 do 32767</a:t>
                      </a:r>
                      <a:endParaRPr sz="1800"/>
                    </a:p>
                  </a:txBody>
                  <a:tcPr marT="91425" marB="91425" marR="91425" marL="91425" anchor="ctr"/>
                </a:tc>
                <a:tc vMerge="1"/>
              </a:tr>
              <a:tr h="724775">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int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4</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-2 147 483 648</a:t>
                      </a:r>
                      <a:endParaRPr sz="1800"/>
                    </a:p>
                    <a:p>
                      <a:pPr indent="0" lvl="0" marL="0" rtl="0" algn="ctr">
                        <a:spcBef>
                          <a:spcPts val="0"/>
                        </a:spcBef>
                        <a:spcAft>
                          <a:spcPts val="0"/>
                        </a:spcAft>
                        <a:buNone/>
                      </a:pPr>
                      <a:r>
                        <a:rPr lang="en-US" sz="1800"/>
                        <a:t>do </a:t>
                      </a:r>
                      <a:r>
                        <a:rPr lang="en-US" sz="1800"/>
                        <a:t>2 147 483 647</a:t>
                      </a:r>
                      <a:endParaRPr sz="1800"/>
                    </a:p>
                  </a:txBody>
                  <a:tcPr marT="91425" marB="91425" marR="91425" marL="91425" anchor="ctr"/>
                </a:tc>
                <a:tc vMerge="1"/>
              </a:tr>
              <a:tr h="724775">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long</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8</a:t>
                      </a:r>
                      <a:endParaRPr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od -9 223 372 036 854 775 808 </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do  9 223 372 036 854 775 807</a:t>
                      </a:r>
                      <a:endParaRPr sz="1800"/>
                    </a:p>
                  </a:txBody>
                  <a:tcPr marT="91425" marB="91425" marR="91425" marL="91425" anchor="ctr"/>
                </a:tc>
                <a:tc vMerge="1"/>
              </a:tr>
              <a:tr h="476075">
                <a:tc>
                  <a:txBody>
                    <a:bodyPr>
                      <a:noAutofit/>
                    </a:bodyPr>
                    <a:lstStyle/>
                    <a:p>
                      <a:pPr indent="0" lvl="0" marL="0" rtl="0" algn="ctr">
                        <a:spcBef>
                          <a:spcPts val="0"/>
                        </a:spcBef>
                        <a:spcAft>
                          <a:spcPts val="0"/>
                        </a:spcAft>
                        <a:buNone/>
                      </a:pPr>
                      <a:r>
                        <a:rPr b="1" lang="en-US" sz="1800">
                          <a:solidFill>
                            <a:schemeClr val="dk1"/>
                          </a:solidFill>
                        </a:rPr>
                        <a:t>float</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4</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max około 7 liczb po przecinku</a:t>
                      </a:r>
                      <a:endParaRPr sz="1800"/>
                    </a:p>
                  </a:txBody>
                  <a:tcPr marT="91425" marB="91425" marR="91425" marL="91425" anchor="ctr"/>
                </a:tc>
                <a:tc rowSpan="2">
                  <a:txBody>
                    <a:bodyPr>
                      <a:noAutofit/>
                    </a:bodyPr>
                    <a:lstStyle/>
                    <a:p>
                      <a:pPr indent="0" lvl="0" marL="0" rtl="0" algn="ctr">
                        <a:spcBef>
                          <a:spcPts val="0"/>
                        </a:spcBef>
                        <a:spcAft>
                          <a:spcPts val="0"/>
                        </a:spcAft>
                        <a:buNone/>
                      </a:pPr>
                      <a:r>
                        <a:rPr lang="en-US" sz="1800"/>
                        <a:t>liczby rzeczywiste</a:t>
                      </a:r>
                      <a:endParaRPr sz="1800"/>
                    </a:p>
                  </a:txBody>
                  <a:tcPr marT="91425" marB="91425" marR="91425" marL="91425" anchor="ctr"/>
                </a:tc>
              </a:tr>
              <a:tr h="476075">
                <a:tc>
                  <a:txBody>
                    <a:bodyPr>
                      <a:noAutofit/>
                    </a:bodyPr>
                    <a:lstStyle/>
                    <a:p>
                      <a:pPr indent="0" lvl="0" marL="0" rtl="0" algn="ctr">
                        <a:spcBef>
                          <a:spcPts val="0"/>
                        </a:spcBef>
                        <a:spcAft>
                          <a:spcPts val="0"/>
                        </a:spcAft>
                        <a:buNone/>
                      </a:pPr>
                      <a:r>
                        <a:rPr b="1" lang="en-US" sz="1800">
                          <a:solidFill>
                            <a:schemeClr val="dk1"/>
                          </a:solidFill>
                        </a:rPr>
                        <a:t>double</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8</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max około 15 liczb po przecinku</a:t>
                      </a:r>
                      <a:endParaRPr sz="1800"/>
                    </a:p>
                  </a:txBody>
                  <a:tcPr marT="91425" marB="91425" marR="91425" marL="91425" anchor="ctr"/>
                </a:tc>
                <a:tc vMerge="1"/>
              </a:tr>
              <a:tr h="724775">
                <a:tc>
                  <a:txBody>
                    <a:bodyPr>
                      <a:noAutofit/>
                    </a:bodyPr>
                    <a:lstStyle/>
                    <a:p>
                      <a:pPr indent="0" lvl="0" marL="0" rtl="0" algn="ctr">
                        <a:spcBef>
                          <a:spcPts val="0"/>
                        </a:spcBef>
                        <a:spcAft>
                          <a:spcPts val="0"/>
                        </a:spcAft>
                        <a:buNone/>
                      </a:pPr>
                      <a:r>
                        <a:rPr b="1" lang="en-US" sz="1800">
                          <a:solidFill>
                            <a:schemeClr val="dk1"/>
                          </a:solidFill>
                        </a:rPr>
                        <a:t>char</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2</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od 0 do 65556</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liczbowe kody dla znaków Unicode</a:t>
                      </a:r>
                      <a:endParaRPr sz="1800"/>
                    </a:p>
                  </a:txBody>
                  <a:tcPr marT="91425" marB="91425" marR="91425" marL="91425" anchor="ctr"/>
                </a:tc>
              </a:tr>
              <a:tr h="476075">
                <a:tc>
                  <a:txBody>
                    <a:bodyPr>
                      <a:noAutofit/>
                    </a:bodyPr>
                    <a:lstStyle/>
                    <a:p>
                      <a:pPr indent="0" lvl="0" marL="0" rtl="0" algn="ctr">
                        <a:spcBef>
                          <a:spcPts val="0"/>
                        </a:spcBef>
                        <a:spcAft>
                          <a:spcPts val="0"/>
                        </a:spcAft>
                        <a:buNone/>
                      </a:pPr>
                      <a:r>
                        <a:rPr b="1" lang="en-US" sz="1800">
                          <a:solidFill>
                            <a:schemeClr val="dk1"/>
                          </a:solidFill>
                        </a:rPr>
                        <a:t>boolean</a:t>
                      </a:r>
                      <a:endParaRPr b="1"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1</a:t>
                      </a:r>
                      <a:endParaRPr sz="1800"/>
                    </a:p>
                  </a:txBody>
                  <a:tcPr marT="91425" marB="91425" marR="91425" marL="91425" anchor="ctr"/>
                </a:tc>
                <a:tc>
                  <a:txBody>
                    <a:bodyPr>
                      <a:noAutofit/>
                    </a:bodyPr>
                    <a:lstStyle/>
                    <a:p>
                      <a:pPr indent="0" lvl="0" marL="0" rtl="0" algn="ctr">
                        <a:spcBef>
                          <a:spcPts val="0"/>
                        </a:spcBef>
                        <a:spcAft>
                          <a:spcPts val="0"/>
                        </a:spcAft>
                        <a:buNone/>
                      </a:pPr>
                      <a:r>
                        <a:rPr i="1" lang="en-US" sz="1800"/>
                        <a:t>true</a:t>
                      </a:r>
                      <a:r>
                        <a:rPr lang="en-US" sz="1800"/>
                        <a:t>, </a:t>
                      </a:r>
                      <a:r>
                        <a:rPr i="1" lang="en-US" sz="1800"/>
                        <a:t>false</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t>wartości logiczne</a:t>
                      </a:r>
                      <a:endParaRPr sz="1800"/>
                    </a:p>
                  </a:txBody>
                  <a:tcPr marT="91425" marB="91425" marR="91425" marL="91425" anchor="ctr"/>
                </a:tc>
              </a:tr>
            </a:tbl>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2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a:t>
            </a:r>
            <a:r>
              <a:rPr lang="en-US">
                <a:latin typeface="Arial"/>
                <a:ea typeface="Arial"/>
                <a:cs typeface="Arial"/>
                <a:sym typeface="Arial"/>
              </a:rPr>
              <a:t>java.io.File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53" name="Google Shape;2353;p250"/>
          <p:cNvSpPr txBox="1"/>
          <p:nvPr>
            <p:ph idx="4294967295" type="ctrTitle"/>
          </p:nvPr>
        </p:nvSpPr>
        <p:spPr>
          <a:xfrm>
            <a:off x="585325" y="1039200"/>
            <a:ext cx="11228400" cy="503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exists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plik/katalog istnieje w rzeczywistości</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File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mkdirs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createNewFile()</a:t>
            </a:r>
            <a:r>
              <a:rPr lang="en-US" sz="2200">
                <a:solidFill>
                  <a:srgbClr val="000000"/>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renameTo()</a:t>
            </a:r>
            <a:r>
              <a:rPr lang="en-US" sz="2200">
                <a:latin typeface="Arial"/>
                <a:ea typeface="Arial"/>
                <a:cs typeface="Arial"/>
                <a:sym typeface="Arial"/>
              </a:rPr>
              <a:t>: boolean; </a:t>
            </a:r>
            <a:r>
              <a:rPr lang="en-US" sz="2200">
                <a:solidFill>
                  <a:srgbClr val="999999"/>
                </a:solidFill>
                <a:latin typeface="Arial"/>
                <a:ea typeface="Arial"/>
                <a:cs typeface="Arial"/>
                <a:sym typeface="Arial"/>
              </a:rPr>
              <a:t>zmienia nazwę lub przenosi plik/katalog w inne miejsce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delete()</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isFile()</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getPath()</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podaną w konstruktorze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getAbsolutePath()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getCanonicalPath()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4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listFiles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File[]; </a:t>
            </a:r>
            <a:r>
              <a:rPr lang="en-US" sz="2200">
                <a:solidFill>
                  <a:srgbClr val="999999"/>
                </a:solidFill>
                <a:latin typeface="Arial"/>
                <a:ea typeface="Arial"/>
                <a:cs typeface="Arial"/>
                <a:sym typeface="Arial"/>
              </a:rPr>
              <a:t>zwraca listę plików lub katalogów zapisanych w katalogu </a:t>
            </a:r>
            <a:endParaRPr sz="2200">
              <a:solidFill>
                <a:srgbClr val="999999"/>
              </a:solidFill>
              <a:latin typeface="Arial"/>
              <a:ea typeface="Arial"/>
              <a:cs typeface="Arial"/>
              <a:sym typeface="Arial"/>
            </a:endParaRPr>
          </a:p>
          <a:p>
            <a:pPr indent="0" lvl="0" marL="0" rtl="0" algn="l">
              <a:spcBef>
                <a:spcPts val="0"/>
              </a:spcBef>
              <a:spcAft>
                <a:spcPts val="0"/>
              </a:spcAft>
              <a:buNone/>
            </a:pPr>
            <a:r>
              <a:t/>
            </a:r>
            <a:endParaRPr sz="2200">
              <a:solidFill>
                <a:srgbClr val="999999"/>
              </a:solidFill>
              <a:latin typeface="Arial"/>
              <a:ea typeface="Arial"/>
              <a:cs typeface="Arial"/>
              <a:sym typeface="Arial"/>
            </a:endParaRPr>
          </a:p>
          <a:p>
            <a:pPr indent="0" lvl="0" marL="0" rtl="0" algn="l">
              <a:spcBef>
                <a:spcPts val="0"/>
              </a:spcBef>
              <a:spcAft>
                <a:spcPts val="0"/>
              </a:spcAft>
              <a:buNone/>
            </a:pPr>
            <a:r>
              <a:t/>
            </a:r>
            <a:endParaRPr sz="2200">
              <a:solidFill>
                <a:srgbClr val="999999"/>
              </a:solidFill>
              <a:latin typeface="Arial"/>
              <a:ea typeface="Arial"/>
              <a:cs typeface="Arial"/>
              <a:sym typeface="Arial"/>
            </a:endParaRPr>
          </a:p>
        </p:txBody>
      </p:sp>
      <p:sp>
        <p:nvSpPr>
          <p:cNvPr id="2354" name="Google Shape;2354;p250"/>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pl.sda.io.OldFilesSamples</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2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Obsługa plików - Java NIO 2</a:t>
            </a:r>
            <a:endParaRPr sz="2400">
              <a:solidFill>
                <a:schemeClr val="accent6"/>
              </a:solidFill>
              <a:latin typeface="Arial"/>
              <a:ea typeface="Arial"/>
              <a:cs typeface="Arial"/>
              <a:sym typeface="Arial"/>
            </a:endParaRPr>
          </a:p>
        </p:txBody>
      </p:sp>
      <p:sp>
        <p:nvSpPr>
          <p:cNvPr id="2360" name="Google Shape;2360;p251"/>
          <p:cNvSpPr txBox="1"/>
          <p:nvPr/>
        </p:nvSpPr>
        <p:spPr>
          <a:xfrm>
            <a:off x="260675" y="1297525"/>
            <a:ext cx="8909400" cy="4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Path </a:t>
            </a:r>
            <a:r>
              <a:rPr b="1" lang="en-US" sz="2400"/>
              <a:t>folder </a:t>
            </a:r>
            <a:r>
              <a:rPr lang="en-US" sz="2400"/>
              <a:t>= </a:t>
            </a:r>
            <a:r>
              <a:rPr lang="en-US" sz="2400">
                <a:solidFill>
                  <a:schemeClr val="accent5"/>
                </a:solidFill>
              </a:rPr>
              <a:t>Paths.</a:t>
            </a:r>
            <a:r>
              <a:rPr lang="en-US" sz="2400">
                <a:solidFill>
                  <a:schemeClr val="accent2"/>
                </a:solidFill>
              </a:rPr>
              <a:t>get</a:t>
            </a:r>
            <a:r>
              <a:rPr lang="en-US" sz="2400"/>
              <a:t>(</a:t>
            </a:r>
            <a:r>
              <a:rPr lang="en-US" sz="2400">
                <a:solidFill>
                  <a:schemeClr val="accent6"/>
                </a:solidFill>
              </a:rPr>
              <a:t>"C:\\test"</a:t>
            </a:r>
            <a:r>
              <a:rPr lang="en-US" sz="2400"/>
              <a:t>);</a:t>
            </a:r>
            <a:endParaRPr sz="2400"/>
          </a:p>
          <a:p>
            <a:pPr indent="0" lvl="0" marL="0" rtl="0" algn="l">
              <a:spcBef>
                <a:spcPts val="0"/>
              </a:spcBef>
              <a:spcAft>
                <a:spcPts val="0"/>
              </a:spcAft>
              <a:buNone/>
            </a:pPr>
            <a:r>
              <a:rPr lang="en-US" sz="2400">
                <a:solidFill>
                  <a:schemeClr val="accent5"/>
                </a:solidFill>
              </a:rPr>
              <a:t>Path </a:t>
            </a:r>
            <a:r>
              <a:rPr b="1" lang="en-US" sz="2400"/>
              <a:t>file </a:t>
            </a:r>
            <a:r>
              <a:rPr lang="en-US" sz="2400"/>
              <a:t>= </a:t>
            </a:r>
            <a:r>
              <a:rPr b="1" lang="en-US" sz="2400">
                <a:solidFill>
                  <a:schemeClr val="dk1"/>
                </a:solidFill>
              </a:rPr>
              <a:t>folder</a:t>
            </a:r>
            <a:r>
              <a:rPr lang="en-US" sz="2400"/>
              <a:t>.</a:t>
            </a:r>
            <a:r>
              <a:rPr lang="en-US" sz="2400">
                <a:solidFill>
                  <a:schemeClr val="accent2"/>
                </a:solidFill>
              </a:rPr>
              <a:t>resolve</a:t>
            </a:r>
            <a:r>
              <a:rPr lang="en-US" sz="2400"/>
              <a:t>(</a:t>
            </a:r>
            <a:r>
              <a:rPr lang="en-US" sz="2400">
                <a:solidFill>
                  <a:schemeClr val="accent6"/>
                </a:solidFill>
              </a:rPr>
              <a:t>"hello.txt"</a:t>
            </a:r>
            <a:r>
              <a:rPr lang="en-US" sz="2400"/>
              <a:t>);</a:t>
            </a:r>
            <a:endParaRPr sz="2400"/>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t>System.out.println(</a:t>
            </a:r>
            <a:r>
              <a:rPr lang="en-US" sz="2400">
                <a:solidFill>
                  <a:schemeClr val="accent6"/>
                </a:solidFill>
              </a:rPr>
              <a:t>"exists = "</a:t>
            </a:r>
            <a:r>
              <a:rPr lang="en-US" sz="2400"/>
              <a:t> + </a:t>
            </a:r>
            <a:r>
              <a:rPr lang="en-US" sz="2400">
                <a:solidFill>
                  <a:schemeClr val="accent5"/>
                </a:solidFill>
              </a:rPr>
              <a:t>Files</a:t>
            </a:r>
            <a:r>
              <a:rPr lang="en-US" sz="2400"/>
              <a:t>.</a:t>
            </a:r>
            <a:r>
              <a:rPr lang="en-US" sz="2400">
                <a:solidFill>
                  <a:schemeClr val="accent2"/>
                </a:solidFill>
              </a:rPr>
              <a:t>exists</a:t>
            </a:r>
            <a:r>
              <a:rPr lang="en-US" sz="2400"/>
              <a:t>(</a:t>
            </a:r>
            <a:r>
              <a:rPr b="1" lang="en-US" sz="2400"/>
              <a:t>file</a:t>
            </a:r>
            <a:r>
              <a:rPr lang="en-US" sz="2400"/>
              <a:t>));</a:t>
            </a:r>
            <a:endParaRPr sz="2400"/>
          </a:p>
          <a:p>
            <a:pPr indent="0" lvl="0" marL="0" rtl="0" algn="l">
              <a:spcBef>
                <a:spcPts val="0"/>
              </a:spcBef>
              <a:spcAft>
                <a:spcPts val="0"/>
              </a:spcAft>
              <a:buNone/>
            </a:pPr>
            <a:r>
              <a:t/>
            </a:r>
            <a:endParaRPr sz="2400">
              <a:solidFill>
                <a:schemeClr val="accent5"/>
              </a:solidFill>
            </a:endParaRPr>
          </a:p>
          <a:p>
            <a:pPr indent="0" lvl="0" marL="0" rtl="0" algn="l">
              <a:spcBef>
                <a:spcPts val="0"/>
              </a:spcBef>
              <a:spcAft>
                <a:spcPts val="0"/>
              </a:spcAft>
              <a:buNone/>
            </a:pPr>
            <a:r>
              <a:rPr lang="en-US" sz="2400">
                <a:solidFill>
                  <a:schemeClr val="accent5"/>
                </a:solidFill>
              </a:rPr>
              <a:t>Path </a:t>
            </a:r>
            <a:r>
              <a:rPr b="1" lang="en-US" sz="2400"/>
              <a:t>parentFile </a:t>
            </a:r>
            <a:r>
              <a:rPr lang="en-US" sz="2400"/>
              <a:t>= </a:t>
            </a:r>
            <a:r>
              <a:rPr b="1" lang="en-US" sz="2400"/>
              <a:t>file</a:t>
            </a:r>
            <a:r>
              <a:rPr lang="en-US" sz="2400"/>
              <a:t>.</a:t>
            </a:r>
            <a:r>
              <a:rPr lang="en-US" sz="2400">
                <a:solidFill>
                  <a:schemeClr val="accent2"/>
                </a:solidFill>
              </a:rPr>
              <a:t>getParent</a:t>
            </a:r>
            <a:r>
              <a:rPr lang="en-US" sz="2400"/>
              <a:t>();</a:t>
            </a:r>
            <a:endParaRPr sz="2400"/>
          </a:p>
          <a:p>
            <a:pPr indent="0" lvl="0" marL="0" rtl="0" algn="l">
              <a:spcBef>
                <a:spcPts val="0"/>
              </a:spcBef>
              <a:spcAft>
                <a:spcPts val="0"/>
              </a:spcAft>
              <a:buNone/>
            </a:pPr>
            <a:r>
              <a:rPr lang="en-US" sz="2400">
                <a:solidFill>
                  <a:schemeClr val="dk1"/>
                </a:solidFill>
              </a:rPr>
              <a:t>try {</a:t>
            </a:r>
            <a:endParaRPr sz="2400">
              <a:solidFill>
                <a:schemeClr val="dk1"/>
              </a:solidFill>
            </a:endParaRPr>
          </a:p>
          <a:p>
            <a:pPr indent="0" lvl="0" marL="0" rtl="0" algn="l">
              <a:spcBef>
                <a:spcPts val="0"/>
              </a:spcBef>
              <a:spcAft>
                <a:spcPts val="0"/>
              </a:spcAft>
              <a:buNone/>
            </a:pPr>
            <a:r>
              <a:rPr lang="en-US" sz="2400">
                <a:solidFill>
                  <a:schemeClr val="dk1"/>
                </a:solidFill>
              </a:rPr>
              <a:t>    </a:t>
            </a:r>
            <a:r>
              <a:rPr lang="en-US" sz="2400">
                <a:solidFill>
                  <a:schemeClr val="accent5"/>
                </a:solidFill>
              </a:rPr>
              <a:t>Files</a:t>
            </a:r>
            <a:r>
              <a:rPr lang="en-US" sz="2400">
                <a:solidFill>
                  <a:schemeClr val="dk1"/>
                </a:solidFill>
              </a:rPr>
              <a:t>.</a:t>
            </a:r>
            <a:r>
              <a:rPr lang="en-US" sz="2400">
                <a:solidFill>
                  <a:schemeClr val="accent2"/>
                </a:solidFill>
              </a:rPr>
              <a:t>createDirectories</a:t>
            </a:r>
            <a:r>
              <a:rPr lang="en-US" sz="2400">
                <a:solidFill>
                  <a:schemeClr val="dk1"/>
                </a:solidFill>
              </a:rPr>
              <a:t>(</a:t>
            </a:r>
            <a:r>
              <a:rPr b="1" lang="en-US" sz="2400">
                <a:solidFill>
                  <a:schemeClr val="dk1"/>
                </a:solidFill>
              </a:rPr>
              <a:t>parentFile</a:t>
            </a:r>
            <a:r>
              <a:rPr lang="en-US" sz="2400">
                <a:solidFill>
                  <a:schemeClr val="dk1"/>
                </a:solidFill>
              </a:rPr>
              <a:t>);</a:t>
            </a:r>
            <a:endParaRPr sz="2400">
              <a:solidFill>
                <a:schemeClr val="dk1"/>
              </a:solidFill>
            </a:endParaRPr>
          </a:p>
          <a:p>
            <a:pPr indent="0" lvl="0" marL="0" rtl="0" algn="l">
              <a:spcBef>
                <a:spcPts val="0"/>
              </a:spcBef>
              <a:spcAft>
                <a:spcPts val="0"/>
              </a:spcAft>
              <a:buNone/>
            </a:pPr>
            <a:r>
              <a:rPr lang="en-US" sz="2400">
                <a:solidFill>
                  <a:schemeClr val="dk1"/>
                </a:solidFill>
              </a:rPr>
              <a:t>    </a:t>
            </a:r>
            <a:endParaRPr sz="2400">
              <a:solidFill>
                <a:schemeClr val="dk1"/>
              </a:solidFill>
            </a:endParaRPr>
          </a:p>
          <a:p>
            <a:pPr indent="0" lvl="0" marL="0" rtl="0" algn="l">
              <a:spcBef>
                <a:spcPts val="0"/>
              </a:spcBef>
              <a:spcAft>
                <a:spcPts val="0"/>
              </a:spcAft>
              <a:buNone/>
            </a:pPr>
            <a:r>
              <a:rPr lang="en-US" sz="2400">
                <a:solidFill>
                  <a:schemeClr val="accent5"/>
                </a:solidFill>
              </a:rPr>
              <a:t>    Files</a:t>
            </a:r>
            <a:r>
              <a:rPr lang="en-US" sz="2400">
                <a:solidFill>
                  <a:schemeClr val="dk1"/>
                </a:solidFill>
              </a:rPr>
              <a:t>.</a:t>
            </a:r>
            <a:r>
              <a:rPr lang="en-US" sz="2400">
                <a:solidFill>
                  <a:schemeClr val="accent2"/>
                </a:solidFill>
              </a:rPr>
              <a:t>createFile</a:t>
            </a:r>
            <a:r>
              <a:rPr lang="en-US" sz="2400">
                <a:solidFill>
                  <a:schemeClr val="dk1"/>
                </a:solidFill>
              </a:rPr>
              <a:t>(</a:t>
            </a:r>
            <a:r>
              <a:rPr b="1" lang="en-US" sz="2400">
                <a:solidFill>
                  <a:schemeClr val="dk1"/>
                </a:solidFill>
              </a:rPr>
              <a:t>file</a:t>
            </a:r>
            <a:r>
              <a:rPr lang="en-US" sz="2400">
                <a:solidFill>
                  <a:schemeClr val="dk1"/>
                </a:solidFill>
              </a:rPr>
              <a:t>);</a:t>
            </a:r>
            <a:endParaRPr sz="2400">
              <a:solidFill>
                <a:schemeClr val="dk1"/>
              </a:solidFill>
            </a:endParaRPr>
          </a:p>
          <a:p>
            <a:pPr indent="0" lvl="0" marL="0" rtl="0" algn="l">
              <a:spcBef>
                <a:spcPts val="0"/>
              </a:spcBef>
              <a:spcAft>
                <a:spcPts val="0"/>
              </a:spcAft>
              <a:buNone/>
            </a:pPr>
            <a:r>
              <a:rPr lang="en-US" sz="2400">
                <a:solidFill>
                  <a:schemeClr val="dk1"/>
                </a:solidFill>
              </a:rPr>
              <a:t>} catch (IOException e) {...}</a:t>
            </a:r>
            <a:endParaRPr sz="2400">
              <a:solidFill>
                <a:schemeClr val="dk1"/>
              </a:solidFill>
            </a:endParaRPr>
          </a:p>
          <a:p>
            <a:pPr indent="0" lvl="0" marL="0" rtl="0" algn="l">
              <a:spcBef>
                <a:spcPts val="0"/>
              </a:spcBef>
              <a:spcAft>
                <a:spcPts val="0"/>
              </a:spcAft>
              <a:buNone/>
            </a:pPr>
            <a:r>
              <a:t/>
            </a:r>
            <a:endParaRPr sz="2400"/>
          </a:p>
        </p:txBody>
      </p:sp>
      <p:cxnSp>
        <p:nvCxnSpPr>
          <p:cNvPr id="2361" name="Google Shape;2361;p251"/>
          <p:cNvCxnSpPr/>
          <p:nvPr/>
        </p:nvCxnSpPr>
        <p:spPr>
          <a:xfrm rot="10800000">
            <a:off x="6129050" y="2004200"/>
            <a:ext cx="543600" cy="5400"/>
          </a:xfrm>
          <a:prstGeom prst="straightConnector1">
            <a:avLst/>
          </a:prstGeom>
          <a:noFill/>
          <a:ln cap="flat" cmpd="sng" w="28575">
            <a:solidFill>
              <a:srgbClr val="E06666"/>
            </a:solidFill>
            <a:prstDash val="solid"/>
            <a:round/>
            <a:headEnd len="med" w="med" type="none"/>
            <a:tailEnd len="med" w="med" type="stealth"/>
          </a:ln>
        </p:spPr>
      </p:cxnSp>
      <p:sp>
        <p:nvSpPr>
          <p:cNvPr id="2362" name="Google Shape;2362;p251"/>
          <p:cNvSpPr txBox="1"/>
          <p:nvPr/>
        </p:nvSpPr>
        <p:spPr>
          <a:xfrm>
            <a:off x="6842125" y="1732775"/>
            <a:ext cx="52203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tworzymy nową ścieżkę na bazie obiektu </a:t>
            </a:r>
            <a:r>
              <a:rPr b="1" lang="en-US"/>
              <a:t>f</a:t>
            </a:r>
            <a:r>
              <a:rPr b="1" lang="en-US"/>
              <a:t>older</a:t>
            </a:r>
            <a:r>
              <a:rPr lang="en-US"/>
              <a:t>, dodając nazwę pliku</a:t>
            </a:r>
            <a:endParaRPr/>
          </a:p>
          <a:p>
            <a:pPr indent="0" lvl="0" marL="0" rtl="0" algn="l">
              <a:spcBef>
                <a:spcPts val="0"/>
              </a:spcBef>
              <a:spcAft>
                <a:spcPts val="0"/>
              </a:spcAft>
              <a:buNone/>
            </a:pPr>
            <a:r>
              <a:rPr lang="en-US"/>
              <a:t> </a:t>
            </a:r>
            <a:endParaRPr/>
          </a:p>
        </p:txBody>
      </p:sp>
      <p:cxnSp>
        <p:nvCxnSpPr>
          <p:cNvPr id="2363" name="Google Shape;2363;p251"/>
          <p:cNvCxnSpPr/>
          <p:nvPr/>
        </p:nvCxnSpPr>
        <p:spPr>
          <a:xfrm rot="10800000">
            <a:off x="6119305" y="1548138"/>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4" name="Google Shape;2364;p251"/>
          <p:cNvSpPr txBox="1"/>
          <p:nvPr/>
        </p:nvSpPr>
        <p:spPr>
          <a:xfrm>
            <a:off x="6802775" y="1200650"/>
            <a:ext cx="53427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5"/>
                </a:solidFill>
              </a:rPr>
              <a:t>Path </a:t>
            </a:r>
            <a:r>
              <a:rPr lang="en-US"/>
              <a:t>reprezentuje abstrakcyjną ścieżkę do pliku lub katalogu,  </a:t>
            </a:r>
            <a:r>
              <a:rPr lang="en-US">
                <a:solidFill>
                  <a:schemeClr val="accent5"/>
                </a:solidFill>
              </a:rPr>
              <a:t>Paths </a:t>
            </a:r>
            <a:r>
              <a:rPr lang="en-US"/>
              <a:t>to klasa-fabryka służąca do tworzenia obiektów klasy </a:t>
            </a:r>
            <a:r>
              <a:rPr lang="en-US">
                <a:solidFill>
                  <a:schemeClr val="accent5"/>
                </a:solidFill>
              </a:rPr>
              <a:t>Path  </a:t>
            </a:r>
            <a:r>
              <a:rPr lang="en-US"/>
              <a:t> </a:t>
            </a:r>
            <a:endParaRPr/>
          </a:p>
        </p:txBody>
      </p:sp>
      <p:cxnSp>
        <p:nvCxnSpPr>
          <p:cNvPr id="2365" name="Google Shape;2365;p251"/>
          <p:cNvCxnSpPr/>
          <p:nvPr/>
        </p:nvCxnSpPr>
        <p:spPr>
          <a:xfrm rot="10800000">
            <a:off x="6640555" y="4809400"/>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6" name="Google Shape;2366;p251"/>
          <p:cNvSpPr txBox="1"/>
          <p:nvPr/>
        </p:nvSpPr>
        <p:spPr>
          <a:xfrm>
            <a:off x="7324025" y="4538100"/>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w tym miejscu tworzymy plik. Jeżeli metoda zwróci true oznacza to że plik został utworzony</a:t>
            </a:r>
            <a:endParaRPr/>
          </a:p>
        </p:txBody>
      </p:sp>
      <p:cxnSp>
        <p:nvCxnSpPr>
          <p:cNvPr id="2367" name="Google Shape;2367;p251"/>
          <p:cNvCxnSpPr/>
          <p:nvPr/>
        </p:nvCxnSpPr>
        <p:spPr>
          <a:xfrm rot="10800000">
            <a:off x="6657580" y="41324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68" name="Google Shape;2368;p251"/>
          <p:cNvSpPr txBox="1"/>
          <p:nvPr/>
        </p:nvSpPr>
        <p:spPr>
          <a:xfrm>
            <a:off x="7341050" y="37849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tym miejscu tworzone są nadkatalogi i sam katalog reprezentowany przez zmienną </a:t>
            </a:r>
            <a:r>
              <a:rPr b="1" lang="en-US"/>
              <a:t>parentFile</a:t>
            </a:r>
            <a:endParaRPr b="1"/>
          </a:p>
        </p:txBody>
      </p:sp>
      <p:cxnSp>
        <p:nvCxnSpPr>
          <p:cNvPr id="2369" name="Google Shape;2369;p251"/>
          <p:cNvCxnSpPr/>
          <p:nvPr/>
        </p:nvCxnSpPr>
        <p:spPr>
          <a:xfrm rot="10800000">
            <a:off x="7209280" y="2702775"/>
            <a:ext cx="551700" cy="0"/>
          </a:xfrm>
          <a:prstGeom prst="straightConnector1">
            <a:avLst/>
          </a:prstGeom>
          <a:noFill/>
          <a:ln cap="flat" cmpd="sng" w="28575">
            <a:solidFill>
              <a:srgbClr val="E06666"/>
            </a:solidFill>
            <a:prstDash val="solid"/>
            <a:round/>
            <a:headEnd len="med" w="med" type="none"/>
            <a:tailEnd len="med" w="med" type="stealth"/>
          </a:ln>
        </p:spPr>
      </p:cxnSp>
      <p:sp>
        <p:nvSpPr>
          <p:cNvPr id="2370" name="Google Shape;2370;p251"/>
          <p:cNvSpPr txBox="1"/>
          <p:nvPr/>
        </p:nvSpPr>
        <p:spPr>
          <a:xfrm>
            <a:off x="7740350" y="2431475"/>
            <a:ext cx="43221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lang="en-US">
                <a:solidFill>
                  <a:schemeClr val="accent5"/>
                </a:solidFill>
              </a:rPr>
              <a:t>Files </a:t>
            </a:r>
            <a:r>
              <a:rPr lang="en-US"/>
              <a:t>składa się z zestawu metod statycznych do operacji na plikach i katalogach</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252"/>
          <p:cNvSpPr txBox="1"/>
          <p:nvPr>
            <p:ph type="title"/>
          </p:nvPr>
        </p:nvSpPr>
        <p:spPr>
          <a:xfrm>
            <a:off x="0" y="0"/>
            <a:ext cx="110625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Path, Paths, Files</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2376" name="Google Shape;2376;p252"/>
          <p:cNvSpPr txBox="1"/>
          <p:nvPr>
            <p:ph idx="4294967295" type="ctrTitle"/>
          </p:nvPr>
        </p:nvSpPr>
        <p:spPr>
          <a:xfrm>
            <a:off x="481800" y="834600"/>
            <a:ext cx="11228400" cy="5439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Paths.get</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Paths</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nową ścieżkę do pliku lub katalogu</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Files.exists()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plik / katalog istnieje w rzeczywistości</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Files.createDirectory</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na który wskazuje obiekt Path</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Files.createDirectories</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katalog i wszystkie nieistniejące nadkatalogi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Files.createFile()</a:t>
            </a:r>
            <a:r>
              <a:rPr lang="en-US" sz="2200">
                <a:solidFill>
                  <a:srgbClr val="000000"/>
                </a:solidFill>
                <a:latin typeface="Arial"/>
                <a:ea typeface="Arial"/>
                <a:cs typeface="Arial"/>
                <a:sym typeface="Arial"/>
              </a:rPr>
              <a:t>: </a:t>
            </a:r>
            <a:r>
              <a:rPr lang="en-US" sz="2200">
                <a:latin typeface="Arial"/>
                <a:ea typeface="Arial"/>
                <a:cs typeface="Arial"/>
                <a:sym typeface="Arial"/>
              </a:rPr>
              <a:t>Path</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tworzy nowy, pusty plik</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Files.move</a:t>
            </a:r>
            <a:r>
              <a:rPr lang="en-US" sz="2200">
                <a:solidFill>
                  <a:srgbClr val="42719B"/>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Path</a:t>
            </a:r>
            <a:r>
              <a:rPr lang="en-US" sz="2200">
                <a:latin typeface="Arial"/>
                <a:ea typeface="Arial"/>
                <a:cs typeface="Arial"/>
                <a:sym typeface="Arial"/>
              </a:rPr>
              <a:t>; </a:t>
            </a:r>
            <a:r>
              <a:rPr lang="en-US" sz="2200">
                <a:solidFill>
                  <a:srgbClr val="999999"/>
                </a:solidFill>
                <a:latin typeface="Arial"/>
                <a:ea typeface="Arial"/>
                <a:cs typeface="Arial"/>
                <a:sym typeface="Arial"/>
              </a:rPr>
              <a:t>zmienia nazwę lub przenosi plik / katalog w inne miejs</a:t>
            </a:r>
            <a:r>
              <a:rPr lang="en-US" sz="2200">
                <a:solidFill>
                  <a:srgbClr val="999999"/>
                </a:solidFill>
                <a:latin typeface="Arial"/>
                <a:ea typeface="Arial"/>
                <a:cs typeface="Arial"/>
                <a:sym typeface="Arial"/>
              </a:rPr>
              <a:t>ce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Files.copy()</a:t>
            </a:r>
            <a:r>
              <a:rPr lang="en-US" sz="2200">
                <a:latin typeface="Arial"/>
                <a:ea typeface="Arial"/>
                <a:cs typeface="Arial"/>
                <a:sym typeface="Arial"/>
              </a:rPr>
              <a:t>: Path; </a:t>
            </a:r>
            <a:r>
              <a:rPr lang="en-US" sz="2200">
                <a:solidFill>
                  <a:srgbClr val="999999"/>
                </a:solidFill>
                <a:latin typeface="Arial"/>
                <a:ea typeface="Arial"/>
                <a:cs typeface="Arial"/>
                <a:sym typeface="Arial"/>
              </a:rPr>
              <a:t>kopiuje plik / katalog w inne miejsce</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Files.deleteIfExists</a:t>
            </a:r>
            <a:r>
              <a:rPr lang="en-US" sz="2200">
                <a:solidFill>
                  <a:srgbClr val="42719B"/>
                </a:solidFill>
                <a:latin typeface="Arial"/>
                <a:ea typeface="Arial"/>
                <a:cs typeface="Arial"/>
                <a:sym typeface="Arial"/>
              </a:rPr>
              <a:t>()</a:t>
            </a:r>
            <a:r>
              <a:rPr lang="en-US" sz="2200">
                <a:latin typeface="Arial"/>
                <a:ea typeface="Arial"/>
                <a:cs typeface="Arial"/>
                <a:sym typeface="Arial"/>
              </a:rPr>
              <a:t>: boolean; </a:t>
            </a:r>
            <a:r>
              <a:rPr lang="en-US" sz="2200">
                <a:solidFill>
                  <a:srgbClr val="999999"/>
                </a:solidFill>
                <a:latin typeface="Arial"/>
                <a:ea typeface="Arial"/>
                <a:cs typeface="Arial"/>
                <a:sym typeface="Arial"/>
              </a:rPr>
              <a:t>usuwa plik lub katalog (musi być pusty!)</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a:t>
            </a:r>
            <a:r>
              <a:rPr lang="en-US" sz="2200">
                <a:solidFill>
                  <a:srgbClr val="42719B"/>
                </a:solidFill>
                <a:latin typeface="Arial"/>
                <a:ea typeface="Arial"/>
                <a:cs typeface="Arial"/>
                <a:sym typeface="Arial"/>
              </a:rPr>
              <a:t>isDirectory()</a:t>
            </a:r>
            <a:r>
              <a:rPr lang="en-US" sz="2200">
                <a:solidFill>
                  <a:srgbClr val="000000"/>
                </a:solidFill>
                <a:latin typeface="Arial"/>
                <a:ea typeface="Arial"/>
                <a:cs typeface="Arial"/>
                <a:sym typeface="Arial"/>
              </a:rPr>
              <a:t>: </a:t>
            </a:r>
            <a:r>
              <a:rPr lang="en-US" sz="2200">
                <a:latin typeface="Arial"/>
                <a:ea typeface="Arial"/>
                <a:cs typeface="Arial"/>
                <a:sym typeface="Arial"/>
              </a:rPr>
              <a:t>boolean</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czy ścieżka wskazuje na katalog</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Files.isRegularFile</a:t>
            </a:r>
            <a:r>
              <a:rPr lang="en-US" sz="2200">
                <a:solidFill>
                  <a:srgbClr val="42719B"/>
                </a:solidFill>
                <a:latin typeface="Arial"/>
                <a:ea typeface="Arial"/>
                <a:cs typeface="Arial"/>
                <a:sym typeface="Arial"/>
              </a:rPr>
              <a:t>()</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ścieżka wskazuje na plik</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Path.toString</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ścieżkę jaka została podana przy tworzeniu obiektu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Path.toAbsolutePath</a:t>
            </a:r>
            <a:r>
              <a:rPr lang="en-US" sz="2200">
                <a:solidFill>
                  <a:srgbClr val="42719B"/>
                </a:solidFill>
                <a:latin typeface="Arial"/>
                <a:ea typeface="Arial"/>
                <a:cs typeface="Arial"/>
                <a:sym typeface="Arial"/>
              </a:rPr>
              <a:t>()</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ścieżkę do pliku lub katalogu</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Path.toRealPath()</a:t>
            </a:r>
            <a:r>
              <a:rPr lang="en-US" sz="2200">
                <a:latin typeface="Arial"/>
                <a:ea typeface="Arial"/>
                <a:cs typeface="Arial"/>
                <a:sym typeface="Arial"/>
              </a:rPr>
              <a:t>: String; </a:t>
            </a:r>
            <a:r>
              <a:rPr lang="en-US" sz="2200">
                <a:solidFill>
                  <a:srgbClr val="999999"/>
                </a:solidFill>
                <a:latin typeface="Arial"/>
                <a:ea typeface="Arial"/>
                <a:cs typeface="Arial"/>
                <a:sym typeface="Arial"/>
              </a:rPr>
              <a:t>zwraca bezwzględną, rzeczywistą ścieżkę (bez . i ..)</a:t>
            </a:r>
            <a:endParaRPr sz="2200">
              <a:solidFill>
                <a:srgbClr val="999999"/>
              </a:solidFill>
              <a:latin typeface="Arial"/>
              <a:ea typeface="Arial"/>
              <a:cs typeface="Arial"/>
              <a:sym typeface="Arial"/>
            </a:endParaRPr>
          </a:p>
          <a:p>
            <a:pPr indent="0" lvl="0" marL="457200" rtl="0" algn="l">
              <a:spcBef>
                <a:spcPts val="0"/>
              </a:spcBef>
              <a:spcAft>
                <a:spcPts val="0"/>
              </a:spcAft>
              <a:buNone/>
            </a:pPr>
            <a:r>
              <a:t/>
            </a:r>
            <a:endParaRPr sz="10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Files.newDirectoryStream(</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a:t>
            </a:r>
            <a:r>
              <a:rPr lang="en-US" sz="2200">
                <a:solidFill>
                  <a:srgbClr val="000000"/>
                </a:solidFill>
                <a:latin typeface="Arial"/>
                <a:ea typeface="Arial"/>
                <a:cs typeface="Arial"/>
                <a:sym typeface="Arial"/>
              </a:rPr>
              <a:t>DirectoryStream&lt;Path&gt;</a:t>
            </a:r>
            <a:r>
              <a:rPr lang="en-US" sz="2200">
                <a:solidFill>
                  <a:srgbClr val="000000"/>
                </a:solidFill>
                <a:latin typeface="Arial"/>
                <a:ea typeface="Arial"/>
                <a:cs typeface="Arial"/>
                <a:sym typeface="Arial"/>
              </a:rPr>
              <a:t>; </a:t>
            </a:r>
            <a:r>
              <a:rPr lang="en-US" sz="2200">
                <a:solidFill>
                  <a:srgbClr val="999999"/>
                </a:solidFill>
                <a:latin typeface="Arial"/>
                <a:ea typeface="Arial"/>
                <a:cs typeface="Arial"/>
                <a:sym typeface="Arial"/>
              </a:rPr>
              <a:t>zwraca listę plików / katalogów</a:t>
            </a:r>
            <a:endParaRPr sz="2200">
              <a:solidFill>
                <a:srgbClr val="999999"/>
              </a:solidFill>
              <a:latin typeface="Arial"/>
              <a:ea typeface="Arial"/>
              <a:cs typeface="Arial"/>
              <a:sym typeface="Arial"/>
            </a:endParaRPr>
          </a:p>
        </p:txBody>
      </p:sp>
      <p:sp>
        <p:nvSpPr>
          <p:cNvPr id="2377" name="Google Shape;2377;p25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pl.sda.io.</a:t>
            </a:r>
            <a:r>
              <a:rPr lang="en-US" sz="2400">
                <a:solidFill>
                  <a:schemeClr val="accent6"/>
                </a:solidFill>
              </a:rPr>
              <a:t>FilesExamples</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1" name="Shape 2381"/>
        <p:cNvGrpSpPr/>
        <p:nvPr/>
      </p:nvGrpSpPr>
      <p:grpSpPr>
        <a:xfrm>
          <a:off x="0" y="0"/>
          <a:ext cx="0" cy="0"/>
          <a:chOff x="0" y="0"/>
          <a:chExt cx="0" cy="0"/>
        </a:xfrm>
      </p:grpSpPr>
      <p:sp>
        <p:nvSpPr>
          <p:cNvPr id="2382" name="Google Shape;2382;p2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Strumienie</a:t>
            </a:r>
            <a:endParaRPr sz="2400">
              <a:solidFill>
                <a:schemeClr val="accent6"/>
              </a:solidFill>
              <a:latin typeface="Arial"/>
              <a:ea typeface="Arial"/>
              <a:cs typeface="Arial"/>
              <a:sym typeface="Arial"/>
            </a:endParaRPr>
          </a:p>
        </p:txBody>
      </p:sp>
      <p:sp>
        <p:nvSpPr>
          <p:cNvPr id="2383" name="Google Shape;2383;p253"/>
          <p:cNvSpPr txBox="1"/>
          <p:nvPr>
            <p:ph idx="4294967295" type="ctrTitle"/>
          </p:nvPr>
        </p:nvSpPr>
        <p:spPr>
          <a:xfrm>
            <a:off x="87800" y="1035475"/>
            <a:ext cx="12038100" cy="1188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Strumień danych</a:t>
            </a:r>
            <a:endParaRPr b="1" i="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oznacza ciąg danych (“strumień”), do którego dane mogą być dodawane (</a:t>
            </a:r>
            <a:r>
              <a:rPr lang="en-US" sz="2000" u="sng">
                <a:latin typeface="Arial"/>
                <a:ea typeface="Arial"/>
                <a:cs typeface="Arial"/>
                <a:sym typeface="Arial"/>
              </a:rPr>
              <a:t>OutputStream</a:t>
            </a:r>
            <a:r>
              <a:rPr lang="en-US" sz="2000">
                <a:latin typeface="Arial"/>
                <a:ea typeface="Arial"/>
                <a:cs typeface="Arial"/>
                <a:sym typeface="Arial"/>
              </a:rPr>
              <a:t>) i z którego dane mogą być pobierane (</a:t>
            </a:r>
            <a:r>
              <a:rPr lang="en-US" sz="2000" u="sng">
                <a:latin typeface="Arial"/>
                <a:ea typeface="Arial"/>
                <a:cs typeface="Arial"/>
                <a:sym typeface="Arial"/>
              </a:rPr>
              <a:t>InputStream</a:t>
            </a:r>
            <a:r>
              <a:rPr lang="en-US" sz="2000">
                <a:latin typeface="Arial"/>
                <a:ea typeface="Arial"/>
                <a:cs typeface="Arial"/>
                <a:sym typeface="Arial"/>
              </a:rPr>
              <a:t>).</a:t>
            </a:r>
            <a:endParaRPr sz="2000">
              <a:latin typeface="Arial"/>
              <a:ea typeface="Arial"/>
              <a:cs typeface="Arial"/>
              <a:sym typeface="Arial"/>
            </a:endParaRPr>
          </a:p>
        </p:txBody>
      </p:sp>
      <p:sp>
        <p:nvSpPr>
          <p:cNvPr id="2384" name="Google Shape;2384;p253"/>
          <p:cNvSpPr txBox="1"/>
          <p:nvPr/>
        </p:nvSpPr>
        <p:spPr>
          <a:xfrm>
            <a:off x="87800" y="2362625"/>
            <a:ext cx="12038100" cy="374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Strumień związany jest ze źródłem lub odbiornikiem danych (np. plik, pamięć, URL, gniazdo itp.)</a:t>
            </a:r>
            <a:endParaRPr sz="1800"/>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US" sz="1800"/>
              <a:t>Strumień służy do zapisywania-odczytywania informacji (dowolnych danych), dlatego mówimy o dwóch typach:</a:t>
            </a:r>
            <a:endParaRPr sz="1800"/>
          </a:p>
          <a:p>
            <a:pPr indent="-342900" lvl="1" marL="914400" rtl="0" algn="l">
              <a:spcBef>
                <a:spcPts val="0"/>
              </a:spcBef>
              <a:spcAft>
                <a:spcPts val="0"/>
              </a:spcAft>
              <a:buSzPts val="1800"/>
              <a:buChar char="○"/>
            </a:pPr>
            <a:r>
              <a:rPr lang="en-US" sz="1800"/>
              <a:t>strumieniach wejściowych (input)</a:t>
            </a:r>
            <a:endParaRPr sz="1800"/>
          </a:p>
          <a:p>
            <a:pPr indent="-342900" lvl="1" marL="914400" rtl="0" algn="l">
              <a:spcBef>
                <a:spcPts val="0"/>
              </a:spcBef>
              <a:spcAft>
                <a:spcPts val="0"/>
              </a:spcAft>
              <a:buSzPts val="1800"/>
              <a:buChar char="○"/>
            </a:pPr>
            <a:r>
              <a:rPr lang="en-US" sz="1800"/>
              <a:t>strumieniach wyjściowych (output)</a:t>
            </a:r>
            <a:endParaRPr sz="1800"/>
          </a:p>
          <a:p>
            <a:pPr indent="0" lvl="0" marL="91440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US" sz="1800">
                <a:solidFill>
                  <a:schemeClr val="dk1"/>
                </a:solidFill>
              </a:rPr>
              <a:t>Strumienie dodatkowo dzielą się na dwa rozłączne typy: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strumienie bajtowe - gdzie “atomem” (podstawową porcją danych) jest bajt (</a:t>
            </a:r>
            <a:r>
              <a:rPr b="1" lang="en-US" sz="1800" u="sng">
                <a:solidFill>
                  <a:schemeClr val="dk1"/>
                </a:solidFill>
              </a:rPr>
              <a:t>InputStream</a:t>
            </a:r>
            <a:r>
              <a:rPr lang="en-US" sz="1800">
                <a:solidFill>
                  <a:schemeClr val="dk1"/>
                </a:solidFill>
              </a:rPr>
              <a:t> i </a:t>
            </a:r>
            <a:r>
              <a:rPr b="1" lang="en-US" sz="1800" u="sng">
                <a:solidFill>
                  <a:schemeClr val="dk1"/>
                </a:solidFill>
              </a:rPr>
              <a:t>OutputStream</a:t>
            </a:r>
            <a:r>
              <a:rPr lang="en-US" sz="1800">
                <a:solidFill>
                  <a:schemeClr val="dk1"/>
                </a:solidFill>
              </a:rPr>
              <a: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strumienie znakowe - gdzie “atomem” są znaki unikodu, po dwa bajty każdy(</a:t>
            </a:r>
            <a:r>
              <a:rPr b="1" lang="en-US" sz="1800" u="sng">
                <a:solidFill>
                  <a:schemeClr val="dk1"/>
                </a:solidFill>
              </a:rPr>
              <a:t>Reader</a:t>
            </a:r>
            <a:r>
              <a:rPr lang="en-US" sz="1800">
                <a:solidFill>
                  <a:schemeClr val="dk1"/>
                </a:solidFill>
              </a:rPr>
              <a:t> i </a:t>
            </a:r>
            <a:r>
              <a:rPr b="1" lang="en-US" sz="1800" u="sng">
                <a:solidFill>
                  <a:schemeClr val="dk1"/>
                </a:solidFill>
              </a:rPr>
              <a:t>Writer</a:t>
            </a:r>
            <a:r>
              <a:rPr lang="en-US" sz="1800">
                <a:solidFill>
                  <a:schemeClr val="dk1"/>
                </a:solidFill>
              </a:rPr>
              <a:t>)</a:t>
            </a:r>
            <a:endParaRPr sz="1800">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lnSpc>
                <a:spcPct val="90000"/>
              </a:lnSpc>
              <a:spcBef>
                <a:spcPts val="0"/>
              </a:spcBef>
              <a:spcAft>
                <a:spcPts val="0"/>
              </a:spcAft>
              <a:buClr>
                <a:schemeClr val="dk1"/>
              </a:buClr>
              <a:buSzPts val="1800"/>
              <a:buFont typeface="Calibri"/>
              <a:buChar char="●"/>
            </a:pPr>
            <a:r>
              <a:rPr lang="en-US" sz="1800">
                <a:solidFill>
                  <a:schemeClr val="dk1"/>
                </a:solidFill>
              </a:rPr>
              <a:t>Java tworzy domyślnie 3 strumienie:</a:t>
            </a:r>
            <a:endParaRPr sz="1800">
              <a:solidFill>
                <a:schemeClr val="dk1"/>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System.in</a:t>
            </a:r>
            <a:endParaRPr sz="1800">
              <a:solidFill>
                <a:srgbClr val="20999D"/>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System.out</a:t>
            </a:r>
            <a:endParaRPr sz="1800">
              <a:solidFill>
                <a:srgbClr val="20999D"/>
              </a:solidFill>
            </a:endParaRPr>
          </a:p>
          <a:p>
            <a:pPr indent="-342900" lvl="1" marL="914400" rtl="0" algn="l">
              <a:lnSpc>
                <a:spcPct val="90000"/>
              </a:lnSpc>
              <a:spcBef>
                <a:spcPts val="0"/>
              </a:spcBef>
              <a:spcAft>
                <a:spcPts val="0"/>
              </a:spcAft>
              <a:buClr>
                <a:srgbClr val="20999D"/>
              </a:buClr>
              <a:buSzPts val="1800"/>
              <a:buFont typeface="Arial"/>
              <a:buChar char="○"/>
            </a:pPr>
            <a:r>
              <a:rPr lang="en-US" sz="1800">
                <a:solidFill>
                  <a:srgbClr val="20999D"/>
                </a:solidFill>
              </a:rPr>
              <a:t>System.err</a:t>
            </a:r>
            <a:endParaRPr sz="1800">
              <a:solidFill>
                <a:srgbClr val="20999D"/>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8" name="Shape 2388"/>
        <p:cNvGrpSpPr/>
        <p:nvPr/>
      </p:nvGrpSpPr>
      <p:grpSpPr>
        <a:xfrm>
          <a:off x="0" y="0"/>
          <a:ext cx="0" cy="0"/>
          <a:chOff x="0" y="0"/>
          <a:chExt cx="0" cy="0"/>
        </a:xfrm>
      </p:grpSpPr>
      <p:sp>
        <p:nvSpPr>
          <p:cNvPr id="2389" name="Google Shape;2389;p2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try-with-resources</a:t>
            </a:r>
            <a:endParaRPr sz="2400">
              <a:solidFill>
                <a:schemeClr val="accent6"/>
              </a:solidFill>
              <a:latin typeface="Arial"/>
              <a:ea typeface="Arial"/>
              <a:cs typeface="Arial"/>
              <a:sym typeface="Arial"/>
            </a:endParaRPr>
          </a:p>
        </p:txBody>
      </p:sp>
      <p:sp>
        <p:nvSpPr>
          <p:cNvPr id="2390" name="Google Shape;2390;p254"/>
          <p:cNvSpPr txBox="1"/>
          <p:nvPr/>
        </p:nvSpPr>
        <p:spPr>
          <a:xfrm>
            <a:off x="165850" y="1476750"/>
            <a:ext cx="5404500" cy="4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t>    	</a:t>
            </a:r>
            <a:r>
              <a:rPr lang="en-US" sz="2000">
                <a:solidFill>
                  <a:schemeClr val="accent5"/>
                </a:solidFill>
              </a:rPr>
              <a:t>FileReader </a:t>
            </a:r>
            <a:r>
              <a:rPr b="1" lang="en-US" sz="2000"/>
              <a:t>reader </a:t>
            </a:r>
            <a:r>
              <a:rPr lang="en-US" sz="2000"/>
              <a:t>= null;</a:t>
            </a:r>
            <a:endParaRPr sz="2000"/>
          </a:p>
          <a:p>
            <a:pPr indent="0" lvl="0" marL="0" rtl="0" algn="l">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indent="0" lvl="0" marL="0" rtl="0" algn="l">
              <a:spcBef>
                <a:spcPts val="0"/>
              </a:spcBef>
              <a:spcAft>
                <a:spcPts val="0"/>
              </a:spcAft>
              <a:buNone/>
            </a:pPr>
            <a:r>
              <a:rPr lang="en-US" sz="2000"/>
              <a:t>        	</a:t>
            </a:r>
            <a:r>
              <a:rPr b="1" lang="en-US" sz="2000"/>
              <a:t>reader </a:t>
            </a:r>
            <a:r>
              <a:rPr lang="en-US" sz="2000"/>
              <a:t>= new </a:t>
            </a:r>
            <a:r>
              <a:rPr lang="en-US" sz="2000">
                <a:solidFill>
                  <a:schemeClr val="accent5"/>
                </a:solidFill>
              </a:rPr>
              <a:t>FileReader</a:t>
            </a:r>
            <a:r>
              <a:rPr lang="en-US" sz="2000"/>
              <a:t>(</a:t>
            </a:r>
            <a:r>
              <a:rPr lang="en-US" sz="2000">
                <a:solidFill>
                  <a:schemeClr val="accent6"/>
                </a:solidFill>
              </a:rPr>
              <a:t>"test.txt"</a:t>
            </a:r>
            <a:r>
              <a:rPr lang="en-US" sz="2000"/>
              <a:t>);</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Clr>
                <a:schemeClr val="dk1"/>
              </a:buClr>
              <a:buSzPts val="1100"/>
              <a:buFont typeface="Arial"/>
              <a:buNone/>
            </a:pPr>
            <a:r>
              <a:rPr lang="en-US" sz="2000"/>
              <a:t>        	</a:t>
            </a:r>
            <a:r>
              <a:rPr b="1" lang="en-US" sz="2000"/>
              <a:t>e</a:t>
            </a:r>
            <a:r>
              <a:rPr lang="en-US" sz="2000"/>
              <a:t>.printStackTrace();</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finally </a:t>
            </a:r>
            <a:r>
              <a:rPr lang="en-US" sz="2000"/>
              <a:t>{</a:t>
            </a:r>
            <a:endParaRPr sz="2000"/>
          </a:p>
          <a:p>
            <a:pPr indent="0" lvl="0" marL="0" rtl="0" algn="l">
              <a:spcBef>
                <a:spcPts val="0"/>
              </a:spcBef>
              <a:spcAft>
                <a:spcPts val="0"/>
              </a:spcAft>
              <a:buClr>
                <a:schemeClr val="dk1"/>
              </a:buClr>
              <a:buSzPts val="1100"/>
              <a:buFont typeface="Arial"/>
              <a:buNone/>
            </a:pPr>
            <a:r>
              <a:rPr lang="en-US" sz="2000"/>
              <a:t>        	</a:t>
            </a:r>
            <a:r>
              <a:rPr lang="en-US" sz="2000">
                <a:solidFill>
                  <a:schemeClr val="accent2"/>
                </a:solidFill>
              </a:rPr>
              <a:t>try </a:t>
            </a:r>
            <a:r>
              <a:rPr lang="en-US" sz="2000"/>
              <a:t>{</a:t>
            </a:r>
            <a:endParaRPr sz="2000"/>
          </a:p>
          <a:p>
            <a:pPr indent="0" lvl="0" marL="457200" rtl="0" algn="l">
              <a:spcBef>
                <a:spcPts val="0"/>
              </a:spcBef>
              <a:spcAft>
                <a:spcPts val="0"/>
              </a:spcAft>
              <a:buClr>
                <a:schemeClr val="dk1"/>
              </a:buClr>
              <a:buSzPts val="1100"/>
              <a:buFont typeface="Arial"/>
              <a:buNone/>
            </a:pPr>
            <a:r>
              <a:rPr lang="en-US" sz="2000"/>
              <a:t>            	if (</a:t>
            </a:r>
            <a:r>
              <a:rPr b="1" lang="en-US" sz="2000"/>
              <a:t>reader</a:t>
            </a:r>
            <a:r>
              <a:rPr lang="en-US" sz="2000"/>
              <a:t> != null) {</a:t>
            </a:r>
            <a:endParaRPr sz="2000"/>
          </a:p>
          <a:p>
            <a:pPr indent="0" lvl="0" marL="457200" rtl="0" algn="l">
              <a:spcBef>
                <a:spcPts val="0"/>
              </a:spcBef>
              <a:spcAft>
                <a:spcPts val="0"/>
              </a:spcAft>
              <a:buClr>
                <a:schemeClr val="dk1"/>
              </a:buClr>
              <a:buSzPts val="1100"/>
              <a:buFont typeface="Arial"/>
              <a:buNone/>
            </a:pPr>
            <a:r>
              <a:rPr lang="en-US" sz="2000"/>
              <a:t>                	</a:t>
            </a:r>
            <a:r>
              <a:rPr b="1" lang="en-US" sz="2000"/>
              <a:t>reader</a:t>
            </a:r>
            <a:r>
              <a:rPr lang="en-US" sz="2000"/>
              <a:t>.close();</a:t>
            </a:r>
            <a:endParaRPr sz="2000"/>
          </a:p>
          <a:p>
            <a:pPr indent="0" lvl="0" marL="45720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Clr>
                <a:schemeClr val="dk1"/>
              </a:buClr>
              <a:buSzPts val="1100"/>
              <a:buFont typeface="Arial"/>
              <a:buNone/>
            </a:pPr>
            <a:r>
              <a:rPr lang="en-US" sz="2000"/>
              <a:t>            		</a:t>
            </a:r>
            <a:r>
              <a:rPr b="1" lang="en-US" sz="2000"/>
              <a:t>e</a:t>
            </a:r>
            <a:r>
              <a:rPr lang="en-US" sz="2000"/>
              <a:t>.printStackTrace();</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rPr lang="en-US" sz="2000"/>
              <a:t>    	}</a:t>
            </a:r>
            <a:endParaRPr sz="2000"/>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2391" name="Google Shape;2391;p254"/>
          <p:cNvSpPr txBox="1"/>
          <p:nvPr/>
        </p:nvSpPr>
        <p:spPr>
          <a:xfrm>
            <a:off x="673325" y="963000"/>
            <a:ext cx="14634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Zamiast:</a:t>
            </a:r>
            <a:endParaRPr b="1" sz="2400"/>
          </a:p>
        </p:txBody>
      </p:sp>
      <p:sp>
        <p:nvSpPr>
          <p:cNvPr id="2392" name="Google Shape;2392;p254"/>
          <p:cNvSpPr txBox="1"/>
          <p:nvPr/>
        </p:nvSpPr>
        <p:spPr>
          <a:xfrm>
            <a:off x="5199575" y="1476750"/>
            <a:ext cx="6729300" cy="46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    	</a:t>
            </a:r>
            <a:r>
              <a:rPr lang="en-US" sz="2000">
                <a:solidFill>
                  <a:schemeClr val="accent2"/>
                </a:solidFill>
              </a:rPr>
              <a:t>try</a:t>
            </a:r>
            <a:r>
              <a:rPr lang="en-US" sz="2000"/>
              <a:t>(</a:t>
            </a:r>
            <a:r>
              <a:rPr lang="en-US" sz="2000">
                <a:solidFill>
                  <a:schemeClr val="accent5"/>
                </a:solidFill>
              </a:rPr>
              <a:t>FileReader</a:t>
            </a:r>
            <a:r>
              <a:rPr lang="en-US" sz="2000"/>
              <a:t> </a:t>
            </a:r>
            <a:r>
              <a:rPr b="1" lang="en-US" sz="2000">
                <a:solidFill>
                  <a:schemeClr val="dk1"/>
                </a:solidFill>
              </a:rPr>
              <a:t>reader </a:t>
            </a:r>
            <a:r>
              <a:rPr lang="en-US" sz="2000">
                <a:solidFill>
                  <a:schemeClr val="dk1"/>
                </a:solidFill>
              </a:rPr>
              <a:t>= new </a:t>
            </a:r>
            <a:r>
              <a:rPr lang="en-US" sz="2000">
                <a:solidFill>
                  <a:schemeClr val="accent5"/>
                </a:solidFill>
              </a:rPr>
              <a:t>FileReader</a:t>
            </a:r>
            <a:r>
              <a:rPr lang="en-US" sz="2000">
                <a:solidFill>
                  <a:schemeClr val="dk1"/>
                </a:solidFill>
              </a:rPr>
              <a:t>(</a:t>
            </a:r>
            <a:r>
              <a:rPr lang="en-US" sz="2000">
                <a:solidFill>
                  <a:schemeClr val="accent6"/>
                </a:solidFill>
              </a:rPr>
              <a:t>"test.txt"</a:t>
            </a:r>
            <a:r>
              <a:rPr lang="en-US" sz="2000">
                <a:solidFill>
                  <a:schemeClr val="dk1"/>
                </a:solidFill>
              </a:rPr>
              <a:t>))</a:t>
            </a:r>
            <a:r>
              <a:rPr b="1" lang="en-US" sz="2000">
                <a:solidFill>
                  <a:schemeClr val="dk1"/>
                </a:solidFill>
              </a:rPr>
              <a:t> </a:t>
            </a:r>
            <a:r>
              <a:rPr lang="en-US" sz="2000"/>
              <a:t>{</a:t>
            </a:r>
            <a:endParaRPr sz="2000"/>
          </a:p>
          <a:p>
            <a:pPr indent="0" lvl="0" marL="0" rtl="0" algn="l">
              <a:spcBef>
                <a:spcPts val="0"/>
              </a:spcBef>
              <a:spcAft>
                <a:spcPts val="0"/>
              </a:spcAft>
              <a:buNone/>
            </a:pPr>
            <a:r>
              <a:rPr lang="en-US" sz="2000"/>
              <a:t>        	</a:t>
            </a:r>
            <a:r>
              <a:rPr b="1" lang="en-US" sz="2000"/>
              <a:t>reader</a:t>
            </a:r>
            <a:r>
              <a:rPr lang="en-US" sz="2000"/>
              <a:t>.read();</a:t>
            </a:r>
            <a:endParaRPr sz="2000"/>
          </a:p>
          <a:p>
            <a:pPr indent="457200" lvl="0" marL="457200" rtl="0" algn="l">
              <a:spcBef>
                <a:spcPts val="0"/>
              </a:spcBef>
              <a:spcAft>
                <a:spcPts val="0"/>
              </a:spcAft>
              <a:buNone/>
            </a:pPr>
            <a:r>
              <a:rPr lang="en-US" sz="2000"/>
              <a:t>...</a:t>
            </a:r>
            <a:endParaRPr sz="2000"/>
          </a:p>
          <a:p>
            <a:pPr indent="0" lvl="0" marL="0" rtl="0" algn="l">
              <a:spcBef>
                <a:spcPts val="0"/>
              </a:spcBef>
              <a:spcAft>
                <a:spcPts val="0"/>
              </a:spcAft>
              <a:buNone/>
            </a:pPr>
            <a:r>
              <a:rPr lang="en-US" sz="2000"/>
              <a:t>    	} </a:t>
            </a:r>
            <a:r>
              <a:rPr lang="en-US" sz="2000">
                <a:solidFill>
                  <a:schemeClr val="accent2"/>
                </a:solidFill>
              </a:rPr>
              <a:t>catch </a:t>
            </a:r>
            <a:r>
              <a:rPr lang="en-US" sz="2000"/>
              <a:t>(</a:t>
            </a:r>
            <a:r>
              <a:rPr lang="en-US" sz="2000">
                <a:solidFill>
                  <a:schemeClr val="accent5"/>
                </a:solidFill>
              </a:rPr>
              <a:t>IOException</a:t>
            </a:r>
            <a:r>
              <a:rPr lang="en-US" sz="2000"/>
              <a:t> </a:t>
            </a:r>
            <a:r>
              <a:rPr b="1" lang="en-US" sz="2000"/>
              <a:t>e</a:t>
            </a:r>
            <a:r>
              <a:rPr lang="en-US" sz="2000"/>
              <a:t>) {</a:t>
            </a:r>
            <a:endParaRPr sz="2000"/>
          </a:p>
          <a:p>
            <a:pPr indent="0" lvl="0" marL="0" rtl="0" algn="l">
              <a:spcBef>
                <a:spcPts val="0"/>
              </a:spcBef>
              <a:spcAft>
                <a:spcPts val="0"/>
              </a:spcAft>
              <a:buNone/>
            </a:pPr>
            <a:r>
              <a:rPr lang="en-US" sz="2000"/>
              <a:t>        	</a:t>
            </a:r>
            <a:r>
              <a:rPr b="1" lang="en-US" sz="2000"/>
              <a:t>e</a:t>
            </a:r>
            <a:r>
              <a:rPr lang="en-US" sz="2000"/>
              <a:t>.printStackTrace();</a:t>
            </a:r>
            <a:endParaRPr sz="2000"/>
          </a:p>
          <a:p>
            <a:pPr indent="0" lvl="0" marL="0" rtl="0" algn="l">
              <a:spcBef>
                <a:spcPts val="0"/>
              </a:spcBef>
              <a:spcAft>
                <a:spcPts val="0"/>
              </a:spcAft>
              <a:buNone/>
            </a:pPr>
            <a:r>
              <a:rPr lang="en-US" sz="2000"/>
              <a:t>    	} </a:t>
            </a:r>
            <a:endParaRPr sz="2000"/>
          </a:p>
          <a:p>
            <a:pPr indent="0" lvl="0" marL="0" rtl="0" algn="l">
              <a:spcBef>
                <a:spcPts val="0"/>
              </a:spcBef>
              <a:spcAft>
                <a:spcPts val="0"/>
              </a:spcAft>
              <a:buNone/>
            </a:pPr>
            <a:r>
              <a:t/>
            </a:r>
            <a:endParaRPr sz="2000"/>
          </a:p>
        </p:txBody>
      </p:sp>
      <p:sp>
        <p:nvSpPr>
          <p:cNvPr id="2393" name="Google Shape;2393;p254"/>
          <p:cNvSpPr txBox="1"/>
          <p:nvPr/>
        </p:nvSpPr>
        <p:spPr>
          <a:xfrm>
            <a:off x="5640625" y="963000"/>
            <a:ext cx="14634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Można</a:t>
            </a:r>
            <a:r>
              <a:rPr b="1" lang="en-US" sz="2400"/>
              <a:t>:</a:t>
            </a:r>
            <a:endParaRPr b="1" sz="2400"/>
          </a:p>
        </p:txBody>
      </p:sp>
      <p:sp>
        <p:nvSpPr>
          <p:cNvPr id="2394" name="Google Shape;2394;p254"/>
          <p:cNvSpPr txBox="1"/>
          <p:nvPr/>
        </p:nvSpPr>
        <p:spPr>
          <a:xfrm>
            <a:off x="4440250" y="3570450"/>
            <a:ext cx="3949200" cy="12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dzięki </a:t>
            </a:r>
            <a:r>
              <a:rPr b="1" lang="en-US"/>
              <a:t>try-with-resource</a:t>
            </a:r>
            <a:r>
              <a:rPr lang="en-US"/>
              <a:t> nie musimy zamykać sami </a:t>
            </a:r>
            <a:r>
              <a:rPr lang="en-US"/>
              <a:t>strumienia danych </a:t>
            </a:r>
            <a:r>
              <a:rPr lang="en-US"/>
              <a:t>w bloku </a:t>
            </a:r>
            <a:r>
              <a:rPr lang="en-US">
                <a:solidFill>
                  <a:schemeClr val="accent2"/>
                </a:solidFill>
              </a:rPr>
              <a:t>finally </a:t>
            </a:r>
            <a:r>
              <a:rPr lang="en-US"/>
              <a:t>- oszczędzamy parę linijek kodu + mamy pewność że zasób będzie zawsze zamknięty tuż po wykonaniu całego kodu z bloku </a:t>
            </a:r>
            <a:r>
              <a:rPr lang="en-US">
                <a:solidFill>
                  <a:schemeClr val="accent2"/>
                </a:solidFill>
              </a:rPr>
              <a:t>try</a:t>
            </a:r>
            <a:endParaRPr/>
          </a:p>
        </p:txBody>
      </p:sp>
      <p:cxnSp>
        <p:nvCxnSpPr>
          <p:cNvPr id="2395" name="Google Shape;2395;p254"/>
          <p:cNvCxnSpPr/>
          <p:nvPr/>
        </p:nvCxnSpPr>
        <p:spPr>
          <a:xfrm flipH="1">
            <a:off x="3950800" y="4134174"/>
            <a:ext cx="582600" cy="333900"/>
          </a:xfrm>
          <a:prstGeom prst="straightConnector1">
            <a:avLst/>
          </a:prstGeom>
          <a:noFill/>
          <a:ln cap="flat" cmpd="sng" w="28575">
            <a:solidFill>
              <a:srgbClr val="E06666"/>
            </a:solidFill>
            <a:prstDash val="solid"/>
            <a:round/>
            <a:headEnd len="med" w="med" type="none"/>
            <a:tailEnd len="med" w="med" type="stealth"/>
          </a:ln>
        </p:spPr>
      </p:cxnSp>
      <p:cxnSp>
        <p:nvCxnSpPr>
          <p:cNvPr id="2396" name="Google Shape;2396;p254"/>
          <p:cNvCxnSpPr/>
          <p:nvPr/>
        </p:nvCxnSpPr>
        <p:spPr>
          <a:xfrm flipH="1" rot="10800000">
            <a:off x="5150825" y="2868150"/>
            <a:ext cx="653700" cy="702300"/>
          </a:xfrm>
          <a:prstGeom prst="straightConnector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2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I/O, new I/</a:t>
            </a:r>
            <a:r>
              <a:rPr lang="en-US">
                <a:latin typeface="Arial"/>
                <a:ea typeface="Arial"/>
                <a:cs typeface="Arial"/>
                <a:sym typeface="Arial"/>
              </a:rPr>
              <a:t>O</a:t>
            </a:r>
            <a:endParaRPr sz="2400">
              <a:solidFill>
                <a:schemeClr val="accent6"/>
              </a:solidFill>
              <a:latin typeface="Arial"/>
              <a:ea typeface="Arial"/>
              <a:cs typeface="Arial"/>
              <a:sym typeface="Arial"/>
            </a:endParaRPr>
          </a:p>
        </p:txBody>
      </p:sp>
      <p:sp>
        <p:nvSpPr>
          <p:cNvPr id="2402" name="Google Shape;2402;p255"/>
          <p:cNvSpPr txBox="1"/>
          <p:nvPr/>
        </p:nvSpPr>
        <p:spPr>
          <a:xfrm>
            <a:off x="207069" y="3192000"/>
            <a:ext cx="15318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Object</a:t>
            </a:r>
            <a:endParaRPr sz="2300">
              <a:solidFill>
                <a:schemeClr val="lt1"/>
              </a:solidFill>
            </a:endParaRPr>
          </a:p>
        </p:txBody>
      </p:sp>
      <p:sp>
        <p:nvSpPr>
          <p:cNvPr id="2403" name="Google Shape;2403;p255"/>
          <p:cNvSpPr txBox="1"/>
          <p:nvPr/>
        </p:nvSpPr>
        <p:spPr>
          <a:xfrm>
            <a:off x="2177650" y="45693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OutputStream</a:t>
            </a:r>
            <a:endParaRPr sz="2300">
              <a:solidFill>
                <a:schemeClr val="lt1"/>
              </a:solidFill>
            </a:endParaRPr>
          </a:p>
        </p:txBody>
      </p:sp>
      <p:sp>
        <p:nvSpPr>
          <p:cNvPr id="2404" name="Google Shape;2404;p255"/>
          <p:cNvSpPr txBox="1"/>
          <p:nvPr/>
        </p:nvSpPr>
        <p:spPr>
          <a:xfrm>
            <a:off x="2177650" y="18147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InputStream</a:t>
            </a:r>
            <a:endParaRPr sz="2300">
              <a:solidFill>
                <a:schemeClr val="lt1"/>
              </a:solidFill>
            </a:endParaRPr>
          </a:p>
        </p:txBody>
      </p:sp>
      <p:cxnSp>
        <p:nvCxnSpPr>
          <p:cNvPr id="2405" name="Google Shape;2405;p255"/>
          <p:cNvCxnSpPr>
            <a:stCxn id="2402" idx="3"/>
            <a:endCxn id="2404" idx="1"/>
          </p:cNvCxnSpPr>
          <p:nvPr/>
        </p:nvCxnSpPr>
        <p:spPr>
          <a:xfrm flipH="1" rot="10800000">
            <a:off x="1738869" y="2051700"/>
            <a:ext cx="438900" cy="1377300"/>
          </a:xfrm>
          <a:prstGeom prst="straightConnector1">
            <a:avLst/>
          </a:prstGeom>
          <a:noFill/>
          <a:ln cap="flat" cmpd="sng" w="9525">
            <a:solidFill>
              <a:schemeClr val="dk2"/>
            </a:solidFill>
            <a:prstDash val="solid"/>
            <a:round/>
            <a:headEnd len="med" w="med" type="none"/>
            <a:tailEnd len="med" w="med" type="triangle"/>
          </a:ln>
        </p:spPr>
      </p:cxnSp>
      <p:cxnSp>
        <p:nvCxnSpPr>
          <p:cNvPr id="2406" name="Google Shape;2406;p255"/>
          <p:cNvCxnSpPr>
            <a:stCxn id="2402" idx="3"/>
            <a:endCxn id="2403" idx="1"/>
          </p:cNvCxnSpPr>
          <p:nvPr/>
        </p:nvCxnSpPr>
        <p:spPr>
          <a:xfrm>
            <a:off x="1738869" y="3429000"/>
            <a:ext cx="438900" cy="1377300"/>
          </a:xfrm>
          <a:prstGeom prst="straightConnector1">
            <a:avLst/>
          </a:prstGeom>
          <a:noFill/>
          <a:ln cap="flat" cmpd="sng" w="9525">
            <a:solidFill>
              <a:schemeClr val="dk2"/>
            </a:solidFill>
            <a:prstDash val="solid"/>
            <a:round/>
            <a:headEnd len="med" w="med" type="none"/>
            <a:tailEnd len="med" w="med" type="triangle"/>
          </a:ln>
        </p:spPr>
      </p:cxnSp>
      <p:sp>
        <p:nvSpPr>
          <p:cNvPr id="2407" name="Google Shape;2407;p255"/>
          <p:cNvSpPr txBox="1"/>
          <p:nvPr/>
        </p:nvSpPr>
        <p:spPr>
          <a:xfrm>
            <a:off x="4783975" y="10259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FileInputStream</a:t>
            </a:r>
            <a:endParaRPr sz="2300">
              <a:solidFill>
                <a:schemeClr val="lt1"/>
              </a:solidFill>
            </a:endParaRPr>
          </a:p>
        </p:txBody>
      </p:sp>
      <p:sp>
        <p:nvSpPr>
          <p:cNvPr id="2408" name="Google Shape;2408;p255"/>
          <p:cNvSpPr txBox="1"/>
          <p:nvPr/>
        </p:nvSpPr>
        <p:spPr>
          <a:xfrm>
            <a:off x="4783975" y="166587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ByteArrayInputStream</a:t>
            </a:r>
            <a:endParaRPr sz="2300">
              <a:solidFill>
                <a:schemeClr val="lt1"/>
              </a:solidFill>
            </a:endParaRPr>
          </a:p>
        </p:txBody>
      </p:sp>
      <p:sp>
        <p:nvSpPr>
          <p:cNvPr id="2409" name="Google Shape;2409;p255"/>
          <p:cNvSpPr txBox="1"/>
          <p:nvPr/>
        </p:nvSpPr>
        <p:spPr>
          <a:xfrm>
            <a:off x="4783975"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FilterInputStream</a:t>
            </a:r>
            <a:endParaRPr sz="2300">
              <a:solidFill>
                <a:schemeClr val="lt1"/>
              </a:solidFill>
            </a:endParaRPr>
          </a:p>
        </p:txBody>
      </p:sp>
      <p:sp>
        <p:nvSpPr>
          <p:cNvPr id="2410" name="Google Shape;2410;p255"/>
          <p:cNvSpPr txBox="1"/>
          <p:nvPr/>
        </p:nvSpPr>
        <p:spPr>
          <a:xfrm>
            <a:off x="4783975" y="37623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FileOutputStream</a:t>
            </a:r>
            <a:endParaRPr sz="2300">
              <a:solidFill>
                <a:schemeClr val="lt1"/>
              </a:solidFill>
            </a:endParaRPr>
          </a:p>
        </p:txBody>
      </p:sp>
      <p:sp>
        <p:nvSpPr>
          <p:cNvPr id="2411" name="Google Shape;2411;p255"/>
          <p:cNvSpPr txBox="1"/>
          <p:nvPr/>
        </p:nvSpPr>
        <p:spPr>
          <a:xfrm>
            <a:off x="4783975" y="440222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ByteArrayOutputStream</a:t>
            </a:r>
            <a:endParaRPr sz="2300">
              <a:solidFill>
                <a:schemeClr val="lt1"/>
              </a:solidFill>
            </a:endParaRPr>
          </a:p>
        </p:txBody>
      </p:sp>
      <p:sp>
        <p:nvSpPr>
          <p:cNvPr id="2412" name="Google Shape;2412;p255"/>
          <p:cNvSpPr txBox="1"/>
          <p:nvPr/>
        </p:nvSpPr>
        <p:spPr>
          <a:xfrm>
            <a:off x="4783975" y="50421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FilterOutputStream</a:t>
            </a:r>
            <a:endParaRPr sz="2300">
              <a:solidFill>
                <a:schemeClr val="lt1"/>
              </a:solidFill>
            </a:endParaRPr>
          </a:p>
        </p:txBody>
      </p:sp>
      <p:sp>
        <p:nvSpPr>
          <p:cNvPr id="2413" name="Google Shape;2413;p255"/>
          <p:cNvSpPr txBox="1"/>
          <p:nvPr/>
        </p:nvSpPr>
        <p:spPr>
          <a:xfrm>
            <a:off x="4783975" y="5516150"/>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14" name="Google Shape;2414;p255"/>
          <p:cNvSpPr txBox="1"/>
          <p:nvPr/>
        </p:nvSpPr>
        <p:spPr>
          <a:xfrm>
            <a:off x="8692300" y="18147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BufferedInputStream</a:t>
            </a:r>
            <a:endParaRPr sz="2300">
              <a:solidFill>
                <a:schemeClr val="lt1"/>
              </a:solidFill>
            </a:endParaRPr>
          </a:p>
        </p:txBody>
      </p:sp>
      <p:sp>
        <p:nvSpPr>
          <p:cNvPr id="2415" name="Google Shape;2415;p255"/>
          <p:cNvSpPr txBox="1"/>
          <p:nvPr/>
        </p:nvSpPr>
        <p:spPr>
          <a:xfrm>
            <a:off x="8692300" y="25033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DataInputStream</a:t>
            </a:r>
            <a:endParaRPr sz="2300">
              <a:solidFill>
                <a:schemeClr val="lt1"/>
              </a:solidFill>
            </a:endParaRPr>
          </a:p>
        </p:txBody>
      </p:sp>
      <p:sp>
        <p:nvSpPr>
          <p:cNvPr id="2416" name="Google Shape;2416;p255"/>
          <p:cNvSpPr txBox="1"/>
          <p:nvPr/>
        </p:nvSpPr>
        <p:spPr>
          <a:xfrm>
            <a:off x="8692300" y="45177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BufferedOutputStream</a:t>
            </a:r>
            <a:endParaRPr sz="2300">
              <a:solidFill>
                <a:schemeClr val="lt1"/>
              </a:solidFill>
            </a:endParaRPr>
          </a:p>
        </p:txBody>
      </p:sp>
      <p:sp>
        <p:nvSpPr>
          <p:cNvPr id="2417" name="Google Shape;2417;p255"/>
          <p:cNvSpPr txBox="1"/>
          <p:nvPr/>
        </p:nvSpPr>
        <p:spPr>
          <a:xfrm>
            <a:off x="8692300" y="52063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DataOutputStream</a:t>
            </a:r>
            <a:endParaRPr sz="2300">
              <a:solidFill>
                <a:schemeClr val="lt1"/>
              </a:solidFill>
            </a:endParaRPr>
          </a:p>
        </p:txBody>
      </p:sp>
      <p:cxnSp>
        <p:nvCxnSpPr>
          <p:cNvPr id="2418" name="Google Shape;2418;p255"/>
          <p:cNvCxnSpPr>
            <a:stCxn id="2404" idx="3"/>
            <a:endCxn id="2407" idx="1"/>
          </p:cNvCxnSpPr>
          <p:nvPr/>
        </p:nvCxnSpPr>
        <p:spPr>
          <a:xfrm flipH="1" rot="10800000">
            <a:off x="4233550" y="1263000"/>
            <a:ext cx="550500" cy="788700"/>
          </a:xfrm>
          <a:prstGeom prst="straightConnector1">
            <a:avLst/>
          </a:prstGeom>
          <a:noFill/>
          <a:ln cap="flat" cmpd="sng" w="9525">
            <a:solidFill>
              <a:schemeClr val="dk2"/>
            </a:solidFill>
            <a:prstDash val="solid"/>
            <a:round/>
            <a:headEnd len="med" w="med" type="none"/>
            <a:tailEnd len="med" w="med" type="triangle"/>
          </a:ln>
        </p:spPr>
      </p:cxnSp>
      <p:cxnSp>
        <p:nvCxnSpPr>
          <p:cNvPr id="2419" name="Google Shape;2419;p255"/>
          <p:cNvCxnSpPr>
            <a:stCxn id="2404" idx="3"/>
            <a:endCxn id="2408" idx="1"/>
          </p:cNvCxnSpPr>
          <p:nvPr/>
        </p:nvCxnSpPr>
        <p:spPr>
          <a:xfrm flipH="1" rot="10800000">
            <a:off x="4233550" y="1902900"/>
            <a:ext cx="550500" cy="148800"/>
          </a:xfrm>
          <a:prstGeom prst="straightConnector1">
            <a:avLst/>
          </a:prstGeom>
          <a:noFill/>
          <a:ln cap="flat" cmpd="sng" w="9525">
            <a:solidFill>
              <a:schemeClr val="dk2"/>
            </a:solidFill>
            <a:prstDash val="solid"/>
            <a:round/>
            <a:headEnd len="med" w="med" type="none"/>
            <a:tailEnd len="med" w="med" type="triangle"/>
          </a:ln>
        </p:spPr>
      </p:cxnSp>
      <p:cxnSp>
        <p:nvCxnSpPr>
          <p:cNvPr id="2420" name="Google Shape;2420;p255"/>
          <p:cNvCxnSpPr>
            <a:stCxn id="2404" idx="3"/>
            <a:endCxn id="2409" idx="1"/>
          </p:cNvCxnSpPr>
          <p:nvPr/>
        </p:nvCxnSpPr>
        <p:spPr>
          <a:xfrm>
            <a:off x="4233550"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21" name="Google Shape;2421;p255"/>
          <p:cNvCxnSpPr>
            <a:endCxn id="2410" idx="1"/>
          </p:cNvCxnSpPr>
          <p:nvPr/>
        </p:nvCxnSpPr>
        <p:spPr>
          <a:xfrm flipH="1" rot="10800000">
            <a:off x="4233475" y="3999300"/>
            <a:ext cx="550500" cy="807000"/>
          </a:xfrm>
          <a:prstGeom prst="straightConnector1">
            <a:avLst/>
          </a:prstGeom>
          <a:noFill/>
          <a:ln cap="flat" cmpd="sng" w="9525">
            <a:solidFill>
              <a:schemeClr val="dk2"/>
            </a:solidFill>
            <a:prstDash val="solid"/>
            <a:round/>
            <a:headEnd len="med" w="med" type="none"/>
            <a:tailEnd len="med" w="med" type="triangle"/>
          </a:ln>
        </p:spPr>
      </p:cxnSp>
      <p:cxnSp>
        <p:nvCxnSpPr>
          <p:cNvPr id="2422" name="Google Shape;2422;p255"/>
          <p:cNvCxnSpPr>
            <a:stCxn id="2403" idx="3"/>
            <a:endCxn id="2411" idx="1"/>
          </p:cNvCxnSpPr>
          <p:nvPr/>
        </p:nvCxnSpPr>
        <p:spPr>
          <a:xfrm flipH="1" rot="10800000">
            <a:off x="4233550" y="4639200"/>
            <a:ext cx="550500" cy="167100"/>
          </a:xfrm>
          <a:prstGeom prst="straightConnector1">
            <a:avLst/>
          </a:prstGeom>
          <a:noFill/>
          <a:ln cap="flat" cmpd="sng" w="9525">
            <a:solidFill>
              <a:schemeClr val="dk2"/>
            </a:solidFill>
            <a:prstDash val="solid"/>
            <a:round/>
            <a:headEnd len="med" w="med" type="none"/>
            <a:tailEnd len="med" w="med" type="triangle"/>
          </a:ln>
        </p:spPr>
      </p:cxnSp>
      <p:cxnSp>
        <p:nvCxnSpPr>
          <p:cNvPr id="2423" name="Google Shape;2423;p255"/>
          <p:cNvCxnSpPr>
            <a:stCxn id="2403" idx="3"/>
            <a:endCxn id="2412" idx="1"/>
          </p:cNvCxnSpPr>
          <p:nvPr/>
        </p:nvCxnSpPr>
        <p:spPr>
          <a:xfrm>
            <a:off x="4233550" y="4806300"/>
            <a:ext cx="550500" cy="472800"/>
          </a:xfrm>
          <a:prstGeom prst="straightConnector1">
            <a:avLst/>
          </a:prstGeom>
          <a:noFill/>
          <a:ln cap="flat" cmpd="sng" w="9525">
            <a:solidFill>
              <a:schemeClr val="dk2"/>
            </a:solidFill>
            <a:prstDash val="solid"/>
            <a:round/>
            <a:headEnd len="med" w="med" type="none"/>
            <a:tailEnd len="med" w="med" type="triangle"/>
          </a:ln>
        </p:spPr>
      </p:cxnSp>
      <p:cxnSp>
        <p:nvCxnSpPr>
          <p:cNvPr id="2424" name="Google Shape;2424;p255"/>
          <p:cNvCxnSpPr>
            <a:stCxn id="2409" idx="3"/>
            <a:endCxn id="2414" idx="1"/>
          </p:cNvCxnSpPr>
          <p:nvPr/>
        </p:nvCxnSpPr>
        <p:spPr>
          <a:xfrm flipH="1" rot="10800000">
            <a:off x="8141875"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25" name="Google Shape;2425;p255"/>
          <p:cNvCxnSpPr>
            <a:stCxn id="2409" idx="3"/>
            <a:endCxn id="2415" idx="1"/>
          </p:cNvCxnSpPr>
          <p:nvPr/>
        </p:nvCxnSpPr>
        <p:spPr>
          <a:xfrm>
            <a:off x="8141875" y="2542800"/>
            <a:ext cx="550500" cy="197700"/>
          </a:xfrm>
          <a:prstGeom prst="straightConnector1">
            <a:avLst/>
          </a:prstGeom>
          <a:noFill/>
          <a:ln cap="flat" cmpd="sng" w="9525">
            <a:solidFill>
              <a:schemeClr val="dk2"/>
            </a:solidFill>
            <a:prstDash val="solid"/>
            <a:round/>
            <a:headEnd len="med" w="med" type="none"/>
            <a:tailEnd len="med" w="med" type="triangle"/>
          </a:ln>
        </p:spPr>
      </p:cxnSp>
      <p:cxnSp>
        <p:nvCxnSpPr>
          <p:cNvPr id="2426" name="Google Shape;2426;p255"/>
          <p:cNvCxnSpPr>
            <a:stCxn id="2412" idx="3"/>
            <a:endCxn id="2416" idx="1"/>
          </p:cNvCxnSpPr>
          <p:nvPr/>
        </p:nvCxnSpPr>
        <p:spPr>
          <a:xfrm flipH="1" rot="10800000">
            <a:off x="8141875" y="4754750"/>
            <a:ext cx="550500" cy="524400"/>
          </a:xfrm>
          <a:prstGeom prst="straightConnector1">
            <a:avLst/>
          </a:prstGeom>
          <a:noFill/>
          <a:ln cap="flat" cmpd="sng" w="9525">
            <a:solidFill>
              <a:schemeClr val="dk2"/>
            </a:solidFill>
            <a:prstDash val="solid"/>
            <a:round/>
            <a:headEnd len="med" w="med" type="none"/>
            <a:tailEnd len="med" w="med" type="triangle"/>
          </a:ln>
        </p:spPr>
      </p:cxnSp>
      <p:cxnSp>
        <p:nvCxnSpPr>
          <p:cNvPr id="2427" name="Google Shape;2427;p255"/>
          <p:cNvCxnSpPr>
            <a:stCxn id="2412" idx="3"/>
            <a:endCxn id="2417" idx="1"/>
          </p:cNvCxnSpPr>
          <p:nvPr/>
        </p:nvCxnSpPr>
        <p:spPr>
          <a:xfrm>
            <a:off x="8141875" y="5279150"/>
            <a:ext cx="550500" cy="164100"/>
          </a:xfrm>
          <a:prstGeom prst="straightConnector1">
            <a:avLst/>
          </a:prstGeom>
          <a:noFill/>
          <a:ln cap="flat" cmpd="sng" w="9525">
            <a:solidFill>
              <a:schemeClr val="dk2"/>
            </a:solidFill>
            <a:prstDash val="solid"/>
            <a:round/>
            <a:headEnd len="med" w="med" type="none"/>
            <a:tailEnd len="med" w="med" type="triangle"/>
          </a:ln>
        </p:spPr>
      </p:cxnSp>
      <p:sp>
        <p:nvSpPr>
          <p:cNvPr id="2428" name="Google Shape;2428;p255"/>
          <p:cNvSpPr txBox="1"/>
          <p:nvPr/>
        </p:nvSpPr>
        <p:spPr>
          <a:xfrm>
            <a:off x="4783975" y="2796138"/>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sp>
        <p:nvSpPr>
          <p:cNvPr id="2433" name="Google Shape;2433;p2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I/O, new I/</a:t>
            </a:r>
            <a:r>
              <a:rPr lang="en-US">
                <a:latin typeface="Arial"/>
                <a:ea typeface="Arial"/>
                <a:cs typeface="Arial"/>
                <a:sym typeface="Arial"/>
              </a:rPr>
              <a:t>O</a:t>
            </a:r>
            <a:endParaRPr sz="2400">
              <a:solidFill>
                <a:schemeClr val="accent6"/>
              </a:solidFill>
              <a:latin typeface="Arial"/>
              <a:ea typeface="Arial"/>
              <a:cs typeface="Arial"/>
              <a:sym typeface="Arial"/>
            </a:endParaRPr>
          </a:p>
        </p:txBody>
      </p:sp>
      <p:sp>
        <p:nvSpPr>
          <p:cNvPr id="2434" name="Google Shape;2434;p256"/>
          <p:cNvSpPr txBox="1"/>
          <p:nvPr/>
        </p:nvSpPr>
        <p:spPr>
          <a:xfrm>
            <a:off x="207069" y="3192000"/>
            <a:ext cx="15318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Object</a:t>
            </a:r>
            <a:endParaRPr sz="2300">
              <a:solidFill>
                <a:schemeClr val="lt1"/>
              </a:solidFill>
            </a:endParaRPr>
          </a:p>
        </p:txBody>
      </p:sp>
      <p:sp>
        <p:nvSpPr>
          <p:cNvPr id="2435" name="Google Shape;2435;p256"/>
          <p:cNvSpPr txBox="1"/>
          <p:nvPr/>
        </p:nvSpPr>
        <p:spPr>
          <a:xfrm>
            <a:off x="2177650" y="45693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Reader</a:t>
            </a:r>
            <a:endParaRPr sz="2300">
              <a:solidFill>
                <a:schemeClr val="lt1"/>
              </a:solidFill>
            </a:endParaRPr>
          </a:p>
        </p:txBody>
      </p:sp>
      <p:sp>
        <p:nvSpPr>
          <p:cNvPr id="2436" name="Google Shape;2436;p256"/>
          <p:cNvSpPr txBox="1"/>
          <p:nvPr/>
        </p:nvSpPr>
        <p:spPr>
          <a:xfrm>
            <a:off x="2177650" y="1814700"/>
            <a:ext cx="2055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Writer</a:t>
            </a:r>
            <a:endParaRPr sz="2300">
              <a:solidFill>
                <a:schemeClr val="lt1"/>
              </a:solidFill>
            </a:endParaRPr>
          </a:p>
        </p:txBody>
      </p:sp>
      <p:cxnSp>
        <p:nvCxnSpPr>
          <p:cNvPr id="2437" name="Google Shape;2437;p256"/>
          <p:cNvCxnSpPr>
            <a:stCxn id="2434" idx="3"/>
            <a:endCxn id="2436" idx="1"/>
          </p:cNvCxnSpPr>
          <p:nvPr/>
        </p:nvCxnSpPr>
        <p:spPr>
          <a:xfrm flipH="1" rot="10800000">
            <a:off x="1738869" y="2051700"/>
            <a:ext cx="438900" cy="1377300"/>
          </a:xfrm>
          <a:prstGeom prst="straightConnector1">
            <a:avLst/>
          </a:prstGeom>
          <a:noFill/>
          <a:ln cap="flat" cmpd="sng" w="9525">
            <a:solidFill>
              <a:schemeClr val="dk2"/>
            </a:solidFill>
            <a:prstDash val="solid"/>
            <a:round/>
            <a:headEnd len="med" w="med" type="none"/>
            <a:tailEnd len="med" w="med" type="triangle"/>
          </a:ln>
        </p:spPr>
      </p:cxnSp>
      <p:cxnSp>
        <p:nvCxnSpPr>
          <p:cNvPr id="2438" name="Google Shape;2438;p256"/>
          <p:cNvCxnSpPr>
            <a:stCxn id="2434" idx="3"/>
            <a:endCxn id="2435" idx="1"/>
          </p:cNvCxnSpPr>
          <p:nvPr/>
        </p:nvCxnSpPr>
        <p:spPr>
          <a:xfrm>
            <a:off x="1738869" y="3429000"/>
            <a:ext cx="438900" cy="1377300"/>
          </a:xfrm>
          <a:prstGeom prst="straightConnector1">
            <a:avLst/>
          </a:prstGeom>
          <a:noFill/>
          <a:ln cap="flat" cmpd="sng" w="9525">
            <a:solidFill>
              <a:schemeClr val="dk2"/>
            </a:solidFill>
            <a:prstDash val="solid"/>
            <a:round/>
            <a:headEnd len="med" w="med" type="none"/>
            <a:tailEnd len="med" w="med" type="triangle"/>
          </a:ln>
        </p:spPr>
      </p:cxnSp>
      <p:sp>
        <p:nvSpPr>
          <p:cNvPr id="2439" name="Google Shape;2439;p256"/>
          <p:cNvSpPr txBox="1"/>
          <p:nvPr/>
        </p:nvSpPr>
        <p:spPr>
          <a:xfrm>
            <a:off x="4783975" y="10259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BufferedWriter</a:t>
            </a:r>
            <a:endParaRPr sz="2300">
              <a:solidFill>
                <a:schemeClr val="lt1"/>
              </a:solidFill>
            </a:endParaRPr>
          </a:p>
        </p:txBody>
      </p:sp>
      <p:sp>
        <p:nvSpPr>
          <p:cNvPr id="2440" name="Google Shape;2440;p256"/>
          <p:cNvSpPr txBox="1"/>
          <p:nvPr/>
        </p:nvSpPr>
        <p:spPr>
          <a:xfrm>
            <a:off x="4783975" y="166587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String</a:t>
            </a:r>
            <a:r>
              <a:rPr lang="en-US" sz="2300">
                <a:solidFill>
                  <a:schemeClr val="lt1"/>
                </a:solidFill>
              </a:rPr>
              <a:t>Writer</a:t>
            </a:r>
            <a:endParaRPr sz="2300">
              <a:solidFill>
                <a:schemeClr val="lt1"/>
              </a:solidFill>
            </a:endParaRPr>
          </a:p>
        </p:txBody>
      </p:sp>
      <p:sp>
        <p:nvSpPr>
          <p:cNvPr id="2441" name="Google Shape;2441;p256"/>
          <p:cNvSpPr txBox="1"/>
          <p:nvPr/>
        </p:nvSpPr>
        <p:spPr>
          <a:xfrm>
            <a:off x="4783975"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OutputStreamWriter</a:t>
            </a:r>
            <a:endParaRPr sz="2300">
              <a:solidFill>
                <a:schemeClr val="lt1"/>
              </a:solidFill>
            </a:endParaRPr>
          </a:p>
        </p:txBody>
      </p:sp>
      <p:sp>
        <p:nvSpPr>
          <p:cNvPr id="2442" name="Google Shape;2442;p256"/>
          <p:cNvSpPr txBox="1"/>
          <p:nvPr/>
        </p:nvSpPr>
        <p:spPr>
          <a:xfrm>
            <a:off x="4783975" y="39909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BufferedReader</a:t>
            </a:r>
            <a:endParaRPr sz="2300">
              <a:solidFill>
                <a:schemeClr val="lt1"/>
              </a:solidFill>
            </a:endParaRPr>
          </a:p>
        </p:txBody>
      </p:sp>
      <p:sp>
        <p:nvSpPr>
          <p:cNvPr id="2443" name="Google Shape;2443;p256"/>
          <p:cNvSpPr txBox="1"/>
          <p:nvPr/>
        </p:nvSpPr>
        <p:spPr>
          <a:xfrm>
            <a:off x="4783975" y="4630825"/>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StringReader</a:t>
            </a:r>
            <a:endParaRPr sz="2300">
              <a:solidFill>
                <a:schemeClr val="lt1"/>
              </a:solidFill>
            </a:endParaRPr>
          </a:p>
        </p:txBody>
      </p:sp>
      <p:sp>
        <p:nvSpPr>
          <p:cNvPr id="2444" name="Google Shape;2444;p256"/>
          <p:cNvSpPr txBox="1"/>
          <p:nvPr/>
        </p:nvSpPr>
        <p:spPr>
          <a:xfrm>
            <a:off x="4783975" y="52707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InputStreamReader</a:t>
            </a:r>
            <a:endParaRPr sz="2300">
              <a:solidFill>
                <a:schemeClr val="lt1"/>
              </a:solidFill>
            </a:endParaRPr>
          </a:p>
        </p:txBody>
      </p:sp>
      <p:sp>
        <p:nvSpPr>
          <p:cNvPr id="2445" name="Google Shape;2445;p256"/>
          <p:cNvSpPr txBox="1"/>
          <p:nvPr/>
        </p:nvSpPr>
        <p:spPr>
          <a:xfrm>
            <a:off x="4783975" y="5744750"/>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46" name="Google Shape;2446;p256"/>
          <p:cNvSpPr txBox="1"/>
          <p:nvPr/>
        </p:nvSpPr>
        <p:spPr>
          <a:xfrm>
            <a:off x="8692300" y="230580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FileWriter</a:t>
            </a:r>
            <a:endParaRPr sz="2300">
              <a:solidFill>
                <a:schemeClr val="lt1"/>
              </a:solidFill>
            </a:endParaRPr>
          </a:p>
        </p:txBody>
      </p:sp>
      <p:sp>
        <p:nvSpPr>
          <p:cNvPr id="2447" name="Google Shape;2447;p256"/>
          <p:cNvSpPr txBox="1"/>
          <p:nvPr/>
        </p:nvSpPr>
        <p:spPr>
          <a:xfrm>
            <a:off x="8692300" y="5270750"/>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solidFill>
                  <a:schemeClr val="lt1"/>
                </a:solidFill>
              </a:rPr>
              <a:t>FileReader</a:t>
            </a:r>
            <a:endParaRPr sz="2300">
              <a:solidFill>
                <a:schemeClr val="lt1"/>
              </a:solidFill>
            </a:endParaRPr>
          </a:p>
        </p:txBody>
      </p:sp>
      <p:cxnSp>
        <p:nvCxnSpPr>
          <p:cNvPr id="2448" name="Google Shape;2448;p256"/>
          <p:cNvCxnSpPr>
            <a:stCxn id="2436" idx="3"/>
            <a:endCxn id="2439" idx="1"/>
          </p:cNvCxnSpPr>
          <p:nvPr/>
        </p:nvCxnSpPr>
        <p:spPr>
          <a:xfrm flipH="1" rot="10800000">
            <a:off x="4233550" y="1263000"/>
            <a:ext cx="550500" cy="788700"/>
          </a:xfrm>
          <a:prstGeom prst="straightConnector1">
            <a:avLst/>
          </a:prstGeom>
          <a:noFill/>
          <a:ln cap="flat" cmpd="sng" w="9525">
            <a:solidFill>
              <a:schemeClr val="dk2"/>
            </a:solidFill>
            <a:prstDash val="solid"/>
            <a:round/>
            <a:headEnd len="med" w="med" type="none"/>
            <a:tailEnd len="med" w="med" type="triangle"/>
          </a:ln>
        </p:spPr>
      </p:cxnSp>
      <p:cxnSp>
        <p:nvCxnSpPr>
          <p:cNvPr id="2449" name="Google Shape;2449;p256"/>
          <p:cNvCxnSpPr>
            <a:stCxn id="2436" idx="3"/>
            <a:endCxn id="2440" idx="1"/>
          </p:cNvCxnSpPr>
          <p:nvPr/>
        </p:nvCxnSpPr>
        <p:spPr>
          <a:xfrm flipH="1" rot="10800000">
            <a:off x="4233550" y="1902900"/>
            <a:ext cx="550500" cy="148800"/>
          </a:xfrm>
          <a:prstGeom prst="straightConnector1">
            <a:avLst/>
          </a:prstGeom>
          <a:noFill/>
          <a:ln cap="flat" cmpd="sng" w="9525">
            <a:solidFill>
              <a:schemeClr val="dk2"/>
            </a:solidFill>
            <a:prstDash val="solid"/>
            <a:round/>
            <a:headEnd len="med" w="med" type="none"/>
            <a:tailEnd len="med" w="med" type="triangle"/>
          </a:ln>
        </p:spPr>
      </p:cxnSp>
      <p:cxnSp>
        <p:nvCxnSpPr>
          <p:cNvPr id="2450" name="Google Shape;2450;p256"/>
          <p:cNvCxnSpPr>
            <a:stCxn id="2436" idx="3"/>
            <a:endCxn id="2441" idx="1"/>
          </p:cNvCxnSpPr>
          <p:nvPr/>
        </p:nvCxnSpPr>
        <p:spPr>
          <a:xfrm>
            <a:off x="4233550" y="2051700"/>
            <a:ext cx="550500" cy="491100"/>
          </a:xfrm>
          <a:prstGeom prst="straightConnector1">
            <a:avLst/>
          </a:prstGeom>
          <a:noFill/>
          <a:ln cap="flat" cmpd="sng" w="9525">
            <a:solidFill>
              <a:schemeClr val="dk2"/>
            </a:solidFill>
            <a:prstDash val="solid"/>
            <a:round/>
            <a:headEnd len="med" w="med" type="none"/>
            <a:tailEnd len="med" w="med" type="triangle"/>
          </a:ln>
        </p:spPr>
      </p:cxnSp>
      <p:cxnSp>
        <p:nvCxnSpPr>
          <p:cNvPr id="2451" name="Google Shape;2451;p256"/>
          <p:cNvCxnSpPr>
            <a:stCxn id="2435" idx="3"/>
            <a:endCxn id="2442" idx="1"/>
          </p:cNvCxnSpPr>
          <p:nvPr/>
        </p:nvCxnSpPr>
        <p:spPr>
          <a:xfrm flipH="1" rot="10800000">
            <a:off x="4233550" y="4227900"/>
            <a:ext cx="550500" cy="578400"/>
          </a:xfrm>
          <a:prstGeom prst="straightConnector1">
            <a:avLst/>
          </a:prstGeom>
          <a:noFill/>
          <a:ln cap="flat" cmpd="sng" w="9525">
            <a:solidFill>
              <a:schemeClr val="dk2"/>
            </a:solidFill>
            <a:prstDash val="solid"/>
            <a:round/>
            <a:headEnd len="med" w="med" type="none"/>
            <a:tailEnd len="med" w="med" type="triangle"/>
          </a:ln>
        </p:spPr>
      </p:cxnSp>
      <p:cxnSp>
        <p:nvCxnSpPr>
          <p:cNvPr id="2452" name="Google Shape;2452;p256"/>
          <p:cNvCxnSpPr>
            <a:stCxn id="2435" idx="3"/>
            <a:endCxn id="2443" idx="1"/>
          </p:cNvCxnSpPr>
          <p:nvPr/>
        </p:nvCxnSpPr>
        <p:spPr>
          <a:xfrm>
            <a:off x="4233550" y="4806300"/>
            <a:ext cx="550500" cy="61500"/>
          </a:xfrm>
          <a:prstGeom prst="straightConnector1">
            <a:avLst/>
          </a:prstGeom>
          <a:noFill/>
          <a:ln cap="flat" cmpd="sng" w="9525">
            <a:solidFill>
              <a:schemeClr val="dk2"/>
            </a:solidFill>
            <a:prstDash val="solid"/>
            <a:round/>
            <a:headEnd len="med" w="med" type="none"/>
            <a:tailEnd len="med" w="med" type="triangle"/>
          </a:ln>
        </p:spPr>
      </p:cxnSp>
      <p:cxnSp>
        <p:nvCxnSpPr>
          <p:cNvPr id="2453" name="Google Shape;2453;p256"/>
          <p:cNvCxnSpPr>
            <a:stCxn id="2435" idx="3"/>
            <a:endCxn id="2444" idx="1"/>
          </p:cNvCxnSpPr>
          <p:nvPr/>
        </p:nvCxnSpPr>
        <p:spPr>
          <a:xfrm>
            <a:off x="4233550" y="4806300"/>
            <a:ext cx="550500" cy="701400"/>
          </a:xfrm>
          <a:prstGeom prst="straightConnector1">
            <a:avLst/>
          </a:prstGeom>
          <a:noFill/>
          <a:ln cap="flat" cmpd="sng" w="9525">
            <a:solidFill>
              <a:schemeClr val="dk2"/>
            </a:solidFill>
            <a:prstDash val="solid"/>
            <a:round/>
            <a:headEnd len="med" w="med" type="none"/>
            <a:tailEnd len="med" w="med" type="triangle"/>
          </a:ln>
        </p:spPr>
      </p:cxnSp>
      <p:cxnSp>
        <p:nvCxnSpPr>
          <p:cNvPr id="2454" name="Google Shape;2454;p256"/>
          <p:cNvCxnSpPr>
            <a:stCxn id="2441" idx="3"/>
            <a:endCxn id="2446" idx="1"/>
          </p:cNvCxnSpPr>
          <p:nvPr/>
        </p:nvCxnSpPr>
        <p:spPr>
          <a:xfrm>
            <a:off x="8141875" y="2542800"/>
            <a:ext cx="550500" cy="0"/>
          </a:xfrm>
          <a:prstGeom prst="straightConnector1">
            <a:avLst/>
          </a:prstGeom>
          <a:noFill/>
          <a:ln cap="flat" cmpd="sng" w="9525">
            <a:solidFill>
              <a:schemeClr val="dk2"/>
            </a:solidFill>
            <a:prstDash val="solid"/>
            <a:round/>
            <a:headEnd len="med" w="med" type="none"/>
            <a:tailEnd len="med" w="med" type="triangle"/>
          </a:ln>
        </p:spPr>
      </p:cxnSp>
      <p:cxnSp>
        <p:nvCxnSpPr>
          <p:cNvPr id="2455" name="Google Shape;2455;p256"/>
          <p:cNvCxnSpPr>
            <a:stCxn id="2444" idx="3"/>
            <a:endCxn id="2447" idx="1"/>
          </p:cNvCxnSpPr>
          <p:nvPr/>
        </p:nvCxnSpPr>
        <p:spPr>
          <a:xfrm>
            <a:off x="8141875" y="5507750"/>
            <a:ext cx="550500" cy="0"/>
          </a:xfrm>
          <a:prstGeom prst="straightConnector1">
            <a:avLst/>
          </a:prstGeom>
          <a:noFill/>
          <a:ln cap="flat" cmpd="sng" w="9525">
            <a:solidFill>
              <a:schemeClr val="dk2"/>
            </a:solidFill>
            <a:prstDash val="solid"/>
            <a:round/>
            <a:headEnd len="med" w="med" type="none"/>
            <a:tailEnd len="med" w="med" type="triangle"/>
          </a:ln>
        </p:spPr>
      </p:cxnSp>
      <p:sp>
        <p:nvSpPr>
          <p:cNvPr id="2456" name="Google Shape;2456;p256"/>
          <p:cNvSpPr txBox="1"/>
          <p:nvPr/>
        </p:nvSpPr>
        <p:spPr>
          <a:xfrm>
            <a:off x="4783975" y="3329538"/>
            <a:ext cx="33579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300"/>
              <a:t>...</a:t>
            </a:r>
            <a:endParaRPr sz="2300"/>
          </a:p>
        </p:txBody>
      </p:sp>
      <p:sp>
        <p:nvSpPr>
          <p:cNvPr id="2457" name="Google Shape;2457;p256"/>
          <p:cNvSpPr txBox="1"/>
          <p:nvPr/>
        </p:nvSpPr>
        <p:spPr>
          <a:xfrm>
            <a:off x="4806200" y="2917338"/>
            <a:ext cx="3357900" cy="4740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300">
                <a:solidFill>
                  <a:schemeClr val="lt1"/>
                </a:solidFill>
              </a:rPr>
              <a:t>PrintWriter</a:t>
            </a:r>
            <a:endParaRPr sz="2300">
              <a:solidFill>
                <a:schemeClr val="lt1"/>
              </a:solidFill>
            </a:endParaRPr>
          </a:p>
        </p:txBody>
      </p:sp>
      <p:cxnSp>
        <p:nvCxnSpPr>
          <p:cNvPr id="2458" name="Google Shape;2458;p256"/>
          <p:cNvCxnSpPr>
            <a:stCxn id="2436" idx="3"/>
            <a:endCxn id="2457" idx="1"/>
          </p:cNvCxnSpPr>
          <p:nvPr/>
        </p:nvCxnSpPr>
        <p:spPr>
          <a:xfrm>
            <a:off x="4233550" y="2051700"/>
            <a:ext cx="572700" cy="1102500"/>
          </a:xfrm>
          <a:prstGeom prst="straightConnector1">
            <a:avLst/>
          </a:prstGeom>
          <a:noFill/>
          <a:ln cap="flat" cmpd="sng" w="9525">
            <a:solidFill>
              <a:schemeClr val="dk2"/>
            </a:solidFill>
            <a:prstDash val="solid"/>
            <a:round/>
            <a:headEnd len="med" w="med" type="none"/>
            <a:tailEnd len="med" w="med" type="triangle"/>
          </a:ln>
        </p:spPr>
      </p:cxnSp>
      <p:sp>
        <p:nvSpPr>
          <p:cNvPr id="2459" name="Google Shape;2459;p25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pl.sda.io.IoExamples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3" name="Shape 2463"/>
        <p:cNvGrpSpPr/>
        <p:nvPr/>
      </p:nvGrpSpPr>
      <p:grpSpPr>
        <a:xfrm>
          <a:off x="0" y="0"/>
          <a:ext cx="0" cy="0"/>
          <a:chOff x="0" y="0"/>
          <a:chExt cx="0" cy="0"/>
        </a:xfrm>
      </p:grpSpPr>
      <p:sp>
        <p:nvSpPr>
          <p:cNvPr id="2464" name="Google Shape;2464;p25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465" name="Google Shape;2465;p25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#io</a:t>
            </a:r>
            <a:endParaRPr b="1" sz="3000">
              <a:solidFill>
                <a:schemeClr val="accent6"/>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2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#io</a:t>
            </a:r>
            <a:endParaRPr sz="2400">
              <a:solidFill>
                <a:schemeClr val="accent6"/>
              </a:solidFill>
              <a:latin typeface="Arial"/>
              <a:ea typeface="Arial"/>
              <a:cs typeface="Arial"/>
              <a:sym typeface="Arial"/>
            </a:endParaRPr>
          </a:p>
        </p:txBody>
      </p:sp>
      <p:sp>
        <p:nvSpPr>
          <p:cNvPr id="2471" name="Google Shape;2471;p25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W dowolnym wybranym przez Ciebie katalogu stwórz za pomocą klasy java.io.File dwa podkatalogi i dwa pliki. W każdym z podkatalogów stwórz kolejne dwa podkatalogi i dwa kolejne pliki. Poćwicz operacje na plikach: przenoszenie, usuwanie, wyświetlanie, kopiowanie.</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Wykonaj zadanie z pkt 1 za pomocą Java NIO2 API.</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zapisze do pliku Twoje imię i nazwisko.</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odczyta plik tekstowy i wyświetli jego zawartość na konsoli.</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skopiuje zawartość dowolnego pliku (tekstowego lub binarnego) do drugiego pliku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zapisze do pliku kolekcję obiektów typu Student. Zadbaj o własny format zapisu danych w postaci tekstowej. Każdy obiekt powinien być zapisany w nowej linii.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kod, który wczyta dane z pliku utworzonego w punkcie 6 oraz </a:t>
            </a:r>
            <a:r>
              <a:rPr lang="en-US" sz="1700">
                <a:latin typeface="Arial"/>
                <a:ea typeface="Arial"/>
                <a:cs typeface="Arial"/>
                <a:sym typeface="Arial"/>
              </a:rPr>
              <a:t>utwórz</a:t>
            </a:r>
            <a:r>
              <a:rPr lang="en-US" sz="1700">
                <a:latin typeface="Arial"/>
                <a:ea typeface="Arial"/>
                <a:cs typeface="Arial"/>
                <a:sym typeface="Arial"/>
              </a:rPr>
              <a:t>y z nich kolekcję obiektów typu Student.</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przeanalizuje podany plik tekstowy oraz </a:t>
            </a:r>
            <a:r>
              <a:rPr lang="en-US" sz="1700">
                <a:latin typeface="Arial"/>
                <a:ea typeface="Arial"/>
                <a:cs typeface="Arial"/>
                <a:sym typeface="Arial"/>
              </a:rPr>
              <a:t>utworz</a:t>
            </a:r>
            <a:r>
              <a:rPr lang="en-US" sz="1700">
                <a:latin typeface="Arial"/>
                <a:ea typeface="Arial"/>
                <a:cs typeface="Arial"/>
                <a:sym typeface="Arial"/>
              </a:rPr>
              <a:t>y statystykę występowania poszczególnych słów w odczytanym tekście. Zadbaj o odpowiednią obsługę wyjątków. Daj możliwość podania separatora poszczególnych słów.</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Napisz kod, który stworzy:</a:t>
            </a:r>
            <a:endParaRPr sz="1700">
              <a:latin typeface="Arial"/>
              <a:ea typeface="Arial"/>
              <a:cs typeface="Arial"/>
              <a:sym typeface="Arial"/>
            </a:endParaRPr>
          </a:p>
          <a:p>
            <a:pPr indent="-336550" lvl="1" marL="914400" rtl="0" algn="l">
              <a:spcBef>
                <a:spcPts val="0"/>
              </a:spcBef>
              <a:spcAft>
                <a:spcPts val="0"/>
              </a:spcAft>
              <a:buSzPts val="1700"/>
              <a:buFont typeface="Arial"/>
              <a:buAutoNum type="alphaLcPeriod"/>
            </a:pPr>
            <a:r>
              <a:rPr lang="en-US" sz="1700">
                <a:latin typeface="Arial"/>
                <a:ea typeface="Arial"/>
                <a:cs typeface="Arial"/>
                <a:sym typeface="Arial"/>
              </a:rPr>
              <a:t>10 katalogów o nazwach 0, 100, 200, …, 900. </a:t>
            </a:r>
            <a:endParaRPr sz="1700">
              <a:latin typeface="Arial"/>
              <a:ea typeface="Arial"/>
              <a:cs typeface="Arial"/>
              <a:sym typeface="Arial"/>
            </a:endParaRPr>
          </a:p>
          <a:p>
            <a:pPr indent="-336550" lvl="1" marL="914400" rtl="0" algn="l">
              <a:spcBef>
                <a:spcPts val="0"/>
              </a:spcBef>
              <a:spcAft>
                <a:spcPts val="0"/>
              </a:spcAft>
              <a:buSzPts val="1700"/>
              <a:buFont typeface="Arial"/>
              <a:buAutoNum type="alphaLcPeriod"/>
            </a:pPr>
            <a:r>
              <a:rPr lang="en-US" sz="1700"/>
              <a:t>w</a:t>
            </a:r>
            <a:r>
              <a:rPr lang="en-US" sz="1700">
                <a:latin typeface="Arial"/>
                <a:ea typeface="Arial"/>
                <a:cs typeface="Arial"/>
                <a:sym typeface="Arial"/>
              </a:rPr>
              <a:t> każdym z katalogów stwórz 10 plików z nazwami odpowiadającymi poszczególnym dziesiątkom liczb - czyli np. w katalogu 0 będą się znajdować pliki: </a:t>
            </a:r>
            <a:r>
              <a:rPr lang="en-US" sz="1700"/>
              <a:t>1</a:t>
            </a:r>
            <a:r>
              <a:rPr lang="en-US" sz="1700">
                <a:latin typeface="Arial"/>
                <a:ea typeface="Arial"/>
                <a:cs typeface="Arial"/>
                <a:sym typeface="Arial"/>
              </a:rPr>
              <a:t>-10.txt, 11-20.txt, … a w katalogu 200: 200-210.txt, 211-220.txt. </a:t>
            </a:r>
            <a:endParaRPr sz="1700">
              <a:latin typeface="Arial"/>
              <a:ea typeface="Arial"/>
              <a:cs typeface="Arial"/>
              <a:sym typeface="Arial"/>
            </a:endParaRPr>
          </a:p>
          <a:p>
            <a:pPr indent="-336550" lvl="1" marL="914400" rtl="0" algn="l">
              <a:spcBef>
                <a:spcPts val="0"/>
              </a:spcBef>
              <a:spcAft>
                <a:spcPts val="0"/>
              </a:spcAft>
              <a:buSzPts val="1700"/>
              <a:buAutoNum type="alphaLcPeriod"/>
            </a:pPr>
            <a:r>
              <a:rPr lang="en-US" sz="1700"/>
              <a:t>w każdym pliku zapisz sumę liczb z zakresu który wskazuje nazwa pliku, np. w pliku 0-10.txt powinna się pojawić liczba: 55.</a:t>
            </a:r>
            <a:endParaRPr sz="1700"/>
          </a:p>
        </p:txBody>
      </p:sp>
      <p:sp>
        <p:nvSpPr>
          <p:cNvPr id="2472" name="Google Shape;2472;p25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Google Shape;2477;p25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#8</a:t>
            </a:r>
            <a:endParaRPr>
              <a:latin typeface="Arial"/>
              <a:ea typeface="Arial"/>
              <a:cs typeface="Arial"/>
              <a:sym typeface="Arial"/>
            </a:endParaRPr>
          </a:p>
        </p:txBody>
      </p:sp>
      <p:sp>
        <p:nvSpPr>
          <p:cNvPr id="2478" name="Google Shape;2478;p25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Literały</a:t>
            </a:r>
            <a:endParaRPr>
              <a:latin typeface="Arial"/>
              <a:ea typeface="Arial"/>
              <a:cs typeface="Arial"/>
              <a:sym typeface="Arial"/>
            </a:endParaRPr>
          </a:p>
        </p:txBody>
      </p:sp>
      <p:sp>
        <p:nvSpPr>
          <p:cNvPr id="540" name="Google Shape;540;p53"/>
          <p:cNvSpPr txBox="1"/>
          <p:nvPr>
            <p:ph idx="4294967295" type="ctrTitle"/>
          </p:nvPr>
        </p:nvSpPr>
        <p:spPr>
          <a:xfrm>
            <a:off x="1072050" y="1066075"/>
            <a:ext cx="100479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Literał</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napis reprezentujący w sposób bezpośredni wartość danej</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41" name="Google Shape;541;p53"/>
          <p:cNvSpPr txBox="1"/>
          <p:nvPr/>
        </p:nvSpPr>
        <p:spPr>
          <a:xfrm>
            <a:off x="25" y="1882675"/>
            <a:ext cx="12192000" cy="43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Rodzaje literałów:</a:t>
            </a:r>
            <a:endParaRPr sz="1800"/>
          </a:p>
          <a:p>
            <a:pPr indent="-342900" lvl="0" marL="457200" rtl="0" algn="l">
              <a:spcBef>
                <a:spcPts val="0"/>
              </a:spcBef>
              <a:spcAft>
                <a:spcPts val="0"/>
              </a:spcAft>
              <a:buSzPts val="1800"/>
              <a:buChar char="●"/>
            </a:pPr>
            <a:r>
              <a:rPr lang="en-US" sz="1800"/>
              <a:t>liczbowe</a:t>
            </a:r>
            <a:endParaRPr sz="1800"/>
          </a:p>
          <a:p>
            <a:pPr indent="-342900" lvl="1" marL="914400" rtl="0" algn="l">
              <a:spcBef>
                <a:spcPts val="0"/>
              </a:spcBef>
              <a:spcAft>
                <a:spcPts val="0"/>
              </a:spcAft>
              <a:buSzPts val="1800"/>
              <a:buChar char="○"/>
            </a:pPr>
            <a:r>
              <a:rPr lang="en-US" sz="1800"/>
              <a:t>całkowite np.: 100, 3, 100_990 (znak '_' jest ignorowany, poprawia czytelność) - typ takiego literału to </a:t>
            </a:r>
            <a:r>
              <a:rPr lang="en-US" sz="1800">
                <a:solidFill>
                  <a:schemeClr val="dk1"/>
                </a:solidFill>
              </a:rPr>
              <a:t>domyślnie </a:t>
            </a:r>
            <a:r>
              <a:rPr b="1" lang="en-US" sz="1800"/>
              <a:t>int</a:t>
            </a:r>
            <a:r>
              <a:rPr lang="en-US" sz="1800"/>
              <a:t>, można zmienić na typ </a:t>
            </a:r>
            <a:r>
              <a:rPr b="1" lang="en-US" sz="1800"/>
              <a:t>long </a:t>
            </a:r>
            <a:r>
              <a:rPr lang="en-US" sz="1800"/>
              <a:t>dodając literę: l lub L np.: 100L, 10056l </a:t>
            </a:r>
            <a:endParaRPr sz="1800"/>
          </a:p>
          <a:p>
            <a:pPr indent="-342900" lvl="1" marL="914400" rtl="0" algn="l">
              <a:spcBef>
                <a:spcPts val="0"/>
              </a:spcBef>
              <a:spcAft>
                <a:spcPts val="0"/>
              </a:spcAft>
              <a:buSzPts val="1800"/>
              <a:buChar char="○"/>
            </a:pPr>
            <a:r>
              <a:rPr lang="en-US" sz="1800"/>
              <a:t>rzeczywiste np.: 1.2, 45_100.9, .15, 5. - typ takiego literału to domyślnie </a:t>
            </a:r>
            <a:r>
              <a:rPr b="1" lang="en-US" sz="1800"/>
              <a:t>double, </a:t>
            </a:r>
            <a:r>
              <a:rPr lang="en-US" sz="1800">
                <a:solidFill>
                  <a:schemeClr val="dk1"/>
                </a:solidFill>
              </a:rPr>
              <a:t>można zmienić do typu </a:t>
            </a:r>
            <a:r>
              <a:rPr b="1" lang="en-US" sz="1800">
                <a:solidFill>
                  <a:schemeClr val="dk1"/>
                </a:solidFill>
              </a:rPr>
              <a:t>float </a:t>
            </a:r>
            <a:r>
              <a:rPr lang="en-US" sz="1800">
                <a:solidFill>
                  <a:schemeClr val="dk1"/>
                </a:solidFill>
              </a:rPr>
              <a:t>dodając literę: f lub F np.: 100.10f, .156F </a:t>
            </a:r>
            <a:endParaRPr sz="1800">
              <a:solidFill>
                <a:schemeClr val="dk1"/>
              </a:solidFill>
            </a:endParaRPr>
          </a:p>
          <a:p>
            <a:pPr indent="0" lvl="0" marL="9144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US" sz="1800"/>
              <a:t>znakowe (typu</a:t>
            </a:r>
            <a:r>
              <a:rPr b="1" lang="en-US" sz="1800"/>
              <a:t> char</a:t>
            </a:r>
            <a:r>
              <a:rPr lang="en-US" sz="1800"/>
              <a:t>) zapisujemy jako pojedyncze znaki w apostrofach, np.: 'a', '+' itp. Są to kody (liczby całkowite nieujemne) znaków. Każdy kod oznacza jakiś znak w Unicode:</a:t>
            </a:r>
            <a:endParaRPr sz="1800"/>
          </a:p>
          <a:p>
            <a:pPr indent="0" lvl="0" marL="457200" rtl="0" algn="l">
              <a:spcBef>
                <a:spcPts val="0"/>
              </a:spcBef>
              <a:spcAft>
                <a:spcPts val="0"/>
              </a:spcAft>
              <a:buNone/>
            </a:pPr>
            <a:r>
              <a:rPr lang="en-US" sz="1800" u="sng">
                <a:solidFill>
                  <a:schemeClr val="hlink"/>
                </a:solidFill>
                <a:hlinkClick r:id="rId3"/>
              </a:rPr>
              <a:t>https://pl.wikisource.org/wiki/Unicode/0</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łańcuchowe - napisy, czyli ciągi znaków zapisanych w cudzysłowie, np.: "to jest kurs Java", "dzisiaj świeci słońce". Literały łańcuchowe oznaczają obiekty klasy </a:t>
            </a:r>
            <a:r>
              <a:rPr b="1" lang="en-US" sz="1800"/>
              <a:t>String</a:t>
            </a:r>
            <a:endParaRPr sz="1800"/>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logiczne (typu</a:t>
            </a:r>
            <a:r>
              <a:rPr b="1" lang="en-US" sz="1800">
                <a:solidFill>
                  <a:schemeClr val="dk1"/>
                </a:solidFill>
              </a:rPr>
              <a:t> boolean</a:t>
            </a:r>
            <a:r>
              <a:rPr lang="en-US" sz="1800">
                <a:solidFill>
                  <a:schemeClr val="dk1"/>
                </a:solidFill>
              </a:rPr>
              <a:t>): </a:t>
            </a:r>
            <a:r>
              <a:rPr b="1" lang="en-US" sz="1800">
                <a:solidFill>
                  <a:schemeClr val="dk1"/>
                </a:solidFill>
              </a:rPr>
              <a:t>true </a:t>
            </a:r>
            <a:r>
              <a:rPr lang="en-US" sz="1800">
                <a:solidFill>
                  <a:schemeClr val="dk1"/>
                </a:solidFill>
              </a:rPr>
              <a:t>i </a:t>
            </a:r>
            <a:r>
              <a:rPr b="1" lang="en-US" sz="1800">
                <a:solidFill>
                  <a:schemeClr val="dk1"/>
                </a:solidFill>
              </a:rPr>
              <a:t>false</a:t>
            </a:r>
            <a:endParaRPr sz="1800"/>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26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2484" name="Google Shape;2484;p260"/>
          <p:cNvSpPr txBox="1"/>
          <p:nvPr>
            <p:ph idx="1" type="body"/>
          </p:nvPr>
        </p:nvSpPr>
        <p:spPr>
          <a:xfrm>
            <a:off x="1962625" y="2101772"/>
            <a:ext cx="8266800" cy="3523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kolekcja Map</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typy generyczne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I/O, new I/O</a:t>
            </a: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8" name="Shape 2488"/>
        <p:cNvGrpSpPr/>
        <p:nvPr/>
      </p:nvGrpSpPr>
      <p:grpSpPr>
        <a:xfrm>
          <a:off x="0" y="0"/>
          <a:ext cx="0" cy="0"/>
          <a:chOff x="0" y="0"/>
          <a:chExt cx="0" cy="0"/>
        </a:xfrm>
      </p:grpSpPr>
      <p:sp>
        <p:nvSpPr>
          <p:cNvPr id="2489" name="Google Shape;2489;p2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2490" name="Google Shape;2490;p261"/>
          <p:cNvSpPr txBox="1"/>
          <p:nvPr>
            <p:ph idx="4294967295" type="ctrTitle"/>
          </p:nvPr>
        </p:nvSpPr>
        <p:spPr>
          <a:xfrm>
            <a:off x="459975" y="963000"/>
            <a:ext cx="104352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programowanie funkcyjne: Optional, Lambda Expression, Streams</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elementy biblioteki Swing</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JavaFX</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programowanie współbieżne i równoległe</a:t>
            </a:r>
            <a:endParaRPr sz="2800">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adnotacje</a:t>
            </a: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
        <p:nvSpPr>
          <p:cNvPr id="2491" name="Google Shape;2491;p261"/>
          <p:cNvSpPr txBox="1"/>
          <p:nvPr/>
        </p:nvSpPr>
        <p:spPr>
          <a:xfrm>
            <a:off x="401750" y="550457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
        <p:nvSpPr>
          <p:cNvPr id="2492" name="Google Shape;2492;p261"/>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6" name="Shape 2496"/>
        <p:cNvGrpSpPr/>
        <p:nvPr/>
      </p:nvGrpSpPr>
      <p:grpSpPr>
        <a:xfrm>
          <a:off x="0" y="0"/>
          <a:ext cx="0" cy="0"/>
          <a:chOff x="0" y="0"/>
          <a:chExt cx="0" cy="0"/>
        </a:xfrm>
      </p:grpSpPr>
      <p:sp>
        <p:nvSpPr>
          <p:cNvPr id="2497" name="Google Shape;2497;p262"/>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funkcyjne: Optional, Lambda Expression, Streams</a:t>
            </a:r>
            <a:endParaRPr sz="4800">
              <a:solidFill>
                <a:srgbClr val="000000"/>
              </a:solidFill>
            </a:endParaRPr>
          </a:p>
        </p:txBody>
      </p:sp>
      <p:sp>
        <p:nvSpPr>
          <p:cNvPr id="2498" name="Google Shape;2498;p2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263"/>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funkcyjne?</a:t>
            </a:r>
            <a:endParaRPr sz="4800">
              <a:solidFill>
                <a:srgbClr val="000000"/>
              </a:solidFill>
            </a:endParaRPr>
          </a:p>
        </p:txBody>
      </p:sp>
      <p:sp>
        <p:nvSpPr>
          <p:cNvPr id="2504" name="Google Shape;2504;p26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sp>
        <p:nvSpPr>
          <p:cNvPr id="2509" name="Google Shape;2509;p264"/>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666666"/>
                </a:solidFill>
                <a:latin typeface="Arial"/>
                <a:ea typeface="Arial"/>
                <a:cs typeface="Arial"/>
                <a:sym typeface="Arial"/>
              </a:rPr>
              <a:t>Programowanie funkcyjne?</a:t>
            </a:r>
            <a:endParaRPr b="1">
              <a:solidFill>
                <a:srgbClr val="666666"/>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Zamiast operować na stanach obiektów, definiujemy co faktycznie chcemy zrobić</a:t>
            </a:r>
            <a:endParaRPr b="1" sz="3000">
              <a:solidFill>
                <a:srgbClr val="20999D"/>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 co ma być osiągnięte.</a:t>
            </a:r>
            <a:endParaRPr b="1" sz="3000">
              <a:solidFill>
                <a:srgbClr val="20999D"/>
              </a:solidFill>
              <a:latin typeface="Arial"/>
              <a:ea typeface="Arial"/>
              <a:cs typeface="Arial"/>
              <a:sym typeface="Arial"/>
            </a:endParaRPr>
          </a:p>
        </p:txBody>
      </p:sp>
      <p:sp>
        <p:nvSpPr>
          <p:cNvPr id="2510" name="Google Shape;2510;p26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2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16" name="Google Shape;2516;p26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b="1" lang="en-US" sz="3000">
                <a:latin typeface="Arial"/>
                <a:ea typeface="Arial"/>
                <a:cs typeface="Arial"/>
                <a:sym typeface="Arial"/>
              </a:rPr>
              <a:t>Lambda</a:t>
            </a:r>
            <a:r>
              <a:rPr lang="en-US" sz="3000">
                <a:latin typeface="Arial"/>
                <a:ea typeface="Arial"/>
                <a:cs typeface="Arial"/>
                <a:sym typeface="Arial"/>
              </a:rPr>
              <a:t> Expression (</a:t>
            </a:r>
            <a:r>
              <a:rPr lang="en-US" sz="3000">
                <a:solidFill>
                  <a:srgbClr val="20999D"/>
                </a:solidFill>
                <a:latin typeface="Arial"/>
                <a:ea typeface="Arial"/>
                <a:cs typeface="Arial"/>
                <a:sym typeface="Arial"/>
              </a:rPr>
              <a:t>-&gt;</a:t>
            </a:r>
            <a:r>
              <a:rPr lang="en-US" sz="3000">
                <a:latin typeface="Arial"/>
                <a:ea typeface="Arial"/>
                <a:cs typeface="Arial"/>
                <a:sym typeface="Arial"/>
              </a:rPr>
              <a:t>) - obiekty, które zawierają fragment kodu (</a:t>
            </a:r>
            <a:r>
              <a:rPr b="1" lang="en-US" sz="3000">
                <a:latin typeface="Arial"/>
                <a:ea typeface="Arial"/>
                <a:cs typeface="Arial"/>
                <a:sym typeface="Arial"/>
              </a:rPr>
              <a:t>funkcję bez nazwy</a:t>
            </a:r>
            <a:r>
              <a:rPr lang="en-US" sz="3000">
                <a:latin typeface="Arial"/>
                <a:ea typeface="Arial"/>
                <a:cs typeface="Arial"/>
                <a:sym typeface="Arial"/>
              </a:rPr>
              <a:t>), a także atrybuty i parametry pozwalające na operowanie funkcji.</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Poszczególne fragmenty kodu (funkcje = </a:t>
            </a:r>
            <a:r>
              <a:rPr lang="en-US" sz="3000">
                <a:solidFill>
                  <a:srgbClr val="20999D"/>
                </a:solidFill>
                <a:latin typeface="Arial"/>
                <a:ea typeface="Arial"/>
                <a:cs typeface="Arial"/>
                <a:sym typeface="Arial"/>
              </a:rPr>
              <a:t>lambdy</a:t>
            </a:r>
            <a:r>
              <a:rPr lang="en-US" sz="3000">
                <a:latin typeface="Arial"/>
                <a:ea typeface="Arial"/>
                <a:cs typeface="Arial"/>
                <a:sym typeface="Arial"/>
              </a:rPr>
              <a:t>) możemy traktować jak pełnoprawne obiekty, które mogą być przekazywane innym funkcjom i zwracane z innych funkcji.</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Google Shape;2521;p2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2" name="Google Shape;2522;p26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solidFill>
                  <a:schemeClr val="accent6"/>
                </a:solidFill>
                <a:latin typeface="Arial"/>
                <a:ea typeface="Arial"/>
                <a:cs typeface="Arial"/>
                <a:sym typeface="Arial"/>
              </a:rPr>
              <a:t>    </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for </a:t>
            </a:r>
            <a:r>
              <a:rPr lang="en-US" sz="3000">
                <a:latin typeface="Arial"/>
                <a:ea typeface="Arial"/>
                <a:cs typeface="Arial"/>
                <a:sym typeface="Arial"/>
              </a:rPr>
              <a:t>(String name : </a:t>
            </a:r>
            <a:r>
              <a:rPr lang="en-US" sz="3000">
                <a:solidFill>
                  <a:srgbClr val="660E7A"/>
                </a:solidFill>
                <a:latin typeface="Arial"/>
                <a:ea typeface="Arial"/>
                <a:cs typeface="Arial"/>
                <a:sym typeface="Arial"/>
              </a:rPr>
              <a:t>NAMES</a:t>
            </a:r>
            <a:r>
              <a:rPr lang="en-US" sz="3000">
                <a:latin typeface="Arial"/>
                <a:ea typeface="Arial"/>
                <a:cs typeface="Arial"/>
                <a:sym typeface="Arial"/>
              </a:rPr>
              <a:t>) {</a:t>
            </a:r>
            <a:br>
              <a:rPr lang="en-US" sz="3000">
                <a:latin typeface="Arial"/>
                <a:ea typeface="Arial"/>
                <a:cs typeface="Arial"/>
                <a:sym typeface="Arial"/>
              </a:rPr>
            </a:br>
            <a:r>
              <a:rPr lang="en-US" sz="3000">
                <a:latin typeface="Arial"/>
                <a:ea typeface="Arial"/>
                <a:cs typeface="Arial"/>
                <a:sym typeface="Arial"/>
              </a:rPr>
              <a:t>  System.out.println(name);</a:t>
            </a:r>
            <a:br>
              <a:rPr lang="en-US" sz="3000">
                <a:latin typeface="Arial"/>
                <a:ea typeface="Arial"/>
                <a:cs typeface="Arial"/>
                <a:sym typeface="Arial"/>
              </a:rPr>
            </a:b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1800">
                <a:solidFill>
                  <a:srgbClr val="515151"/>
                </a:solidFill>
                <a:latin typeface="Arial"/>
                <a:ea typeface="Arial"/>
                <a:cs typeface="Arial"/>
                <a:sym typeface="Arial"/>
              </a:rPr>
              <a:t>vs</a:t>
            </a:r>
            <a:endParaRPr sz="1800">
              <a:solidFill>
                <a:srgbClr val="515151"/>
              </a:solidFill>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b="1" lang="en-US" sz="3000">
                <a:solidFill>
                  <a:srgbClr val="660E7A"/>
                </a:solidFill>
                <a:latin typeface="Arial"/>
                <a:ea typeface="Arial"/>
                <a:cs typeface="Arial"/>
                <a:sym typeface="Arial"/>
              </a:rPr>
              <a:t>NAMES</a:t>
            </a:r>
            <a:r>
              <a:rPr b="1" lang="en-US" sz="3000">
                <a:latin typeface="Arial"/>
                <a:ea typeface="Arial"/>
                <a:cs typeface="Arial"/>
                <a:sym typeface="Arial"/>
              </a:rPr>
              <a:t>.</a:t>
            </a:r>
            <a:r>
              <a:rPr b="1" lang="en-US" sz="3000">
                <a:solidFill>
                  <a:srgbClr val="666666"/>
                </a:solidFill>
                <a:latin typeface="Arial"/>
                <a:ea typeface="Arial"/>
                <a:cs typeface="Arial"/>
                <a:sym typeface="Arial"/>
              </a:rPr>
              <a:t>stream</a:t>
            </a:r>
            <a:r>
              <a:rPr b="1" lang="en-US" sz="3000">
                <a:latin typeface="Arial"/>
                <a:ea typeface="Arial"/>
                <a:cs typeface="Arial"/>
                <a:sym typeface="Arial"/>
              </a:rPr>
              <a:t>()</a:t>
            </a:r>
            <a:br>
              <a:rPr b="1" lang="en-US" sz="3000">
                <a:latin typeface="Arial"/>
                <a:ea typeface="Arial"/>
                <a:cs typeface="Arial"/>
                <a:sym typeface="Arial"/>
              </a:rPr>
            </a:br>
            <a:r>
              <a:rPr b="1" lang="en-US" sz="3000">
                <a:latin typeface="Arial"/>
                <a:ea typeface="Arial"/>
                <a:cs typeface="Arial"/>
                <a:sym typeface="Arial"/>
              </a:rPr>
              <a:t>  .</a:t>
            </a:r>
            <a:r>
              <a:rPr b="1" lang="en-US" sz="3000">
                <a:solidFill>
                  <a:srgbClr val="666666"/>
                </a:solidFill>
                <a:latin typeface="Arial"/>
                <a:ea typeface="Arial"/>
                <a:cs typeface="Arial"/>
                <a:sym typeface="Arial"/>
              </a:rPr>
              <a:t>forEach</a:t>
            </a:r>
            <a:r>
              <a:rPr b="1" lang="en-US" sz="3000">
                <a:latin typeface="Arial"/>
                <a:ea typeface="Arial"/>
                <a:cs typeface="Arial"/>
                <a:sym typeface="Arial"/>
              </a:rPr>
              <a:t>(name </a:t>
            </a:r>
            <a:r>
              <a:rPr b="1" lang="en-US" sz="3000">
                <a:solidFill>
                  <a:srgbClr val="20999D"/>
                </a:solidFill>
                <a:latin typeface="Arial"/>
                <a:ea typeface="Arial"/>
                <a:cs typeface="Arial"/>
                <a:sym typeface="Arial"/>
              </a:rPr>
              <a:t>-&gt;</a:t>
            </a:r>
            <a:r>
              <a:rPr b="1" lang="en-US" sz="3000">
                <a:latin typeface="Arial"/>
                <a:ea typeface="Arial"/>
                <a:cs typeface="Arial"/>
                <a:sym typeface="Arial"/>
              </a:rPr>
              <a:t> System.out.println(name));</a:t>
            </a:r>
            <a:endParaRPr b="1" sz="3000">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2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28" name="Google Shape;2528;p267"/>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java.util.stream.</a:t>
            </a:r>
            <a:r>
              <a:rPr lang="en-US" sz="3000">
                <a:solidFill>
                  <a:srgbClr val="20999D"/>
                </a:solidFill>
                <a:latin typeface="Arial"/>
                <a:ea typeface="Arial"/>
                <a:cs typeface="Arial"/>
                <a:sym typeface="Arial"/>
              </a:rPr>
              <a:t>Stream</a:t>
            </a:r>
            <a:r>
              <a:rPr lang="en-US" sz="3000">
                <a:latin typeface="Arial"/>
                <a:ea typeface="Arial"/>
                <a:cs typeface="Arial"/>
                <a:sym typeface="Arial"/>
              </a:rPr>
              <a:t> - strumień reprezentuje sekwencję elementów i pozwala wykonywać na nich różne operacje. Operacje te mogą być pośrednie (możemy je układać w łańcuchy metod) oraz końcowe (zwracające wynik lub nie).</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collection</a:t>
            </a:r>
            <a:r>
              <a:rPr lang="en-US" sz="3000">
                <a:latin typeface="Arial"/>
                <a:ea typeface="Arial"/>
                <a:cs typeface="Arial"/>
                <a:sym typeface="Arial"/>
              </a:rPr>
              <a:t>.</a:t>
            </a:r>
            <a:r>
              <a:rPr lang="en-US" sz="3000">
                <a:solidFill>
                  <a:srgbClr val="20999D"/>
                </a:solidFill>
                <a:latin typeface="Arial"/>
                <a:ea typeface="Arial"/>
                <a:cs typeface="Arial"/>
                <a:sym typeface="Arial"/>
              </a:rPr>
              <a:t>stream()</a:t>
            </a:r>
            <a:endParaRPr sz="3000">
              <a:solidFill>
                <a:srgbClr val="20999D"/>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filter</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map</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	.</a:t>
            </a:r>
            <a:r>
              <a:rPr b="1" lang="en-US" sz="3000">
                <a:latin typeface="Arial"/>
                <a:ea typeface="Arial"/>
                <a:cs typeface="Arial"/>
                <a:sym typeface="Arial"/>
              </a:rPr>
              <a:t>sorted</a:t>
            </a:r>
            <a:r>
              <a:rPr lang="en-US" sz="3000">
                <a:latin typeface="Arial"/>
                <a:ea typeface="Arial"/>
                <a:cs typeface="Arial"/>
                <a:sym typeface="Arial"/>
              </a:rPr>
              <a:t>()</a:t>
            </a:r>
            <a:endParaRPr sz="3000">
              <a:latin typeface="Arial"/>
              <a:ea typeface="Arial"/>
              <a:cs typeface="Arial"/>
              <a:sym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2" name="Shape 2532"/>
        <p:cNvGrpSpPr/>
        <p:nvPr/>
      </p:nvGrpSpPr>
      <p:grpSpPr>
        <a:xfrm>
          <a:off x="0" y="0"/>
          <a:ext cx="0" cy="0"/>
          <a:chOff x="0" y="0"/>
          <a:chExt cx="0" cy="0"/>
        </a:xfrm>
      </p:grpSpPr>
      <p:sp>
        <p:nvSpPr>
          <p:cNvPr id="2533" name="Google Shape;2533;p2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34" name="Google Shape;2534;p268"/>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600">
                <a:latin typeface="Arial"/>
                <a:ea typeface="Arial"/>
                <a:cs typeface="Arial"/>
                <a:sym typeface="Arial"/>
              </a:rPr>
              <a:t>Niektóre operacje (np. .filter, .map) na strumieniach mogą przyjmować wyrażenia lambda.</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a:p>
            <a:pPr indent="0" lvl="0" marL="0" rtl="0" algn="l">
              <a:spcBef>
                <a:spcPts val="0"/>
              </a:spcBef>
              <a:spcAft>
                <a:spcPts val="0"/>
              </a:spcAft>
              <a:buNone/>
            </a:pPr>
            <a:r>
              <a:rPr lang="en-US" sz="2600">
                <a:latin typeface="Arial"/>
                <a:ea typeface="Arial"/>
                <a:cs typeface="Arial"/>
                <a:sym typeface="Arial"/>
              </a:rPr>
              <a:t>Funkcje muszą być jednak:</a:t>
            </a:r>
            <a:endParaRPr sz="2600">
              <a:latin typeface="Arial"/>
              <a:ea typeface="Arial"/>
              <a:cs typeface="Arial"/>
              <a:sym typeface="Arial"/>
            </a:endParaRPr>
          </a:p>
          <a:p>
            <a:pPr indent="-393700" lvl="0" marL="457200" rtl="0" algn="l">
              <a:spcBef>
                <a:spcPts val="0"/>
              </a:spcBef>
              <a:spcAft>
                <a:spcPts val="0"/>
              </a:spcAft>
              <a:buSzPts val="2600"/>
              <a:buFont typeface="Arial"/>
              <a:buChar char="●"/>
            </a:pPr>
            <a:r>
              <a:rPr lang="en-US" sz="2600">
                <a:solidFill>
                  <a:srgbClr val="20999D"/>
                </a:solidFill>
                <a:latin typeface="Arial"/>
                <a:ea typeface="Arial"/>
                <a:cs typeface="Arial"/>
                <a:sym typeface="Arial"/>
              </a:rPr>
              <a:t>nieinterferujce</a:t>
            </a:r>
            <a:r>
              <a:rPr lang="en-US" sz="2600">
                <a:latin typeface="Arial"/>
                <a:ea typeface="Arial"/>
                <a:cs typeface="Arial"/>
                <a:sym typeface="Arial"/>
              </a:rPr>
              <a:t> (</a:t>
            </a:r>
            <a:r>
              <a:rPr b="1" lang="en-US" sz="2600">
                <a:latin typeface="Arial"/>
                <a:ea typeface="Arial"/>
                <a:cs typeface="Arial"/>
                <a:sym typeface="Arial"/>
              </a:rPr>
              <a:t>non-interfering</a:t>
            </a:r>
            <a:r>
              <a:rPr lang="en-US" sz="2600">
                <a:latin typeface="Arial"/>
                <a:ea typeface="Arial"/>
                <a:cs typeface="Arial"/>
                <a:sym typeface="Arial"/>
              </a:rPr>
              <a:t>) - funkcja nie modyfikuje podstawowego źródła danych do strumienia (nie usuwa, nie edytuje i nie zmienia elementów ze strumieniowanej kolekcji)</a:t>
            </a:r>
            <a:endParaRPr sz="2600">
              <a:latin typeface="Arial"/>
              <a:ea typeface="Arial"/>
              <a:cs typeface="Arial"/>
              <a:sym typeface="Arial"/>
            </a:endParaRPr>
          </a:p>
          <a:p>
            <a:pPr indent="-393700" lvl="0" marL="457200" rtl="0" algn="l">
              <a:spcBef>
                <a:spcPts val="0"/>
              </a:spcBef>
              <a:spcAft>
                <a:spcPts val="0"/>
              </a:spcAft>
              <a:buSzPts val="2600"/>
              <a:buFont typeface="Arial"/>
              <a:buChar char="●"/>
            </a:pPr>
            <a:r>
              <a:rPr lang="en-US" sz="2600">
                <a:solidFill>
                  <a:srgbClr val="20999D"/>
                </a:solidFill>
                <a:latin typeface="Arial"/>
                <a:ea typeface="Arial"/>
                <a:cs typeface="Arial"/>
                <a:sym typeface="Arial"/>
              </a:rPr>
              <a:t>bezstanowe</a:t>
            </a:r>
            <a:r>
              <a:rPr lang="en-US" sz="2600">
                <a:latin typeface="Arial"/>
                <a:ea typeface="Arial"/>
                <a:cs typeface="Arial"/>
                <a:sym typeface="Arial"/>
              </a:rPr>
              <a:t> (</a:t>
            </a:r>
            <a:r>
              <a:rPr b="1" lang="en-US" sz="2600">
                <a:latin typeface="Arial"/>
                <a:ea typeface="Arial"/>
                <a:cs typeface="Arial"/>
                <a:sym typeface="Arial"/>
              </a:rPr>
              <a:t>stateless</a:t>
            </a:r>
            <a:r>
              <a:rPr lang="en-US" sz="2600">
                <a:latin typeface="Arial"/>
                <a:ea typeface="Arial"/>
                <a:cs typeface="Arial"/>
                <a:sym typeface="Arial"/>
              </a:rPr>
              <a:t>) - wynik funkcji jest deterministyczny = nie zależy od żadnej zmiennej, którą można zmieniać (mutable) albo stanu z zewnętrznego źródła, który może się zmieniać w trakcie jej wykonywania</a:t>
            </a:r>
            <a:endParaRPr sz="2600">
              <a:latin typeface="Arial"/>
              <a:ea typeface="Arial"/>
              <a:cs typeface="Arial"/>
              <a:sym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8" name="Shape 2538"/>
        <p:cNvGrpSpPr/>
        <p:nvPr/>
      </p:nvGrpSpPr>
      <p:grpSpPr>
        <a:xfrm>
          <a:off x="0" y="0"/>
          <a:ext cx="0" cy="0"/>
          <a:chOff x="0" y="0"/>
          <a:chExt cx="0" cy="0"/>
        </a:xfrm>
      </p:grpSpPr>
      <p:sp>
        <p:nvSpPr>
          <p:cNvPr id="2539" name="Google Shape;2539;p2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funkcyjne:</a:t>
            </a:r>
            <a:br>
              <a:rPr lang="en-US">
                <a:latin typeface="Arial"/>
                <a:ea typeface="Arial"/>
                <a:cs typeface="Arial"/>
                <a:sym typeface="Arial"/>
              </a:rPr>
            </a:br>
            <a:r>
              <a:rPr lang="en-US">
                <a:latin typeface="Arial"/>
                <a:ea typeface="Arial"/>
                <a:cs typeface="Arial"/>
                <a:sym typeface="Arial"/>
              </a:rPr>
              <a:t>Optional, Lambda Expression, Streams</a:t>
            </a:r>
            <a:endParaRPr sz="2400">
              <a:solidFill>
                <a:schemeClr val="accent6"/>
              </a:solidFill>
              <a:latin typeface="Arial"/>
              <a:ea typeface="Arial"/>
              <a:cs typeface="Arial"/>
              <a:sym typeface="Arial"/>
            </a:endParaRPr>
          </a:p>
        </p:txBody>
      </p:sp>
      <p:sp>
        <p:nvSpPr>
          <p:cNvPr id="2540" name="Google Shape;2540;p26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666666"/>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List</a:t>
            </a:r>
            <a:r>
              <a:rPr lang="en-US" sz="3000">
                <a:latin typeface="Arial"/>
                <a:ea typeface="Arial"/>
                <a:cs typeface="Arial"/>
                <a:sym typeface="Arial"/>
              </a:rPr>
              <a:t>&lt;String&gt; </a:t>
            </a:r>
            <a:r>
              <a:rPr lang="en-US" sz="3000">
                <a:solidFill>
                  <a:srgbClr val="660E7A"/>
                </a:solidFill>
                <a:latin typeface="Arial"/>
                <a:ea typeface="Arial"/>
                <a:cs typeface="Arial"/>
                <a:sym typeface="Arial"/>
              </a:rPr>
              <a:t>NAMES</a:t>
            </a:r>
            <a:r>
              <a:rPr lang="en-US" sz="3000">
                <a:latin typeface="Arial"/>
                <a:ea typeface="Arial"/>
                <a:cs typeface="Arial"/>
                <a:sym typeface="Arial"/>
              </a:rPr>
              <a:t> = </a:t>
            </a:r>
            <a:r>
              <a:rPr lang="en-US" sz="3000">
                <a:solidFill>
                  <a:srgbClr val="666666"/>
                </a:solidFill>
                <a:latin typeface="Arial"/>
                <a:ea typeface="Arial"/>
                <a:cs typeface="Arial"/>
                <a:sym typeface="Arial"/>
              </a:rPr>
              <a:t>Arrays.asList</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None/>
            </a:pPr>
            <a:r>
              <a:rPr lang="en-US" sz="3000">
                <a:solidFill>
                  <a:schemeClr val="accent6"/>
                </a:solidFill>
                <a:latin typeface="Arial"/>
                <a:ea typeface="Arial"/>
                <a:cs typeface="Arial"/>
                <a:sym typeface="Arial"/>
              </a:rPr>
              <a:t>    </a:t>
            </a:r>
            <a:r>
              <a:rPr lang="en-US" sz="3000">
                <a:solidFill>
                  <a:schemeClr val="accent6"/>
                </a:solidFill>
                <a:latin typeface="Arial"/>
                <a:ea typeface="Arial"/>
                <a:cs typeface="Arial"/>
                <a:sym typeface="Arial"/>
              </a:rPr>
              <a:t>"Jan"</a:t>
            </a:r>
            <a:r>
              <a:rPr lang="en-US" sz="3000">
                <a:latin typeface="Arial"/>
                <a:ea typeface="Arial"/>
                <a:cs typeface="Arial"/>
                <a:sym typeface="Arial"/>
              </a:rPr>
              <a:t>, </a:t>
            </a:r>
            <a:r>
              <a:rPr lang="en-US" sz="3000">
                <a:solidFill>
                  <a:schemeClr val="accent6"/>
                </a:solidFill>
                <a:latin typeface="Arial"/>
                <a:ea typeface="Arial"/>
                <a:cs typeface="Arial"/>
                <a:sym typeface="Arial"/>
              </a:rPr>
              <a:t>"Emilia"</a:t>
            </a:r>
            <a:r>
              <a:rPr lang="en-US" sz="3000">
                <a:latin typeface="Arial"/>
                <a:ea typeface="Arial"/>
                <a:cs typeface="Arial"/>
                <a:sym typeface="Arial"/>
              </a:rPr>
              <a:t>, </a:t>
            </a:r>
            <a:r>
              <a:rPr lang="en-US" sz="3000">
                <a:solidFill>
                  <a:schemeClr val="accent6"/>
                </a:solidFill>
                <a:latin typeface="Arial"/>
                <a:ea typeface="Arial"/>
                <a:cs typeface="Arial"/>
                <a:sym typeface="Arial"/>
              </a:rPr>
              <a:t>"Tomasz"</a:t>
            </a:r>
            <a:r>
              <a:rPr lang="en-US" sz="3000">
                <a:latin typeface="Arial"/>
                <a:ea typeface="Arial"/>
                <a:cs typeface="Arial"/>
                <a:sym typeface="Arial"/>
              </a:rPr>
              <a:t>, </a:t>
            </a:r>
            <a:r>
              <a:rPr lang="en-US" sz="3000">
                <a:solidFill>
                  <a:schemeClr val="accent6"/>
                </a:solidFill>
                <a:latin typeface="Arial"/>
                <a:ea typeface="Arial"/>
                <a:cs typeface="Arial"/>
                <a:sym typeface="Arial"/>
              </a:rPr>
              <a:t>"Michał"</a:t>
            </a:r>
            <a:r>
              <a:rPr lang="en-US" sz="3000">
                <a:latin typeface="Arial"/>
                <a:ea typeface="Arial"/>
                <a:cs typeface="Arial"/>
                <a:sym typeface="Arial"/>
              </a:rPr>
              <a:t>, </a:t>
            </a:r>
            <a:r>
              <a:rPr lang="en-US" sz="3000">
                <a:solidFill>
                  <a:schemeClr val="accent6"/>
                </a:solidFill>
                <a:latin typeface="Arial"/>
                <a:ea typeface="Arial"/>
                <a:cs typeface="Arial"/>
                <a:sym typeface="Arial"/>
              </a:rPr>
              <a:t>"Anna"</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Optional</a:t>
            </a:r>
            <a:r>
              <a:rPr lang="en-US" sz="3000">
                <a:solidFill>
                  <a:srgbClr val="000000"/>
                </a:solidFill>
                <a:latin typeface="Arial"/>
                <a:ea typeface="Arial"/>
                <a:cs typeface="Arial"/>
                <a:sym typeface="Arial"/>
              </a:rPr>
              <a:t>&lt;String&gt; jan = </a:t>
            </a:r>
            <a:r>
              <a:rPr lang="en-US" sz="3000">
                <a:solidFill>
                  <a:srgbClr val="660E7A"/>
                </a:solidFill>
                <a:latin typeface="Arial"/>
                <a:ea typeface="Arial"/>
                <a:cs typeface="Arial"/>
                <a:sym typeface="Arial"/>
              </a:rPr>
              <a:t>NAMES</a:t>
            </a:r>
            <a:r>
              <a:rPr lang="en-US" sz="3000">
                <a:solidFill>
                  <a:srgbClr val="000000"/>
                </a:solidFill>
                <a:latin typeface="Arial"/>
                <a:ea typeface="Arial"/>
                <a:cs typeface="Arial"/>
                <a:sym typeface="Arial"/>
              </a:rPr>
              <a:t>.stream()</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b="1" lang="en-US" sz="3000">
                <a:solidFill>
                  <a:srgbClr val="000000"/>
                </a:solidFill>
                <a:latin typeface="Arial"/>
                <a:ea typeface="Arial"/>
                <a:cs typeface="Arial"/>
                <a:sym typeface="Arial"/>
              </a:rPr>
              <a:t>filter</a:t>
            </a:r>
            <a:r>
              <a:rPr lang="en-US" sz="3000">
                <a:solidFill>
                  <a:srgbClr val="000000"/>
                </a:solidFill>
                <a:latin typeface="Arial"/>
                <a:ea typeface="Arial"/>
                <a:cs typeface="Arial"/>
                <a:sym typeface="Arial"/>
              </a:rPr>
              <a:t>(name -&gt; "Jan".equals(name))</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    .</a:t>
            </a:r>
            <a:r>
              <a:rPr b="1" lang="en-US" sz="3000">
                <a:solidFill>
                  <a:srgbClr val="000000"/>
                </a:solidFill>
                <a:latin typeface="Arial"/>
                <a:ea typeface="Arial"/>
                <a:cs typeface="Arial"/>
                <a:sym typeface="Arial"/>
              </a:rPr>
              <a:t>findAny</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System.out.println(jan.</a:t>
            </a:r>
            <a:r>
              <a:rPr b="1" lang="en-US" sz="3000">
                <a:solidFill>
                  <a:srgbClr val="000000"/>
                </a:solidFill>
                <a:latin typeface="Arial"/>
                <a:ea typeface="Arial"/>
                <a:cs typeface="Arial"/>
                <a:sym typeface="Arial"/>
              </a:rPr>
              <a:t>isPresent()</a:t>
            </a:r>
            <a:r>
              <a:rPr lang="en-US" sz="3000">
                <a:solidFill>
                  <a:srgbClr val="000000"/>
                </a:solidFill>
                <a:latin typeface="Arial"/>
                <a:ea typeface="Arial"/>
                <a:cs typeface="Arial"/>
                <a:sym typeface="Arial"/>
              </a:rPr>
              <a:t>);</a:t>
            </a:r>
            <a:endParaRPr sz="30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Unicode - </a:t>
            </a:r>
            <a:r>
              <a:rPr lang="en-US" u="sng">
                <a:solidFill>
                  <a:schemeClr val="hlink"/>
                </a:solidFill>
                <a:latin typeface="Arial"/>
                <a:ea typeface="Arial"/>
                <a:cs typeface="Arial"/>
                <a:sym typeface="Arial"/>
                <a:hlinkClick r:id="rId3"/>
              </a:rPr>
              <a:t>https://pl.wikisource.org/wiki/Unicode/0</a:t>
            </a:r>
            <a:endParaRPr>
              <a:latin typeface="Arial"/>
              <a:ea typeface="Arial"/>
              <a:cs typeface="Arial"/>
              <a:sym typeface="Arial"/>
            </a:endParaRPr>
          </a:p>
        </p:txBody>
      </p:sp>
      <p:graphicFrame>
        <p:nvGraphicFramePr>
          <p:cNvPr id="547" name="Google Shape;547;p54"/>
          <p:cNvGraphicFramePr/>
          <p:nvPr/>
        </p:nvGraphicFramePr>
        <p:xfrm>
          <a:off x="123275" y="1052700"/>
          <a:ext cx="3000000" cy="3000000"/>
        </p:xfrm>
        <a:graphic>
          <a:graphicData uri="http://schemas.openxmlformats.org/drawingml/2006/table">
            <a:tbl>
              <a:tblPr>
                <a:noFill/>
                <a:tableStyleId>{728C81B1-6AA7-4C41-816D-1347D68411BE}</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1 - 32</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t>&lt;control&gt;</a:t>
                      </a:r>
                      <a:endParaRPr b="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33</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34</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48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0</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49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50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2</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48" name="Google Shape;548;p54"/>
          <p:cNvGraphicFramePr/>
          <p:nvPr/>
        </p:nvGraphicFramePr>
        <p:xfrm>
          <a:off x="2515375" y="1052700"/>
          <a:ext cx="3000000" cy="3000000"/>
        </p:xfrm>
        <a:graphic>
          <a:graphicData uri="http://schemas.openxmlformats.org/drawingml/2006/table">
            <a:tbl>
              <a:tblPr>
                <a:noFill/>
                <a:tableStyleId>{728C81B1-6AA7-4C41-816D-1347D68411BE}</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65</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66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B</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67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C</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68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D</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97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t>98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b</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99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c</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100</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d</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49" name="Google Shape;549;p54"/>
          <p:cNvGraphicFramePr/>
          <p:nvPr/>
        </p:nvGraphicFramePr>
        <p:xfrm>
          <a:off x="4918125" y="1052700"/>
          <a:ext cx="3000000" cy="3000000"/>
        </p:xfrm>
        <a:graphic>
          <a:graphicData uri="http://schemas.openxmlformats.org/drawingml/2006/table">
            <a:tbl>
              <a:tblPr>
                <a:noFill/>
                <a:tableStyleId>{728C81B1-6AA7-4C41-816D-1347D68411BE}</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260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Ą</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261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ą</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262</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Ć</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263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ć</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377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Ź</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378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ź</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379</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Ż</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380</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ż</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50" name="Google Shape;550;p54"/>
          <p:cNvGraphicFramePr/>
          <p:nvPr/>
        </p:nvGraphicFramePr>
        <p:xfrm>
          <a:off x="7323750" y="1052700"/>
          <a:ext cx="3000000" cy="3000000"/>
        </p:xfrm>
        <a:graphic>
          <a:graphicData uri="http://schemas.openxmlformats.org/drawingml/2006/table">
            <a:tbl>
              <a:tblPr>
                <a:noFill/>
                <a:tableStyleId>{728C81B1-6AA7-4C41-816D-1347D68411BE}</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1044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Д</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1045</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Е</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1046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Ж</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1047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З</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1096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ш</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1097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щ</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1098</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ъ</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1099</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ы</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51" name="Google Shape;551;p54"/>
          <p:cNvGraphicFramePr/>
          <p:nvPr/>
        </p:nvGraphicFramePr>
        <p:xfrm>
          <a:off x="9751000" y="1052700"/>
          <a:ext cx="3000000" cy="3000000"/>
        </p:xfrm>
        <a:graphic>
          <a:graphicData uri="http://schemas.openxmlformats.org/drawingml/2006/table">
            <a:tbl>
              <a:tblPr>
                <a:noFill/>
                <a:tableStyleId>{728C81B1-6AA7-4C41-816D-1347D68411BE}</a:tableStyleId>
              </a:tblPr>
              <a:tblGrid>
                <a:gridCol w="1015875"/>
                <a:gridCol w="1276825"/>
              </a:tblGrid>
              <a:tr h="459625">
                <a:tc>
                  <a:txBody>
                    <a:bodyPr>
                      <a:noAutofit/>
                    </a:bodyPr>
                    <a:lstStyle/>
                    <a:p>
                      <a:pPr indent="0" lvl="0" marL="0" rtl="0" algn="ctr">
                        <a:spcBef>
                          <a:spcPts val="0"/>
                        </a:spcBef>
                        <a:spcAft>
                          <a:spcPts val="0"/>
                        </a:spcAft>
                        <a:buNone/>
                      </a:pPr>
                      <a:r>
                        <a:rPr b="1" lang="en-US" sz="1800">
                          <a:solidFill>
                            <a:schemeClr val="accent6"/>
                          </a:solidFill>
                        </a:rPr>
                        <a:t>numer</a:t>
                      </a:r>
                      <a:endParaRPr b="1" sz="1800">
                        <a:solidFill>
                          <a:schemeClr val="accent6"/>
                        </a:solidFill>
                      </a:endParaRPr>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accent6"/>
                          </a:solidFill>
                        </a:rPr>
                        <a:t>znak</a:t>
                      </a:r>
                      <a:endParaRPr b="1" sz="1800">
                        <a:solidFill>
                          <a:schemeClr val="accent6"/>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8721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8723</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8730</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8734</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8747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t>...</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9625">
                <a:tc>
                  <a:txBody>
                    <a:bodyPr>
                      <a:noAutofit/>
                    </a:bodyPr>
                    <a:lstStyle/>
                    <a:p>
                      <a:pPr indent="0" lvl="0" marL="0" rtl="0" algn="ctr">
                        <a:spcBef>
                          <a:spcPts val="0"/>
                        </a:spcBef>
                        <a:spcAft>
                          <a:spcPts val="0"/>
                        </a:spcAft>
                        <a:buNone/>
                      </a:pPr>
                      <a:r>
                        <a:rPr lang="en-US" sz="1800">
                          <a:solidFill>
                            <a:schemeClr val="dk1"/>
                          </a:solidFill>
                        </a:rPr>
                        <a:t>10226</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10227</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None/>
                      </a:pPr>
                      <a:r>
                        <a:rPr lang="en-US" sz="1800">
                          <a:solidFill>
                            <a:schemeClr val="dk1"/>
                          </a:solidFill>
                        </a:rPr>
                        <a:t>10232</a:t>
                      </a:r>
                      <a:endParaRPr sz="1800"/>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8925">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10233</a:t>
                      </a:r>
                      <a:endParaRPr sz="1800"/>
                    </a:p>
                  </a:txBody>
                  <a:tcPr marT="91425" marB="91425" marR="91425" marL="91425" anchor="ctr">
                    <a:lnR cap="flat" cmpd="sng" w="9525">
                      <a:solidFill>
                        <a:srgbClr val="9E9E9E"/>
                      </a:solidFill>
                      <a:prstDash val="solid"/>
                      <a:round/>
                      <a:headEnd len="sm" w="sm" type="none"/>
                      <a:tailEnd len="sm" w="sm" type="none"/>
                    </a:lnR>
                  </a:tcPr>
                </a:tc>
                <a:tc>
                  <a:txBody>
                    <a:bodyPr>
                      <a:noAutofit/>
                    </a:bodyPr>
                    <a:lstStyle/>
                    <a:p>
                      <a:pPr indent="0" lvl="0" marL="0" rtl="0" algn="ctr">
                        <a:spcBef>
                          <a:spcPts val="0"/>
                        </a:spcBef>
                        <a:spcAft>
                          <a:spcPts val="0"/>
                        </a:spcAft>
                        <a:buNone/>
                      </a:pPr>
                      <a:r>
                        <a:rPr b="1" lang="en-US" sz="1800">
                          <a:solidFill>
                            <a:schemeClr val="dk1"/>
                          </a:solidFill>
                        </a:rPr>
                        <a:t>⟹</a:t>
                      </a:r>
                      <a:endParaRPr b="1"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sp>
        <p:nvSpPr>
          <p:cNvPr id="2545" name="Google Shape;2545;p27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546" name="Google Shape;2546;p27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#functional</a:t>
            </a:r>
            <a:endParaRPr b="1" sz="3000">
              <a:solidFill>
                <a:schemeClr val="accent6"/>
              </a:solidFill>
              <a:latin typeface="Arial"/>
              <a:ea typeface="Arial"/>
              <a:cs typeface="Arial"/>
              <a:sym typeface="A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0" name="Shape 2550"/>
        <p:cNvGrpSpPr/>
        <p:nvPr/>
      </p:nvGrpSpPr>
      <p:grpSpPr>
        <a:xfrm>
          <a:off x="0" y="0"/>
          <a:ext cx="0" cy="0"/>
          <a:chOff x="0" y="0"/>
          <a:chExt cx="0" cy="0"/>
        </a:xfrm>
      </p:grpSpPr>
      <p:sp>
        <p:nvSpPr>
          <p:cNvPr id="2551" name="Google Shape;2551;p2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#functional</a:t>
            </a:r>
            <a:endParaRPr sz="2400">
              <a:solidFill>
                <a:schemeClr val="accent6"/>
              </a:solidFill>
              <a:latin typeface="Arial"/>
              <a:ea typeface="Arial"/>
              <a:cs typeface="Arial"/>
              <a:sym typeface="Arial"/>
            </a:endParaRPr>
          </a:p>
        </p:txBody>
      </p:sp>
      <p:sp>
        <p:nvSpPr>
          <p:cNvPr id="2552" name="Google Shape;2552;p271"/>
          <p:cNvSpPr txBox="1"/>
          <p:nvPr>
            <p:ph idx="4294967295" type="ctrTitle"/>
          </p:nvPr>
        </p:nvSpPr>
        <p:spPr>
          <a:xfrm>
            <a:off x="170425" y="1115400"/>
            <a:ext cx="11841300" cy="508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Zapoznaj się z dostępnymi metodami w interfejsie </a:t>
            </a:r>
            <a:r>
              <a:rPr b="1" lang="en-US" sz="2000">
                <a:latin typeface="Arial"/>
                <a:ea typeface="Arial"/>
                <a:cs typeface="Arial"/>
                <a:sym typeface="Arial"/>
              </a:rPr>
              <a:t>Stream</a:t>
            </a:r>
            <a:r>
              <a:rPr lang="en-US" sz="2000">
                <a:latin typeface="Arial"/>
                <a:ea typeface="Arial"/>
                <a:cs typeface="Arial"/>
                <a:sym typeface="Arial"/>
              </a:rPr>
              <a:t>.</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Utwórz kolekcję i wypełnij ją losowymi liczbami całkowitymi. Zsumuj wszystkie wartości znajdujące się w kolekcji za pomocą użycia interfejsu stream(). </a:t>
            </a:r>
            <a:r>
              <a:rPr lang="en-US" sz="2000">
                <a:solidFill>
                  <a:srgbClr val="FF0000"/>
                </a:solidFill>
                <a:latin typeface="Arial"/>
                <a:ea typeface="Arial"/>
                <a:cs typeface="Arial"/>
                <a:sym typeface="Arial"/>
              </a:rPr>
              <a:t>*</a:t>
            </a:r>
            <a:r>
              <a:rPr lang="en-US" sz="2000">
                <a:latin typeface="Arial"/>
                <a:ea typeface="Arial"/>
                <a:cs typeface="Arial"/>
                <a:sym typeface="Arial"/>
              </a:rPr>
              <a:t> Znajdź co najmniej dwa sposoby na realizację tego zadania.</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Na podstawie kolekcji z liczbami całkowitymi napisz kod z wykorzystaniem interfejsu .stream(), który po wykonaniu zwróci nam kolekcję z liczbami pomnożonymi przez 2.</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Utwórz kolekcję zawierającą obiekty typu </a:t>
            </a:r>
            <a:r>
              <a:rPr b="1" lang="en-US" sz="2000">
                <a:latin typeface="Arial"/>
                <a:ea typeface="Arial"/>
                <a:cs typeface="Arial"/>
                <a:sym typeface="Arial"/>
              </a:rPr>
              <a:t>Person</a:t>
            </a:r>
            <a:r>
              <a:rPr lang="en-US" sz="2000">
                <a:latin typeface="Arial"/>
                <a:ea typeface="Arial"/>
                <a:cs typeface="Arial"/>
                <a:sym typeface="Arial"/>
              </a:rPr>
              <a:t>. Napisz metodę do przeszukiwania kolekcji (po nazwie) z wykorzystaniem interfejsu stream(). </a:t>
            </a:r>
            <a:endParaRPr sz="2000">
              <a:latin typeface="Arial"/>
              <a:ea typeface="Arial"/>
              <a:cs typeface="Arial"/>
              <a:sym typeface="Arial"/>
            </a:endParaRPr>
          </a:p>
          <a:p>
            <a:pPr indent="0" lvl="0" marL="457200" rtl="0" algn="l">
              <a:spcBef>
                <a:spcPts val="0"/>
              </a:spcBef>
              <a:spcAft>
                <a:spcPts val="0"/>
              </a:spcAft>
              <a:buNone/>
            </a:pPr>
            <a:r>
              <a:rPr lang="en-US" sz="2000">
                <a:solidFill>
                  <a:srgbClr val="FF0000"/>
                </a:solidFill>
                <a:latin typeface="Arial"/>
                <a:ea typeface="Arial"/>
                <a:cs typeface="Arial"/>
                <a:sym typeface="Arial"/>
              </a:rPr>
              <a:t>* </a:t>
            </a:r>
            <a:r>
              <a:rPr lang="en-US" sz="2000">
                <a:latin typeface="Arial"/>
                <a:ea typeface="Arial"/>
                <a:cs typeface="Arial"/>
                <a:sym typeface="Arial"/>
              </a:rPr>
              <a:t>Napisz kod umożliwiający wprowadzanie danych do przeszukiwania kolekcji z poziomu konsoli. Obsłuż możliwe do wystąpienia wyjątki oraz zadbaj by Twój program zawsze wyświetlał odpowiednie komunikaty dla użytkownika.</a:t>
            </a:r>
            <a:endParaRPr sz="20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Wykorzystaj kolekcję z obiektami typu </a:t>
            </a:r>
            <a:r>
              <a:rPr b="1" lang="en-US" sz="2000">
                <a:latin typeface="Arial"/>
                <a:ea typeface="Arial"/>
                <a:cs typeface="Arial"/>
                <a:sym typeface="Arial"/>
              </a:rPr>
              <a:t>Person </a:t>
            </a:r>
            <a:r>
              <a:rPr lang="en-US" sz="2000">
                <a:latin typeface="Arial"/>
                <a:ea typeface="Arial"/>
                <a:cs typeface="Arial"/>
                <a:sym typeface="Arial"/>
              </a:rPr>
              <a:t>i używając interfejsu stream(), wyciągnij wszystkie nazwy, posortuj, zmień wszystkie litery na wielkie, ogranicz do 5 elementów i na koniec utwórz jeden String zawierający przetworzone nazwy scalone ze sobą (za pomocą przecinka).</a:t>
            </a:r>
            <a:endParaRPr sz="2000">
              <a:latin typeface="Arial"/>
              <a:ea typeface="Arial"/>
              <a:cs typeface="Arial"/>
              <a:sym typeface="Arial"/>
            </a:endParaRPr>
          </a:p>
        </p:txBody>
      </p:sp>
      <p:sp>
        <p:nvSpPr>
          <p:cNvPr id="2553" name="Google Shape;2553;p27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Google Shape;2558;p272"/>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Elementy biblioteki Swing</a:t>
            </a:r>
            <a:endParaRPr sz="4800">
              <a:solidFill>
                <a:srgbClr val="000000"/>
              </a:solidFill>
            </a:endParaRPr>
          </a:p>
        </p:txBody>
      </p:sp>
      <p:sp>
        <p:nvSpPr>
          <p:cNvPr id="2559" name="Google Shape;2559;p27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Google Shape;2564;p2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65" name="Google Shape;2565;p27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Swing to zestaw klas umożliwiający tworzenie aplikacji posiadających </a:t>
            </a:r>
            <a:r>
              <a:rPr b="1" lang="en-US" sz="2400">
                <a:latin typeface="Arial"/>
                <a:ea typeface="Arial"/>
                <a:cs typeface="Arial"/>
                <a:sym typeface="Arial"/>
              </a:rPr>
              <a:t>graficzny interfejs użytkownika</a:t>
            </a:r>
            <a:r>
              <a:rPr lang="en-US" sz="2400">
                <a:latin typeface="Arial"/>
                <a:ea typeface="Arial"/>
                <a:cs typeface="Arial"/>
                <a:sym typeface="Arial"/>
              </a:rPr>
              <a:t> (</a:t>
            </a:r>
            <a:r>
              <a:rPr lang="en-US" sz="2400">
                <a:solidFill>
                  <a:srgbClr val="20999D"/>
                </a:solidFill>
                <a:latin typeface="Arial"/>
                <a:ea typeface="Arial"/>
                <a:cs typeface="Arial"/>
                <a:sym typeface="Arial"/>
              </a:rPr>
              <a:t>GUI</a:t>
            </a:r>
            <a:r>
              <a:rPr lang="en-US" sz="2400">
                <a:latin typeface="Arial"/>
                <a:ea typeface="Arial"/>
                <a:cs typeface="Arial"/>
                <a:sym typeface="Arial"/>
              </a:rPr>
              <a:t>).</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Swing bazuje na architekturze </a:t>
            </a:r>
            <a:r>
              <a:rPr b="1" lang="en-US" sz="2400">
                <a:latin typeface="Arial"/>
                <a:ea typeface="Arial"/>
                <a:cs typeface="Arial"/>
                <a:sym typeface="Arial"/>
              </a:rPr>
              <a:t>Model-View-Controller</a:t>
            </a:r>
            <a:r>
              <a:rPr lang="en-US" sz="2400">
                <a:latin typeface="Arial"/>
                <a:ea typeface="Arial"/>
                <a:cs typeface="Arial"/>
                <a:sym typeface="Arial"/>
              </a:rPr>
              <a:t> (</a:t>
            </a:r>
            <a:r>
              <a:rPr lang="en-US" sz="2400">
                <a:solidFill>
                  <a:srgbClr val="20999D"/>
                </a:solidFill>
                <a:latin typeface="Arial"/>
                <a:ea typeface="Arial"/>
                <a:cs typeface="Arial"/>
                <a:sym typeface="Arial"/>
              </a:rPr>
              <a:t>MVC</a:t>
            </a:r>
            <a:r>
              <a:rPr lang="en-US" sz="2400">
                <a:latin typeface="Arial"/>
                <a:ea typeface="Arial"/>
                <a:cs typeface="Arial"/>
                <a:sym typeface="Arial"/>
              </a:rPr>
              <a:t>), gdzie: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model</a:t>
            </a:r>
            <a:r>
              <a:rPr lang="en-US" sz="2400">
                <a:latin typeface="Arial"/>
                <a:ea typeface="Arial"/>
                <a:cs typeface="Arial"/>
                <a:sym typeface="Arial"/>
              </a:rPr>
              <a:t> - określa dane związane z komponentem lub stany komponentu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widok</a:t>
            </a:r>
            <a:r>
              <a:rPr lang="en-US" sz="2400">
                <a:latin typeface="Arial"/>
                <a:ea typeface="Arial"/>
                <a:cs typeface="Arial"/>
                <a:sym typeface="Arial"/>
              </a:rPr>
              <a:t> (view) - określa wizualną reprezentację danych lub stanów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sterownik</a:t>
            </a:r>
            <a:r>
              <a:rPr lang="en-US" sz="2400">
                <a:latin typeface="Arial"/>
                <a:ea typeface="Arial"/>
                <a:cs typeface="Arial"/>
                <a:sym typeface="Arial"/>
              </a:rPr>
              <a:t> (controller) - zapewnia interakcję użytkownika z widokiem i wynikające stąd modyfikacje modelu</a:t>
            </a:r>
            <a:endParaRPr sz="2400">
              <a:latin typeface="Arial"/>
              <a:ea typeface="Arial"/>
              <a:cs typeface="Arial"/>
              <a:sym typeface="A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2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1" name="Google Shape;2571;p27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20999D"/>
                </a:solidFill>
                <a:latin typeface="Arial"/>
                <a:ea typeface="Arial"/>
                <a:cs typeface="Arial"/>
                <a:sym typeface="Arial"/>
              </a:rPr>
              <a:t>javax.swing.*</a:t>
            </a:r>
            <a:endParaRPr sz="3000">
              <a:solidFill>
                <a:srgbClr val="20999D"/>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JFrame</a:t>
            </a:r>
            <a:r>
              <a:rPr lang="en-US" sz="2400">
                <a:latin typeface="Arial"/>
                <a:ea typeface="Arial"/>
                <a:cs typeface="Arial"/>
                <a:sym typeface="Arial"/>
              </a:rPr>
              <a:t> (służy do tworzenia okien)</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JMenuBar</a:t>
            </a:r>
            <a:r>
              <a:rPr lang="en-US" sz="2400">
                <a:latin typeface="Arial"/>
                <a:ea typeface="Arial"/>
                <a:cs typeface="Arial"/>
                <a:sym typeface="Arial"/>
              </a:rPr>
              <a:t> (służy do tworzenia menu w oknach)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JMenuItem</a:t>
            </a:r>
            <a:r>
              <a:rPr lang="en-US" sz="2400">
                <a:latin typeface="Arial"/>
                <a:ea typeface="Arial"/>
                <a:cs typeface="Arial"/>
                <a:sym typeface="Arial"/>
              </a:rPr>
              <a:t> (tworzy element menu)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JTextField</a:t>
            </a:r>
            <a:r>
              <a:rPr lang="en-US" sz="2400">
                <a:latin typeface="Arial"/>
                <a:ea typeface="Arial"/>
                <a:cs typeface="Arial"/>
                <a:sym typeface="Arial"/>
              </a:rPr>
              <a:t> (pole do wpisywania tekstu)</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JList</a:t>
            </a:r>
            <a:r>
              <a:rPr lang="en-US" sz="2400">
                <a:latin typeface="Arial"/>
                <a:ea typeface="Arial"/>
                <a:cs typeface="Arial"/>
                <a:sym typeface="Arial"/>
              </a:rPr>
              <a:t> (tabelka z listą elementów)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WindowConstant</a:t>
            </a:r>
            <a:r>
              <a:rPr lang="en-US" sz="2400">
                <a:latin typeface="Arial"/>
                <a:ea typeface="Arial"/>
                <a:cs typeface="Arial"/>
                <a:sym typeface="Arial"/>
              </a:rPr>
              <a:t> (zbiór pewnych stałych potrzebnych do ustawienia właściwości tworzonych obiektów)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endParaRPr sz="2400">
              <a:latin typeface="Arial"/>
              <a:ea typeface="Arial"/>
              <a:cs typeface="Arial"/>
              <a:sym typeface="Aria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Google Shape;2576;p2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Elementy biblioteki Swing</a:t>
            </a:r>
            <a:endParaRPr sz="2400">
              <a:solidFill>
                <a:schemeClr val="accent6"/>
              </a:solidFill>
              <a:latin typeface="Arial"/>
              <a:ea typeface="Arial"/>
              <a:cs typeface="Arial"/>
              <a:sym typeface="Arial"/>
            </a:endParaRPr>
          </a:p>
        </p:txBody>
      </p:sp>
      <p:sp>
        <p:nvSpPr>
          <p:cNvPr id="2577" name="Google Shape;2577;p27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Małe demo - </a:t>
            </a:r>
            <a:r>
              <a:rPr lang="en-US" sz="2400">
                <a:solidFill>
                  <a:schemeClr val="accent6"/>
                </a:solidFill>
                <a:latin typeface="Arial"/>
                <a:ea typeface="Arial"/>
                <a:cs typeface="Arial"/>
                <a:sym typeface="Arial"/>
              </a:rPr>
              <a:t>#swing</a:t>
            </a:r>
            <a:endParaRPr sz="2400">
              <a:solidFill>
                <a:schemeClr val="accent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3"/>
              </a:rPr>
              <a:t>https://beginnersbook.com/2015/07/java-swing-tutorial/</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4"/>
              </a:rPr>
              <a:t>http://zetcode.com/tutorials/javaswingtutorial/</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5"/>
              </a:rPr>
              <a:t>https://www.javatpoint.com/java-swing</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6"/>
              </a:rPr>
              <a:t>https://www.udemy.com/java-swing-complete/</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u="sng">
                <a:solidFill>
                  <a:srgbClr val="20999D"/>
                </a:solidFill>
                <a:latin typeface="Arial"/>
                <a:ea typeface="Arial"/>
                <a:cs typeface="Arial"/>
                <a:sym typeface="Arial"/>
                <a:hlinkClick r:id="rId7"/>
              </a:rPr>
              <a:t>https://www.jetbrains.com/help/idea/swing-designing-gui.html</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276"/>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JavaFX</a:t>
            </a:r>
            <a:endParaRPr sz="4800">
              <a:solidFill>
                <a:srgbClr val="000000"/>
              </a:solidFill>
            </a:endParaRPr>
          </a:p>
        </p:txBody>
      </p:sp>
      <p:sp>
        <p:nvSpPr>
          <p:cNvPr id="2583" name="Google Shape;2583;p27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Google Shape;2588;p2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Java (7?) 8++</a:t>
            </a:r>
            <a:endParaRPr sz="2400">
              <a:solidFill>
                <a:schemeClr val="accent6"/>
              </a:solidFill>
              <a:latin typeface="Arial"/>
              <a:ea typeface="Arial"/>
              <a:cs typeface="Arial"/>
              <a:sym typeface="Arial"/>
            </a:endParaRPr>
          </a:p>
        </p:txBody>
      </p:sp>
      <p:sp>
        <p:nvSpPr>
          <p:cNvPr id="2589" name="Google Shape;2589;p277"/>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(F)XML</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CSS</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MVC (Model - View - Controller)</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Scene Builder</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wsparcie multimediów</a:t>
            </a:r>
            <a:endParaRPr sz="2400">
              <a:solidFill>
                <a:schemeClr val="dk2"/>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rgbClr val="42719B"/>
                </a:solidFill>
                <a:latin typeface="Arial"/>
                <a:ea typeface="Arial"/>
                <a:cs typeface="Arial"/>
                <a:sym typeface="Arial"/>
              </a:rPr>
              <a:t>JavaFX - od Java8</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3"/>
              </a:rPr>
              <a:t>http://code.makery.ch/library/javafx-8-tutorial/</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4"/>
              </a:rPr>
              <a:t>http://www.tutorialspoint.com/javafx/</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5"/>
              </a:rPr>
              <a:t>https://www.oracle.com/technetwork/java/javase/overview/javafx-samples-2158687.html</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u="sng">
                <a:solidFill>
                  <a:srgbClr val="42719B"/>
                </a:solidFill>
                <a:latin typeface="Arial"/>
                <a:ea typeface="Arial"/>
                <a:cs typeface="Arial"/>
                <a:sym typeface="Arial"/>
                <a:hlinkClick r:id="rId6"/>
              </a:rPr>
              <a:t>https://www.youtube.com/watch?v=FLkOX4Eez6o&amp;list=PL6gx4Cwl9DGBzfXLWLSYVy8EbTdpGbUIG</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Google Shape;2594;p2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FXML</a:t>
            </a:r>
            <a:endParaRPr sz="2400">
              <a:solidFill>
                <a:schemeClr val="accent6"/>
              </a:solidFill>
              <a:latin typeface="Arial"/>
              <a:ea typeface="Arial"/>
              <a:cs typeface="Arial"/>
              <a:sym typeface="Arial"/>
            </a:endParaRPr>
          </a:p>
        </p:txBody>
      </p:sp>
      <p:sp>
        <p:nvSpPr>
          <p:cNvPr id="2595" name="Google Shape;2595;p278"/>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Arial"/>
                <a:ea typeface="Arial"/>
                <a:cs typeface="Arial"/>
                <a:sym typeface="Arial"/>
              </a:rPr>
              <a:t>&lt;?</a:t>
            </a:r>
            <a:r>
              <a:rPr lang="en-US" sz="2400">
                <a:solidFill>
                  <a:schemeClr val="accent4"/>
                </a:solidFill>
                <a:latin typeface="Arial"/>
                <a:ea typeface="Arial"/>
                <a:cs typeface="Arial"/>
                <a:sym typeface="Arial"/>
              </a:rPr>
              <a:t>xml</a:t>
            </a:r>
            <a:r>
              <a:rPr lang="en-US" sz="2400">
                <a:solidFill>
                  <a:schemeClr val="dk2"/>
                </a:solidFill>
                <a:latin typeface="Arial"/>
                <a:ea typeface="Arial"/>
                <a:cs typeface="Arial"/>
                <a:sym typeface="Arial"/>
              </a:rPr>
              <a:t> version="1.0" encoding="UTF-8"?&gt;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javafx.scene.layout.GridPane?&gt;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&lt;?import javafx.scene.control.Button?&gt;</a:t>
            </a:r>
            <a:br>
              <a:rPr lang="en-US" sz="2400">
                <a:solidFill>
                  <a:schemeClr val="dk2"/>
                </a:solidFill>
                <a:latin typeface="Arial"/>
                <a:ea typeface="Arial"/>
                <a:cs typeface="Arial"/>
                <a:sym typeface="Arial"/>
              </a:rPr>
            </a:b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    &lt;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r>
              <a:rPr lang="en-US" sz="2400">
                <a:solidFill>
                  <a:schemeClr val="accent2"/>
                </a:solidFill>
                <a:latin typeface="Arial"/>
                <a:ea typeface="Arial"/>
                <a:cs typeface="Arial"/>
                <a:sym typeface="Arial"/>
              </a:rPr>
              <a:t>Click me!</a:t>
            </a: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Button</a:t>
            </a:r>
            <a:r>
              <a:rPr lang="en-US" sz="2400">
                <a:solidFill>
                  <a:schemeClr val="dk2"/>
                </a:solidFill>
                <a:latin typeface="Arial"/>
                <a:ea typeface="Arial"/>
                <a:cs typeface="Arial"/>
                <a:sym typeface="Arial"/>
              </a:rPr>
              <a:t>&gt;</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&lt;/</a:t>
            </a:r>
            <a:r>
              <a:rPr lang="en-US" sz="2400">
                <a:solidFill>
                  <a:srgbClr val="20999D"/>
                </a:solidFill>
                <a:latin typeface="Arial"/>
                <a:ea typeface="Arial"/>
                <a:cs typeface="Arial"/>
                <a:sym typeface="Arial"/>
              </a:rPr>
              <a:t>GridPane</a:t>
            </a:r>
            <a:r>
              <a:rPr lang="en-US" sz="2400">
                <a:solidFill>
                  <a:schemeClr val="dk2"/>
                </a:solidFill>
                <a:latin typeface="Arial"/>
                <a:ea typeface="Arial"/>
                <a:cs typeface="Arial"/>
                <a:sym typeface="Arial"/>
              </a:rPr>
              <a:t>&gt;</a:t>
            </a:r>
            <a:endParaRPr sz="2400">
              <a:latin typeface="Arial"/>
              <a:ea typeface="Arial"/>
              <a:cs typeface="Arial"/>
              <a:sym typeface="Arial"/>
            </a:endParaRPr>
          </a:p>
        </p:txBody>
      </p:sp>
      <p:pic>
        <p:nvPicPr>
          <p:cNvPr id="2596" name="Google Shape;2596;p278"/>
          <p:cNvPicPr preferRelativeResize="0"/>
          <p:nvPr/>
        </p:nvPicPr>
        <p:blipFill>
          <a:blip r:embed="rId3">
            <a:alphaModFix/>
          </a:blip>
          <a:stretch>
            <a:fillRect/>
          </a:stretch>
        </p:blipFill>
        <p:spPr>
          <a:xfrm>
            <a:off x="8018550" y="3081438"/>
            <a:ext cx="2876550" cy="29241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2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MVC -&gt; Model &amp; View &amp; Controller</a:t>
            </a:r>
            <a:endParaRPr sz="2400">
              <a:solidFill>
                <a:schemeClr val="accent6"/>
              </a:solidFill>
              <a:latin typeface="Arial"/>
              <a:ea typeface="Arial"/>
              <a:cs typeface="Arial"/>
              <a:sym typeface="Arial"/>
            </a:endParaRPr>
          </a:p>
        </p:txBody>
      </p:sp>
      <p:sp>
        <p:nvSpPr>
          <p:cNvPr id="2602" name="Google Shape;2602;p279"/>
          <p:cNvSpPr txBox="1"/>
          <p:nvPr/>
        </p:nvSpPr>
        <p:spPr>
          <a:xfrm>
            <a:off x="4496550" y="1101200"/>
            <a:ext cx="3198900" cy="1713600"/>
          </a:xfrm>
          <a:prstGeom prst="rect">
            <a:avLst/>
          </a:prstGeom>
          <a:solidFill>
            <a:srgbClr val="4271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model</a:t>
            </a:r>
            <a:endParaRPr sz="3000">
              <a:solidFill>
                <a:schemeClr val="lt1"/>
              </a:solidFill>
            </a:endParaRPr>
          </a:p>
        </p:txBody>
      </p:sp>
      <p:sp>
        <p:nvSpPr>
          <p:cNvPr id="2603" name="Google Shape;2603;p279"/>
          <p:cNvSpPr txBox="1"/>
          <p:nvPr/>
        </p:nvSpPr>
        <p:spPr>
          <a:xfrm>
            <a:off x="2487125" y="3115750"/>
            <a:ext cx="3198900" cy="17136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view</a:t>
            </a:r>
            <a:endParaRPr sz="3000">
              <a:solidFill>
                <a:schemeClr val="lt1"/>
              </a:solidFill>
            </a:endParaRPr>
          </a:p>
        </p:txBody>
      </p:sp>
      <p:sp>
        <p:nvSpPr>
          <p:cNvPr id="2604" name="Google Shape;2604;p279"/>
          <p:cNvSpPr txBox="1"/>
          <p:nvPr/>
        </p:nvSpPr>
        <p:spPr>
          <a:xfrm>
            <a:off x="6485825" y="3115750"/>
            <a:ext cx="3198900" cy="171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controller</a:t>
            </a:r>
            <a:endParaRPr sz="3000">
              <a:solidFill>
                <a:schemeClr val="lt1"/>
              </a:solidFill>
            </a:endParaRPr>
          </a:p>
        </p:txBody>
      </p:sp>
      <p:sp>
        <p:nvSpPr>
          <p:cNvPr id="2605" name="Google Shape;2605;p279"/>
          <p:cNvSpPr txBox="1"/>
          <p:nvPr/>
        </p:nvSpPr>
        <p:spPr>
          <a:xfrm>
            <a:off x="8143275" y="2423000"/>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manipulates</a:t>
            </a:r>
            <a:endParaRPr>
              <a:solidFill>
                <a:schemeClr val="accent6"/>
              </a:solidFill>
            </a:endParaRPr>
          </a:p>
        </p:txBody>
      </p:sp>
      <p:sp>
        <p:nvSpPr>
          <p:cNvPr id="2606" name="Google Shape;2606;p279"/>
          <p:cNvSpPr/>
          <p:nvPr/>
        </p:nvSpPr>
        <p:spPr>
          <a:xfrm>
            <a:off x="5705550" y="5401800"/>
            <a:ext cx="780900" cy="780900"/>
          </a:xfrm>
          <a:prstGeom prst="smileyFace">
            <a:avLst>
              <a:gd fmla="val 4653"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7" name="Google Shape;2607;p279"/>
          <p:cNvCxnSpPr>
            <a:stCxn id="2606" idx="2"/>
            <a:endCxn id="2603" idx="2"/>
          </p:cNvCxnSpPr>
          <p:nvPr/>
        </p:nvCxnSpPr>
        <p:spPr>
          <a:xfrm rot="10800000">
            <a:off x="4086450" y="4829250"/>
            <a:ext cx="1619100" cy="963000"/>
          </a:xfrm>
          <a:prstGeom prst="bentConnector2">
            <a:avLst/>
          </a:prstGeom>
          <a:noFill/>
          <a:ln cap="flat" cmpd="sng" w="9525">
            <a:solidFill>
              <a:schemeClr val="dk2"/>
            </a:solidFill>
            <a:prstDash val="solid"/>
            <a:round/>
            <a:headEnd len="med" w="med" type="triangle"/>
            <a:tailEnd len="med" w="med" type="diamond"/>
          </a:ln>
        </p:spPr>
      </p:cxnSp>
      <p:cxnSp>
        <p:nvCxnSpPr>
          <p:cNvPr id="2608" name="Google Shape;2608;p279"/>
          <p:cNvCxnSpPr>
            <a:stCxn id="2606" idx="6"/>
            <a:endCxn id="2604" idx="2"/>
          </p:cNvCxnSpPr>
          <p:nvPr/>
        </p:nvCxnSpPr>
        <p:spPr>
          <a:xfrm flipH="1" rot="10800000">
            <a:off x="6486450" y="4829250"/>
            <a:ext cx="1598700" cy="963000"/>
          </a:xfrm>
          <a:prstGeom prst="bentConnector2">
            <a:avLst/>
          </a:prstGeom>
          <a:noFill/>
          <a:ln cap="flat" cmpd="sng" w="9525">
            <a:solidFill>
              <a:schemeClr val="dk2"/>
            </a:solidFill>
            <a:prstDash val="solid"/>
            <a:round/>
            <a:headEnd len="med" w="med" type="diamond"/>
            <a:tailEnd len="med" w="med" type="triangle"/>
          </a:ln>
        </p:spPr>
      </p:cxnSp>
      <p:sp>
        <p:nvSpPr>
          <p:cNvPr id="2609" name="Google Shape;2609;p279"/>
          <p:cNvSpPr txBox="1"/>
          <p:nvPr/>
        </p:nvSpPr>
        <p:spPr>
          <a:xfrm>
            <a:off x="4447675" y="5458775"/>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sees</a:t>
            </a:r>
            <a:endParaRPr>
              <a:solidFill>
                <a:schemeClr val="accent6"/>
              </a:solidFill>
            </a:endParaRPr>
          </a:p>
        </p:txBody>
      </p:sp>
      <p:sp>
        <p:nvSpPr>
          <p:cNvPr id="2610" name="Google Shape;2610;p279"/>
          <p:cNvSpPr txBox="1"/>
          <p:nvPr/>
        </p:nvSpPr>
        <p:spPr>
          <a:xfrm>
            <a:off x="7025075" y="5458775"/>
            <a:ext cx="15819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uses</a:t>
            </a:r>
            <a:endParaRPr>
              <a:solidFill>
                <a:schemeClr val="accent6"/>
              </a:solidFill>
            </a:endParaRPr>
          </a:p>
        </p:txBody>
      </p:sp>
      <p:sp>
        <p:nvSpPr>
          <p:cNvPr id="2611" name="Google Shape;2611;p279"/>
          <p:cNvSpPr txBox="1"/>
          <p:nvPr/>
        </p:nvSpPr>
        <p:spPr>
          <a:xfrm>
            <a:off x="3212625" y="2423000"/>
            <a:ext cx="8361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rPr>
              <a:t>updates</a:t>
            </a:r>
            <a:endParaRPr>
              <a:solidFill>
                <a:schemeClr val="accent6"/>
              </a:solidFill>
            </a:endParaRPr>
          </a:p>
        </p:txBody>
      </p:sp>
      <p:cxnSp>
        <p:nvCxnSpPr>
          <p:cNvPr id="2612" name="Google Shape;2612;p279"/>
          <p:cNvCxnSpPr>
            <a:stCxn id="2602" idx="3"/>
            <a:endCxn id="2604" idx="0"/>
          </p:cNvCxnSpPr>
          <p:nvPr/>
        </p:nvCxnSpPr>
        <p:spPr>
          <a:xfrm>
            <a:off x="7695450" y="1958000"/>
            <a:ext cx="389700" cy="1157700"/>
          </a:xfrm>
          <a:prstGeom prst="bentConnector2">
            <a:avLst/>
          </a:prstGeom>
          <a:noFill/>
          <a:ln cap="flat" cmpd="sng" w="9525">
            <a:solidFill>
              <a:schemeClr val="dk2"/>
            </a:solidFill>
            <a:prstDash val="solid"/>
            <a:round/>
            <a:headEnd len="med" w="med" type="triangle"/>
            <a:tailEnd len="med" w="med" type="diamond"/>
          </a:ln>
        </p:spPr>
      </p:cxnSp>
      <p:cxnSp>
        <p:nvCxnSpPr>
          <p:cNvPr id="2613" name="Google Shape;2613;p279"/>
          <p:cNvCxnSpPr>
            <a:stCxn id="2602" idx="1"/>
            <a:endCxn id="2603" idx="0"/>
          </p:cNvCxnSpPr>
          <p:nvPr/>
        </p:nvCxnSpPr>
        <p:spPr>
          <a:xfrm flipH="1">
            <a:off x="4086450" y="1958000"/>
            <a:ext cx="410100" cy="1157700"/>
          </a:xfrm>
          <a:prstGeom prst="bentConnector2">
            <a:avLst/>
          </a:prstGeom>
          <a:noFill/>
          <a:ln cap="flat" cmpd="sng" w="9525">
            <a:solidFill>
              <a:schemeClr val="dk2"/>
            </a:solidFill>
            <a:prstDash val="solid"/>
            <a:round/>
            <a:headEnd len="med" w="med" type="diamond"/>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Zmienne</a:t>
            </a:r>
            <a:endParaRPr>
              <a:latin typeface="Arial"/>
              <a:ea typeface="Arial"/>
              <a:cs typeface="Arial"/>
              <a:sym typeface="Arial"/>
            </a:endParaRPr>
          </a:p>
        </p:txBody>
      </p:sp>
      <p:sp>
        <p:nvSpPr>
          <p:cNvPr id="557" name="Google Shape;557;p55"/>
          <p:cNvSpPr txBox="1"/>
          <p:nvPr>
            <p:ph idx="4294967295" type="ctrTitle"/>
          </p:nvPr>
        </p:nvSpPr>
        <p:spPr>
          <a:xfrm>
            <a:off x="1072050" y="1066075"/>
            <a:ext cx="10047900" cy="1148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Zmienna</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symbol w programie oznaczający obszar w pamięci komputera, w którym mogą być zapisywane różne dane</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58" name="Google Shape;558;p55"/>
          <p:cNvSpPr txBox="1"/>
          <p:nvPr/>
        </p:nvSpPr>
        <p:spPr>
          <a:xfrm>
            <a:off x="299225" y="2514425"/>
            <a:ext cx="3671100" cy="4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int x;</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x = 10;</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US" sz="3000"/>
              <a:t>int x = 10;</a:t>
            </a:r>
            <a:endParaRPr sz="3000"/>
          </a:p>
          <a:p>
            <a:pPr indent="0" lvl="0" marL="0" rtl="0" algn="l">
              <a:spcBef>
                <a:spcPts val="0"/>
              </a:spcBef>
              <a:spcAft>
                <a:spcPts val="0"/>
              </a:spcAft>
              <a:buNone/>
            </a:pPr>
            <a:r>
              <a:t/>
            </a:r>
            <a:endParaRPr sz="3000"/>
          </a:p>
          <a:p>
            <a:pPr indent="0" lvl="0" marL="0" rtl="0" algn="l">
              <a:spcBef>
                <a:spcPts val="0"/>
              </a:spcBef>
              <a:spcAft>
                <a:spcPts val="0"/>
              </a:spcAft>
              <a:buClr>
                <a:schemeClr val="dk1"/>
              </a:buClr>
              <a:buSzPts val="1100"/>
              <a:buFont typeface="Arial"/>
              <a:buNone/>
            </a:pPr>
            <a:r>
              <a:rPr lang="en-US" sz="3000">
                <a:solidFill>
                  <a:schemeClr val="dk1"/>
                </a:solidFill>
              </a:rPr>
              <a:t>final int MAX</a:t>
            </a:r>
            <a:r>
              <a:rPr lang="en-US" sz="3000">
                <a:solidFill>
                  <a:schemeClr val="dk1"/>
                </a:solidFill>
              </a:rPr>
              <a:t> = 10;</a:t>
            </a:r>
            <a:endParaRPr sz="3000"/>
          </a:p>
        </p:txBody>
      </p:sp>
      <p:sp>
        <p:nvSpPr>
          <p:cNvPr id="559" name="Google Shape;559;p55"/>
          <p:cNvSpPr txBox="1"/>
          <p:nvPr/>
        </p:nvSpPr>
        <p:spPr>
          <a:xfrm>
            <a:off x="2562475" y="2702225"/>
            <a:ext cx="1551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55"/>
          <p:cNvGrpSpPr/>
          <p:nvPr/>
        </p:nvGrpSpPr>
        <p:grpSpPr>
          <a:xfrm>
            <a:off x="1703875" y="2599775"/>
            <a:ext cx="3053575" cy="390300"/>
            <a:chOff x="2321750" y="2687450"/>
            <a:chExt cx="3053575" cy="390300"/>
          </a:xfrm>
        </p:grpSpPr>
        <p:cxnSp>
          <p:nvCxnSpPr>
            <p:cNvPr id="561" name="Google Shape;561;p55"/>
            <p:cNvCxnSpPr/>
            <p:nvPr/>
          </p:nvCxnSpPr>
          <p:spPr>
            <a:xfrm flipH="1" rot="10800000">
              <a:off x="2321750" y="2926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2" name="Google Shape;562;p55"/>
            <p:cNvSpPr txBox="1"/>
            <p:nvPr/>
          </p:nvSpPr>
          <p:spPr>
            <a:xfrm>
              <a:off x="3160725" y="2687450"/>
              <a:ext cx="2214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zmiennej</a:t>
              </a:r>
              <a:endParaRPr sz="1800"/>
            </a:p>
          </p:txBody>
        </p:sp>
      </p:grpSp>
      <p:grpSp>
        <p:nvGrpSpPr>
          <p:cNvPr id="563" name="Google Shape;563;p55"/>
          <p:cNvGrpSpPr/>
          <p:nvPr/>
        </p:nvGrpSpPr>
        <p:grpSpPr>
          <a:xfrm>
            <a:off x="1953950" y="3502225"/>
            <a:ext cx="4910575" cy="390300"/>
            <a:chOff x="2321750" y="2736225"/>
            <a:chExt cx="4910575" cy="390300"/>
          </a:xfrm>
        </p:grpSpPr>
        <p:cxnSp>
          <p:nvCxnSpPr>
            <p:cNvPr id="564" name="Google Shape;564;p55"/>
            <p:cNvCxnSpPr/>
            <p:nvPr/>
          </p:nvCxnSpPr>
          <p:spPr>
            <a:xfrm flipH="1" rot="10800000">
              <a:off x="2321750" y="29752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5" name="Google Shape;565;p55"/>
            <p:cNvSpPr txBox="1"/>
            <p:nvPr/>
          </p:nvSpPr>
          <p:spPr>
            <a:xfrm>
              <a:off x="3160725" y="2736225"/>
              <a:ext cx="4071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inicjalizacja / zmiana wartości </a:t>
              </a:r>
              <a:r>
                <a:rPr lang="en-US" sz="1800"/>
                <a:t>zmiennej</a:t>
              </a:r>
              <a:endParaRPr sz="1800"/>
            </a:p>
          </p:txBody>
        </p:sp>
      </p:grpSp>
      <p:grpSp>
        <p:nvGrpSpPr>
          <p:cNvPr id="566" name="Google Shape;566;p55"/>
          <p:cNvGrpSpPr/>
          <p:nvPr/>
        </p:nvGrpSpPr>
        <p:grpSpPr>
          <a:xfrm>
            <a:off x="2386488" y="4404675"/>
            <a:ext cx="4842300" cy="390300"/>
            <a:chOff x="2321750" y="2470275"/>
            <a:chExt cx="4842300" cy="390300"/>
          </a:xfrm>
        </p:grpSpPr>
        <p:cxnSp>
          <p:nvCxnSpPr>
            <p:cNvPr id="567" name="Google Shape;567;p55"/>
            <p:cNvCxnSpPr/>
            <p:nvPr/>
          </p:nvCxnSpPr>
          <p:spPr>
            <a:xfrm flipH="1" rot="10800000">
              <a:off x="2321750" y="2709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68" name="Google Shape;568;p55"/>
            <p:cNvSpPr txBox="1"/>
            <p:nvPr/>
          </p:nvSpPr>
          <p:spPr>
            <a:xfrm>
              <a:off x="3092450" y="2470275"/>
              <a:ext cx="4071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to samo co wyżej tylko w jednej linijce</a:t>
              </a:r>
              <a:endParaRPr sz="1800"/>
            </a:p>
          </p:txBody>
        </p:sp>
      </p:grpSp>
      <p:sp>
        <p:nvSpPr>
          <p:cNvPr id="569" name="Google Shape;569;p55"/>
          <p:cNvSpPr txBox="1"/>
          <p:nvPr/>
        </p:nvSpPr>
        <p:spPr>
          <a:xfrm>
            <a:off x="7228800" y="2317550"/>
            <a:ext cx="4963200" cy="3857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zmienne mają typ (zawsze!)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zmienne mają nazwę (reguły!)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zmienne mają wartość</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wartość może być wielokrotnie zmieniana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dodając przed deklaracją słowo </a:t>
            </a:r>
            <a:r>
              <a:rPr b="1" lang="en-US" sz="1800"/>
              <a:t>final </a:t>
            </a:r>
            <a:r>
              <a:rPr lang="en-US" sz="1800"/>
              <a:t>tworzymy stałą</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stała może być zainicjalizowana i nie może być zmieniana</a:t>
            </a:r>
            <a:endParaRPr sz="1800"/>
          </a:p>
        </p:txBody>
      </p:sp>
      <p:grpSp>
        <p:nvGrpSpPr>
          <p:cNvPr id="570" name="Google Shape;570;p55"/>
          <p:cNvGrpSpPr/>
          <p:nvPr/>
        </p:nvGrpSpPr>
        <p:grpSpPr>
          <a:xfrm>
            <a:off x="3740725" y="5223800"/>
            <a:ext cx="3667288" cy="658800"/>
            <a:chOff x="3111925" y="2560200"/>
            <a:chExt cx="3667288" cy="658800"/>
          </a:xfrm>
        </p:grpSpPr>
        <p:cxnSp>
          <p:nvCxnSpPr>
            <p:cNvPr id="571" name="Google Shape;571;p55"/>
            <p:cNvCxnSpPr/>
            <p:nvPr/>
          </p:nvCxnSpPr>
          <p:spPr>
            <a:xfrm flipH="1" rot="10800000">
              <a:off x="3111925" y="2926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572" name="Google Shape;572;p55"/>
            <p:cNvSpPr txBox="1"/>
            <p:nvPr/>
          </p:nvSpPr>
          <p:spPr>
            <a:xfrm>
              <a:off x="3882713" y="2560200"/>
              <a:ext cx="28965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deklaracja i inicjalizacja  stałej</a:t>
              </a:r>
              <a:endParaRPr sz="1800"/>
            </a:p>
          </p:txBody>
        </p:sp>
      </p:gr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Google Shape;2618;p2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Scene Builder</a:t>
            </a:r>
            <a:endParaRPr sz="2400">
              <a:solidFill>
                <a:schemeClr val="accent6"/>
              </a:solidFill>
              <a:latin typeface="Arial"/>
              <a:ea typeface="Arial"/>
              <a:cs typeface="Arial"/>
              <a:sym typeface="Arial"/>
            </a:endParaRPr>
          </a:p>
        </p:txBody>
      </p:sp>
      <p:pic>
        <p:nvPicPr>
          <p:cNvPr id="2619" name="Google Shape;2619;p280"/>
          <p:cNvPicPr preferRelativeResize="0"/>
          <p:nvPr/>
        </p:nvPicPr>
        <p:blipFill>
          <a:blip r:embed="rId3">
            <a:alphaModFix/>
          </a:blip>
          <a:stretch>
            <a:fillRect/>
          </a:stretch>
        </p:blipFill>
        <p:spPr>
          <a:xfrm>
            <a:off x="152400" y="1115399"/>
            <a:ext cx="11887200" cy="5462985"/>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Google Shape;2624;p2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625" name="Google Shape;2625;p2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#javafx</a:t>
            </a:r>
            <a:endParaRPr b="1" sz="3000">
              <a:solidFill>
                <a:schemeClr val="accent6"/>
              </a:solidFill>
              <a:latin typeface="Arial"/>
              <a:ea typeface="Arial"/>
              <a:cs typeface="Arial"/>
              <a:sym typeface="A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Google Shape;2630;p2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t>
            </a:r>
            <a:r>
              <a:rPr lang="en-US" sz="2400">
                <a:solidFill>
                  <a:schemeClr val="accent6"/>
                </a:solidFill>
                <a:latin typeface="Arial"/>
                <a:ea typeface="Arial"/>
                <a:cs typeface="Arial"/>
                <a:sym typeface="Arial"/>
              </a:rPr>
              <a:t>javafx</a:t>
            </a:r>
            <a:endParaRPr sz="2400">
              <a:solidFill>
                <a:schemeClr val="accent6"/>
              </a:solidFill>
              <a:latin typeface="Arial"/>
              <a:ea typeface="Arial"/>
              <a:cs typeface="Arial"/>
              <a:sym typeface="Arial"/>
            </a:endParaRPr>
          </a:p>
        </p:txBody>
      </p:sp>
      <p:sp>
        <p:nvSpPr>
          <p:cNvPr id="2631" name="Google Shape;2631;p28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a:t>
            </a:r>
            <a:r>
              <a:rPr lang="en-US" sz="2200">
                <a:latin typeface="Arial"/>
                <a:ea typeface="Arial"/>
                <a:cs typeface="Arial"/>
                <a:sym typeface="Arial"/>
              </a:rPr>
              <a:t> aplikację, która zaszyfruje podany ciąg znaków algorytmem base64 oraz wyświetli wynik w postaci łatwej do skopiowania. Wykorzystaj klasę Base64 do zakodowania tekstu.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w pełni działający kalkulator dla działań: +, -, * oraz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program, który wymaga zalogowania się po starcie za pomocą nazwy użytkownika i hasła zdefiniowanych po stronie aplikacji. Po pomyślnym zalogowaniu aplikacja wyświetli komunikat.</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Spójrz na Aleksandrię ;)</a:t>
            </a:r>
            <a:endParaRPr sz="2200">
              <a:latin typeface="Arial"/>
              <a:ea typeface="Arial"/>
              <a:cs typeface="Arial"/>
              <a:sym typeface="Arial"/>
            </a:endParaRPr>
          </a:p>
        </p:txBody>
      </p:sp>
      <p:sp>
        <p:nvSpPr>
          <p:cNvPr id="2632" name="Google Shape;2632;p28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6" name="Shape 2636"/>
        <p:cNvGrpSpPr/>
        <p:nvPr/>
      </p:nvGrpSpPr>
      <p:grpSpPr>
        <a:xfrm>
          <a:off x="0" y="0"/>
          <a:ext cx="0" cy="0"/>
          <a:chOff x="0" y="0"/>
          <a:chExt cx="0" cy="0"/>
        </a:xfrm>
      </p:grpSpPr>
      <p:sp>
        <p:nvSpPr>
          <p:cNvPr id="2637" name="Google Shape;2637;p283"/>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Programowanie współbieżne i równoległe</a:t>
            </a:r>
            <a:endParaRPr sz="4800">
              <a:solidFill>
                <a:srgbClr val="000000"/>
              </a:solidFill>
            </a:endParaRPr>
          </a:p>
        </p:txBody>
      </p:sp>
      <p:sp>
        <p:nvSpPr>
          <p:cNvPr id="2638" name="Google Shape;2638;p2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2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44" name="Google Shape;2644;p28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Programowanie </a:t>
            </a:r>
            <a:r>
              <a:rPr b="1" lang="en-US" sz="3000">
                <a:latin typeface="Arial"/>
                <a:ea typeface="Arial"/>
                <a:cs typeface="Arial"/>
                <a:sym typeface="Arial"/>
              </a:rPr>
              <a:t>współbieżne (</a:t>
            </a:r>
            <a:r>
              <a:rPr b="1" lang="en-US" sz="3000" u="sng">
                <a:latin typeface="Arial"/>
                <a:ea typeface="Arial"/>
                <a:cs typeface="Arial"/>
                <a:sym typeface="Arial"/>
              </a:rPr>
              <a:t>concurrent</a:t>
            </a:r>
            <a:r>
              <a:rPr b="1" lang="en-US" sz="3000">
                <a:latin typeface="Arial"/>
                <a:ea typeface="Arial"/>
                <a:cs typeface="Arial"/>
                <a:sym typeface="Arial"/>
              </a:rPr>
              <a:t>)</a:t>
            </a:r>
            <a:r>
              <a:rPr lang="en-US" sz="3000">
                <a:latin typeface="Arial"/>
                <a:ea typeface="Arial"/>
                <a:cs typeface="Arial"/>
                <a:sym typeface="Arial"/>
              </a:rPr>
              <a:t> – </a:t>
            </a:r>
            <a:br>
              <a:rPr lang="en-US" sz="3000">
                <a:latin typeface="Arial"/>
                <a:ea typeface="Arial"/>
                <a:cs typeface="Arial"/>
                <a:sym typeface="Arial"/>
              </a:rPr>
            </a:br>
            <a:r>
              <a:rPr lang="en-US" sz="3000">
                <a:latin typeface="Arial"/>
                <a:ea typeface="Arial"/>
                <a:cs typeface="Arial"/>
                <a:sym typeface="Arial"/>
              </a:rPr>
              <a:t>jeden proces rozpoczyna się przed zakończeniem drugiego, co oznacza wykonywanie kilku zadań przez procesor w tym samym czasie poprzez przeplatanie wątków.</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Programowanie </a:t>
            </a:r>
            <a:r>
              <a:rPr b="1" lang="en-US" sz="3000">
                <a:latin typeface="Arial"/>
                <a:ea typeface="Arial"/>
                <a:cs typeface="Arial"/>
                <a:sym typeface="Arial"/>
              </a:rPr>
              <a:t>równoległe (</a:t>
            </a:r>
            <a:r>
              <a:rPr b="1" lang="en-US" sz="3000" u="sng">
                <a:latin typeface="Arial"/>
                <a:ea typeface="Arial"/>
                <a:cs typeface="Arial"/>
                <a:sym typeface="Arial"/>
              </a:rPr>
              <a:t>parallel</a:t>
            </a:r>
            <a:r>
              <a:rPr b="1" lang="en-US" sz="3000">
                <a:latin typeface="Arial"/>
                <a:ea typeface="Arial"/>
                <a:cs typeface="Arial"/>
                <a:sym typeface="Arial"/>
              </a:rPr>
              <a:t>)</a:t>
            </a:r>
            <a:r>
              <a:rPr lang="en-US" sz="3000">
                <a:latin typeface="Arial"/>
                <a:ea typeface="Arial"/>
                <a:cs typeface="Arial"/>
                <a:sym typeface="Arial"/>
              </a:rPr>
              <a:t> – jednoczesne wykonywanie wielu operacji w trakcie rozwiązywania jednego problemu.</a:t>
            </a:r>
            <a:endParaRPr sz="3000">
              <a:latin typeface="Arial"/>
              <a:ea typeface="Arial"/>
              <a:cs typeface="Arial"/>
              <a:sym typeface="Aria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sp>
        <p:nvSpPr>
          <p:cNvPr id="2649" name="Google Shape;2649;p2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0" name="Google Shape;2650;p28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20999D"/>
              </a:solidFill>
              <a:latin typeface="Arial"/>
              <a:ea typeface="Arial"/>
              <a:cs typeface="Arial"/>
              <a:sym typeface="Arial"/>
            </a:endParaRPr>
          </a:p>
          <a:p>
            <a:pPr indent="0" lvl="0" marL="0" rtl="0" algn="l">
              <a:spcBef>
                <a:spcPts val="0"/>
              </a:spcBef>
              <a:spcAft>
                <a:spcPts val="0"/>
              </a:spcAft>
              <a:buNone/>
            </a:pPr>
            <a:r>
              <a:t/>
            </a:r>
            <a:endParaRPr sz="3000">
              <a:solidFill>
                <a:srgbClr val="20999D"/>
              </a:solidFill>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Proces</a:t>
            </a:r>
            <a:r>
              <a:rPr lang="en-US" sz="3000">
                <a:latin typeface="Arial"/>
                <a:ea typeface="Arial"/>
                <a:cs typeface="Arial"/>
                <a:sym typeface="Arial"/>
              </a:rPr>
              <a:t> - wykonujący się program wraz z zasobami dynamicznie przydzielanymi mu przez system (np. pamięcią operacyjną, zasobami plikowymi). Każdy proces ma własną przestrzeń adresową.</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rPr lang="en-US" sz="3000">
                <a:solidFill>
                  <a:srgbClr val="20999D"/>
                </a:solidFill>
                <a:latin typeface="Arial"/>
                <a:ea typeface="Arial"/>
                <a:cs typeface="Arial"/>
                <a:sym typeface="Arial"/>
              </a:rPr>
              <a:t>Wątek</a:t>
            </a:r>
            <a:r>
              <a:rPr lang="en-US" sz="3000">
                <a:latin typeface="Arial"/>
                <a:ea typeface="Arial"/>
                <a:cs typeface="Arial"/>
                <a:sym typeface="Arial"/>
              </a:rPr>
              <a:t> - sekwencja działań, która wykonuje się w kontekście danego procesu (programu).</a:t>
            </a:r>
            <a:endParaRPr sz="3000">
              <a:latin typeface="Arial"/>
              <a:ea typeface="Arial"/>
              <a:cs typeface="Arial"/>
              <a:sym typeface="Aria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286"/>
          <p:cNvSpPr/>
          <p:nvPr/>
        </p:nvSpPr>
        <p:spPr>
          <a:xfrm>
            <a:off x="3280500" y="1250500"/>
            <a:ext cx="5631000" cy="469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57" name="Google Shape;2657;p286"/>
          <p:cNvSpPr txBox="1"/>
          <p:nvPr/>
        </p:nvSpPr>
        <p:spPr>
          <a:xfrm rot="5400000">
            <a:off x="2215574" y="3233850"/>
            <a:ext cx="38919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Main thread</a:t>
            </a:r>
            <a:endParaRPr sz="1800">
              <a:solidFill>
                <a:srgbClr val="FFFFFF"/>
              </a:solidFill>
            </a:endParaRPr>
          </a:p>
        </p:txBody>
      </p:sp>
      <p:sp>
        <p:nvSpPr>
          <p:cNvPr id="2658" name="Google Shape;2658;p286"/>
          <p:cNvSpPr txBox="1"/>
          <p:nvPr/>
        </p:nvSpPr>
        <p:spPr>
          <a:xfrm rot="5400000">
            <a:off x="4189790" y="2453002"/>
            <a:ext cx="1934100" cy="390300"/>
          </a:xfrm>
          <a:prstGeom prst="rect">
            <a:avLst/>
          </a:prstGeom>
          <a:solidFill>
            <a:srgbClr val="660E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1</a:t>
            </a:r>
            <a:endParaRPr sz="1800">
              <a:solidFill>
                <a:srgbClr val="FFFFFF"/>
              </a:solidFill>
            </a:endParaRPr>
          </a:p>
        </p:txBody>
      </p:sp>
      <p:sp>
        <p:nvSpPr>
          <p:cNvPr id="2659" name="Google Shape;2659;p286"/>
          <p:cNvSpPr txBox="1"/>
          <p:nvPr/>
        </p:nvSpPr>
        <p:spPr>
          <a:xfrm rot="5400000">
            <a:off x="5527413" y="2523674"/>
            <a:ext cx="1249500" cy="390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2</a:t>
            </a:r>
            <a:endParaRPr sz="1800">
              <a:solidFill>
                <a:srgbClr val="FFFFFF"/>
              </a:solidFill>
            </a:endParaRPr>
          </a:p>
        </p:txBody>
      </p:sp>
      <p:sp>
        <p:nvSpPr>
          <p:cNvPr id="2660" name="Google Shape;2660;p286"/>
          <p:cNvSpPr txBox="1"/>
          <p:nvPr/>
        </p:nvSpPr>
        <p:spPr>
          <a:xfrm rot="5400000">
            <a:off x="5779472" y="3403608"/>
            <a:ext cx="2736000" cy="390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3</a:t>
            </a:r>
            <a:endParaRPr sz="1800">
              <a:solidFill>
                <a:srgbClr val="FFFFFF"/>
              </a:solidFill>
            </a:endParaRPr>
          </a:p>
        </p:txBody>
      </p:sp>
      <p:sp>
        <p:nvSpPr>
          <p:cNvPr id="2661" name="Google Shape;2661;p286"/>
          <p:cNvSpPr txBox="1"/>
          <p:nvPr/>
        </p:nvSpPr>
        <p:spPr>
          <a:xfrm rot="5400000">
            <a:off x="6438800" y="3397925"/>
            <a:ext cx="3408000" cy="390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4</a:t>
            </a:r>
            <a:endParaRPr sz="1800">
              <a:solidFill>
                <a:srgbClr val="FFFFFF"/>
              </a:solidFill>
            </a:endParaRPr>
          </a:p>
        </p:txBody>
      </p:sp>
      <p:sp>
        <p:nvSpPr>
          <p:cNvPr id="2662" name="Google Shape;2662;p286"/>
          <p:cNvSpPr txBox="1"/>
          <p:nvPr/>
        </p:nvSpPr>
        <p:spPr>
          <a:xfrm>
            <a:off x="5059250" y="5456225"/>
            <a:ext cx="21858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Java process</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6" name="Shape 2666"/>
        <p:cNvGrpSpPr/>
        <p:nvPr/>
      </p:nvGrpSpPr>
      <p:grpSpPr>
        <a:xfrm>
          <a:off x="0" y="0"/>
          <a:ext cx="0" cy="0"/>
          <a:chOff x="0" y="0"/>
          <a:chExt cx="0" cy="0"/>
        </a:xfrm>
      </p:grpSpPr>
      <p:sp>
        <p:nvSpPr>
          <p:cNvPr id="2667" name="Google Shape;2667;p2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668" name="Google Shape;2668;p287"/>
          <p:cNvSpPr txBox="1"/>
          <p:nvPr/>
        </p:nvSpPr>
        <p:spPr>
          <a:xfrm>
            <a:off x="21007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1</a:t>
            </a:r>
            <a:endParaRPr sz="1800">
              <a:solidFill>
                <a:srgbClr val="FFFFFF"/>
              </a:solidFill>
            </a:endParaRPr>
          </a:p>
        </p:txBody>
      </p:sp>
      <p:sp>
        <p:nvSpPr>
          <p:cNvPr id="2669" name="Google Shape;2669;p287"/>
          <p:cNvSpPr txBox="1"/>
          <p:nvPr/>
        </p:nvSpPr>
        <p:spPr>
          <a:xfrm>
            <a:off x="39026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2</a:t>
            </a:r>
            <a:endParaRPr sz="1800">
              <a:solidFill>
                <a:srgbClr val="FFFFFF"/>
              </a:solidFill>
            </a:endParaRPr>
          </a:p>
        </p:txBody>
      </p:sp>
      <p:sp>
        <p:nvSpPr>
          <p:cNvPr id="2670" name="Google Shape;2670;p287"/>
          <p:cNvSpPr txBox="1"/>
          <p:nvPr/>
        </p:nvSpPr>
        <p:spPr>
          <a:xfrm>
            <a:off x="5704560" y="1610550"/>
            <a:ext cx="1349700" cy="390300"/>
          </a:xfrm>
          <a:prstGeom prst="rect">
            <a:avLst/>
          </a:prstGeom>
          <a:solidFill>
            <a:srgbClr val="2099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Thread 3</a:t>
            </a:r>
            <a:endParaRPr sz="1800">
              <a:solidFill>
                <a:srgbClr val="FFFFFF"/>
              </a:solidFill>
            </a:endParaRPr>
          </a:p>
        </p:txBody>
      </p:sp>
      <p:sp>
        <p:nvSpPr>
          <p:cNvPr id="2671" name="Google Shape;2671;p287"/>
          <p:cNvSpPr txBox="1"/>
          <p:nvPr/>
        </p:nvSpPr>
        <p:spPr>
          <a:xfrm>
            <a:off x="8741535" y="1610550"/>
            <a:ext cx="1349700" cy="390300"/>
          </a:xfrm>
          <a:prstGeom prst="rect">
            <a:avLst/>
          </a:prstGeom>
          <a:solidFill>
            <a:srgbClr val="0000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Processor</a:t>
            </a:r>
            <a:endParaRPr sz="1800">
              <a:solidFill>
                <a:srgbClr val="FFFFFF"/>
              </a:solidFill>
            </a:endParaRPr>
          </a:p>
        </p:txBody>
      </p:sp>
      <p:cxnSp>
        <p:nvCxnSpPr>
          <p:cNvPr id="2672" name="Google Shape;2672;p287"/>
          <p:cNvCxnSpPr/>
          <p:nvPr/>
        </p:nvCxnSpPr>
        <p:spPr>
          <a:xfrm>
            <a:off x="27756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3" name="Google Shape;2673;p287"/>
          <p:cNvCxnSpPr/>
          <p:nvPr/>
        </p:nvCxnSpPr>
        <p:spPr>
          <a:xfrm>
            <a:off x="45775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4" name="Google Shape;2674;p287"/>
          <p:cNvCxnSpPr/>
          <p:nvPr/>
        </p:nvCxnSpPr>
        <p:spPr>
          <a:xfrm>
            <a:off x="6379410"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5" name="Google Shape;2675;p287"/>
          <p:cNvCxnSpPr/>
          <p:nvPr/>
        </p:nvCxnSpPr>
        <p:spPr>
          <a:xfrm>
            <a:off x="9416385" y="2000850"/>
            <a:ext cx="0" cy="3246600"/>
          </a:xfrm>
          <a:prstGeom prst="straightConnector1">
            <a:avLst/>
          </a:prstGeom>
          <a:noFill/>
          <a:ln cap="flat" cmpd="sng" w="9525">
            <a:solidFill>
              <a:schemeClr val="dk2"/>
            </a:solidFill>
            <a:prstDash val="solid"/>
            <a:round/>
            <a:headEnd len="med" w="med" type="none"/>
            <a:tailEnd len="med" w="med" type="none"/>
          </a:ln>
        </p:spPr>
      </p:cxnSp>
      <p:cxnSp>
        <p:nvCxnSpPr>
          <p:cNvPr id="2676" name="Google Shape;2676;p287"/>
          <p:cNvCxnSpPr/>
          <p:nvPr/>
        </p:nvCxnSpPr>
        <p:spPr>
          <a:xfrm>
            <a:off x="2784063" y="2297975"/>
            <a:ext cx="6492300" cy="0"/>
          </a:xfrm>
          <a:prstGeom prst="straightConnector1">
            <a:avLst/>
          </a:prstGeom>
          <a:noFill/>
          <a:ln cap="flat" cmpd="sng" w="9525">
            <a:solidFill>
              <a:schemeClr val="dk2"/>
            </a:solidFill>
            <a:prstDash val="solid"/>
            <a:round/>
            <a:headEnd len="med" w="med" type="none"/>
            <a:tailEnd len="med" w="med" type="triangle"/>
          </a:ln>
        </p:spPr>
      </p:cxnSp>
      <p:cxnSp>
        <p:nvCxnSpPr>
          <p:cNvPr id="2677" name="Google Shape;2677;p287"/>
          <p:cNvCxnSpPr/>
          <p:nvPr/>
        </p:nvCxnSpPr>
        <p:spPr>
          <a:xfrm rot="10800000">
            <a:off x="9292763" y="21598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78" name="Google Shape;2678;p287"/>
          <p:cNvCxnSpPr/>
          <p:nvPr/>
        </p:nvCxnSpPr>
        <p:spPr>
          <a:xfrm>
            <a:off x="9292663" y="216797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79" name="Google Shape;2679;p287"/>
          <p:cNvCxnSpPr/>
          <p:nvPr/>
        </p:nvCxnSpPr>
        <p:spPr>
          <a:xfrm>
            <a:off x="9292663" y="24198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0" name="Google Shape;2680;p287"/>
          <p:cNvCxnSpPr/>
          <p:nvPr/>
        </p:nvCxnSpPr>
        <p:spPr>
          <a:xfrm>
            <a:off x="2776700" y="2866625"/>
            <a:ext cx="6492300" cy="0"/>
          </a:xfrm>
          <a:prstGeom prst="straightConnector1">
            <a:avLst/>
          </a:prstGeom>
          <a:noFill/>
          <a:ln cap="flat" cmpd="sng" w="9525">
            <a:solidFill>
              <a:schemeClr val="dk2"/>
            </a:solidFill>
            <a:prstDash val="solid"/>
            <a:round/>
            <a:headEnd len="med" w="med" type="none"/>
            <a:tailEnd len="med" w="med" type="triangle"/>
          </a:ln>
        </p:spPr>
      </p:cxnSp>
      <p:cxnSp>
        <p:nvCxnSpPr>
          <p:cNvPr id="2681" name="Google Shape;2681;p287"/>
          <p:cNvCxnSpPr/>
          <p:nvPr/>
        </p:nvCxnSpPr>
        <p:spPr>
          <a:xfrm rot="10800000">
            <a:off x="9285400" y="272850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2" name="Google Shape;2682;p287"/>
          <p:cNvCxnSpPr/>
          <p:nvPr/>
        </p:nvCxnSpPr>
        <p:spPr>
          <a:xfrm>
            <a:off x="9285300" y="273662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83" name="Google Shape;2683;p287"/>
          <p:cNvCxnSpPr/>
          <p:nvPr/>
        </p:nvCxnSpPr>
        <p:spPr>
          <a:xfrm>
            <a:off x="9285300" y="298852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4" name="Google Shape;2684;p287"/>
          <p:cNvCxnSpPr/>
          <p:nvPr/>
        </p:nvCxnSpPr>
        <p:spPr>
          <a:xfrm flipH="1" rot="10800000">
            <a:off x="4587938" y="2586300"/>
            <a:ext cx="4688400" cy="4200"/>
          </a:xfrm>
          <a:prstGeom prst="straightConnector1">
            <a:avLst/>
          </a:prstGeom>
          <a:noFill/>
          <a:ln cap="flat" cmpd="sng" w="9525">
            <a:solidFill>
              <a:schemeClr val="dk2"/>
            </a:solidFill>
            <a:prstDash val="solid"/>
            <a:round/>
            <a:headEnd len="med" w="med" type="none"/>
            <a:tailEnd len="med" w="med" type="triangle"/>
          </a:ln>
        </p:spPr>
      </p:cxnSp>
      <p:cxnSp>
        <p:nvCxnSpPr>
          <p:cNvPr id="2685" name="Google Shape;2685;p287"/>
          <p:cNvCxnSpPr/>
          <p:nvPr/>
        </p:nvCxnSpPr>
        <p:spPr>
          <a:xfrm rot="10800000">
            <a:off x="9292763" y="2448238"/>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6" name="Google Shape;2686;p287"/>
          <p:cNvCxnSpPr/>
          <p:nvPr/>
        </p:nvCxnSpPr>
        <p:spPr>
          <a:xfrm>
            <a:off x="9292663" y="2456363"/>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87" name="Google Shape;2687;p287"/>
          <p:cNvCxnSpPr/>
          <p:nvPr/>
        </p:nvCxnSpPr>
        <p:spPr>
          <a:xfrm>
            <a:off x="9292663" y="2708263"/>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88" name="Google Shape;2688;p287"/>
          <p:cNvCxnSpPr/>
          <p:nvPr/>
        </p:nvCxnSpPr>
        <p:spPr>
          <a:xfrm flipH="1" rot="10800000">
            <a:off x="6383688" y="3142750"/>
            <a:ext cx="2884200" cy="300"/>
          </a:xfrm>
          <a:prstGeom prst="straightConnector1">
            <a:avLst/>
          </a:prstGeom>
          <a:noFill/>
          <a:ln cap="flat" cmpd="sng" w="9525">
            <a:solidFill>
              <a:schemeClr val="dk2"/>
            </a:solidFill>
            <a:prstDash val="solid"/>
            <a:round/>
            <a:headEnd len="med" w="med" type="none"/>
            <a:tailEnd len="med" w="med" type="triangle"/>
          </a:ln>
        </p:spPr>
      </p:cxnSp>
      <p:cxnSp>
        <p:nvCxnSpPr>
          <p:cNvPr id="2689" name="Google Shape;2689;p287"/>
          <p:cNvCxnSpPr/>
          <p:nvPr/>
        </p:nvCxnSpPr>
        <p:spPr>
          <a:xfrm rot="10800000">
            <a:off x="9284313" y="300462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0" name="Google Shape;2690;p287"/>
          <p:cNvCxnSpPr/>
          <p:nvPr/>
        </p:nvCxnSpPr>
        <p:spPr>
          <a:xfrm>
            <a:off x="9284213" y="3012750"/>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1" name="Google Shape;2691;p287"/>
          <p:cNvCxnSpPr/>
          <p:nvPr/>
        </p:nvCxnSpPr>
        <p:spPr>
          <a:xfrm>
            <a:off x="9284213" y="32646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2" name="Google Shape;2692;p287"/>
          <p:cNvCxnSpPr/>
          <p:nvPr/>
        </p:nvCxnSpPr>
        <p:spPr>
          <a:xfrm flipH="1" rot="10800000">
            <a:off x="4596063" y="3418750"/>
            <a:ext cx="4680300" cy="8700"/>
          </a:xfrm>
          <a:prstGeom prst="straightConnector1">
            <a:avLst/>
          </a:prstGeom>
          <a:noFill/>
          <a:ln cap="flat" cmpd="sng" w="9525">
            <a:solidFill>
              <a:schemeClr val="dk2"/>
            </a:solidFill>
            <a:prstDash val="solid"/>
            <a:round/>
            <a:headEnd len="med" w="med" type="none"/>
            <a:tailEnd len="med" w="med" type="triangle"/>
          </a:ln>
        </p:spPr>
      </p:cxnSp>
      <p:cxnSp>
        <p:nvCxnSpPr>
          <p:cNvPr id="2693" name="Google Shape;2693;p287"/>
          <p:cNvCxnSpPr/>
          <p:nvPr/>
        </p:nvCxnSpPr>
        <p:spPr>
          <a:xfrm rot="10800000">
            <a:off x="9292763" y="3280750"/>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4" name="Google Shape;2694;p287"/>
          <p:cNvCxnSpPr/>
          <p:nvPr/>
        </p:nvCxnSpPr>
        <p:spPr>
          <a:xfrm>
            <a:off x="9292663" y="3288875"/>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5" name="Google Shape;2695;p287"/>
          <p:cNvCxnSpPr/>
          <p:nvPr/>
        </p:nvCxnSpPr>
        <p:spPr>
          <a:xfrm>
            <a:off x="9292663" y="35407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6" name="Google Shape;2696;p287"/>
          <p:cNvCxnSpPr/>
          <p:nvPr/>
        </p:nvCxnSpPr>
        <p:spPr>
          <a:xfrm flipH="1" rot="10800000">
            <a:off x="6399938" y="3695025"/>
            <a:ext cx="2868000" cy="8700"/>
          </a:xfrm>
          <a:prstGeom prst="straightConnector1">
            <a:avLst/>
          </a:prstGeom>
          <a:noFill/>
          <a:ln cap="flat" cmpd="sng" w="9525">
            <a:solidFill>
              <a:schemeClr val="dk2"/>
            </a:solidFill>
            <a:prstDash val="solid"/>
            <a:round/>
            <a:headEnd len="med" w="med" type="none"/>
            <a:tailEnd len="med" w="med" type="triangle"/>
          </a:ln>
        </p:spPr>
      </p:cxnSp>
      <p:cxnSp>
        <p:nvCxnSpPr>
          <p:cNvPr id="2697" name="Google Shape;2697;p287"/>
          <p:cNvCxnSpPr/>
          <p:nvPr/>
        </p:nvCxnSpPr>
        <p:spPr>
          <a:xfrm rot="10800000">
            <a:off x="9284313" y="3556875"/>
            <a:ext cx="129900" cy="0"/>
          </a:xfrm>
          <a:prstGeom prst="straightConnector1">
            <a:avLst/>
          </a:prstGeom>
          <a:noFill/>
          <a:ln cap="flat" cmpd="sng" w="9525">
            <a:solidFill>
              <a:schemeClr val="dk2"/>
            </a:solidFill>
            <a:prstDash val="solid"/>
            <a:round/>
            <a:headEnd len="med" w="med" type="none"/>
            <a:tailEnd len="med" w="med" type="none"/>
          </a:ln>
        </p:spPr>
      </p:cxnSp>
      <p:cxnSp>
        <p:nvCxnSpPr>
          <p:cNvPr id="2698" name="Google Shape;2698;p287"/>
          <p:cNvCxnSpPr/>
          <p:nvPr/>
        </p:nvCxnSpPr>
        <p:spPr>
          <a:xfrm>
            <a:off x="9284213" y="3565000"/>
            <a:ext cx="0" cy="235800"/>
          </a:xfrm>
          <a:prstGeom prst="straightConnector1">
            <a:avLst/>
          </a:prstGeom>
          <a:noFill/>
          <a:ln cap="flat" cmpd="sng" w="9525">
            <a:solidFill>
              <a:schemeClr val="dk2"/>
            </a:solidFill>
            <a:prstDash val="solid"/>
            <a:round/>
            <a:headEnd len="med" w="med" type="none"/>
            <a:tailEnd len="med" w="med" type="none"/>
          </a:ln>
        </p:spPr>
      </p:cxnSp>
      <p:cxnSp>
        <p:nvCxnSpPr>
          <p:cNvPr id="2699" name="Google Shape;2699;p287"/>
          <p:cNvCxnSpPr/>
          <p:nvPr/>
        </p:nvCxnSpPr>
        <p:spPr>
          <a:xfrm>
            <a:off x="9284213" y="3816900"/>
            <a:ext cx="129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3" name="Shape 2703"/>
        <p:cNvGrpSpPr/>
        <p:nvPr/>
      </p:nvGrpSpPr>
      <p:grpSpPr>
        <a:xfrm>
          <a:off x="0" y="0"/>
          <a:ext cx="0" cy="0"/>
          <a:chOff x="0" y="0"/>
          <a:chExt cx="0" cy="0"/>
        </a:xfrm>
      </p:grpSpPr>
      <p:sp>
        <p:nvSpPr>
          <p:cNvPr id="2704" name="Google Shape;2704;p2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05" name="Google Shape;2705;p288"/>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Równoległość działania wątków osiągana jest przez mechanizm przydzielania czasu procesora poszczególnym wykonującym się wątkom. Każdy wątek uzyskuje dostęp do procesora na krótki czas (kwant czasu), po czym „oddaje procesor" innemu wątkowi.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Zmiana wątku wykonywanego przez procesor może dokonywać się na zasadzie:</a:t>
            </a:r>
            <a:endParaRPr sz="2400">
              <a:solidFill>
                <a:srgbClr val="515151"/>
              </a:solidFill>
              <a:latin typeface="Arial"/>
              <a:ea typeface="Arial"/>
              <a:cs typeface="Arial"/>
              <a:sym typeface="Arial"/>
            </a:endParaRPr>
          </a:p>
          <a:p>
            <a:pPr indent="0" lvl="0" marL="0" rtl="0" algn="l">
              <a:spcBef>
                <a:spcPts val="1000"/>
              </a:spcBef>
              <a:spcAft>
                <a:spcPts val="0"/>
              </a:spcAft>
              <a:buNone/>
            </a:pPr>
            <a:r>
              <a:rPr b="1" lang="en-US" sz="2400">
                <a:solidFill>
                  <a:srgbClr val="515151"/>
                </a:solidFill>
                <a:latin typeface="Arial"/>
                <a:ea typeface="Arial"/>
                <a:cs typeface="Arial"/>
                <a:sym typeface="Arial"/>
              </a:rPr>
              <a:t>współpracy</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cooperative multitasking</a:t>
            </a:r>
            <a:r>
              <a:rPr lang="en-US" sz="2400">
                <a:solidFill>
                  <a:srgbClr val="515151"/>
                </a:solidFill>
                <a:latin typeface="Arial"/>
                <a:ea typeface="Arial"/>
                <a:cs typeface="Arial"/>
                <a:sym typeface="Arial"/>
              </a:rPr>
              <a:t>) - wątek sam decyduje, kiedy oddać czas procesora innym wątkom</a:t>
            </a:r>
            <a:endParaRPr sz="2400">
              <a:solidFill>
                <a:srgbClr val="515151"/>
              </a:solidFill>
              <a:latin typeface="Arial"/>
              <a:ea typeface="Arial"/>
              <a:cs typeface="Arial"/>
              <a:sym typeface="Arial"/>
            </a:endParaRPr>
          </a:p>
          <a:p>
            <a:pPr indent="0" lvl="0" marL="0" rtl="0" algn="l">
              <a:spcBef>
                <a:spcPts val="1000"/>
              </a:spcBef>
              <a:spcAft>
                <a:spcPts val="0"/>
              </a:spcAft>
              <a:buNone/>
            </a:pPr>
            <a:r>
              <a:rPr b="1" lang="en-US" sz="2400">
                <a:solidFill>
                  <a:srgbClr val="515151"/>
                </a:solidFill>
                <a:latin typeface="Arial"/>
                <a:ea typeface="Arial"/>
                <a:cs typeface="Arial"/>
                <a:sym typeface="Arial"/>
              </a:rPr>
              <a:t>wywłaszczania</a:t>
            </a:r>
            <a:r>
              <a:rPr lang="en-US" sz="2400">
                <a:solidFill>
                  <a:srgbClr val="515151"/>
                </a:solidFill>
                <a:latin typeface="Arial"/>
                <a:ea typeface="Arial"/>
                <a:cs typeface="Arial"/>
                <a:sym typeface="Arial"/>
              </a:rPr>
              <a:t> (</a:t>
            </a:r>
            <a:r>
              <a:rPr lang="en-US" sz="2400">
                <a:solidFill>
                  <a:srgbClr val="20999D"/>
                </a:solidFill>
                <a:latin typeface="Arial"/>
                <a:ea typeface="Arial"/>
                <a:cs typeface="Arial"/>
                <a:sym typeface="Arial"/>
              </a:rPr>
              <a:t>pre-emptive multitasking</a:t>
            </a:r>
            <a:r>
              <a:rPr lang="en-US" sz="2400">
                <a:solidFill>
                  <a:srgbClr val="515151"/>
                </a:solidFill>
                <a:latin typeface="Arial"/>
                <a:ea typeface="Arial"/>
                <a:cs typeface="Arial"/>
                <a:sym typeface="Arial"/>
              </a:rPr>
              <a:t>) - o dostępie wątków do procesora decyduje systemowy zarządca wątków, który przydziela wątkowi kwant czasu, po upływie którego odsuwa wątek i przydziela kolejny kwant czasu innemu wątkowi</a:t>
            </a:r>
            <a:endParaRPr sz="2400">
              <a:solidFill>
                <a:srgbClr val="20999D"/>
              </a:solidFill>
              <a:latin typeface="Arial"/>
              <a:ea typeface="Arial"/>
              <a:cs typeface="Arial"/>
              <a:sym typeface="A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9" name="Shape 2709"/>
        <p:cNvGrpSpPr/>
        <p:nvPr/>
      </p:nvGrpSpPr>
      <p:grpSpPr>
        <a:xfrm>
          <a:off x="0" y="0"/>
          <a:ext cx="0" cy="0"/>
          <a:chOff x="0" y="0"/>
          <a:chExt cx="0" cy="0"/>
        </a:xfrm>
      </p:grpSpPr>
      <p:sp>
        <p:nvSpPr>
          <p:cNvPr id="2710" name="Google Shape;2710;p2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1" name="Google Shape;2711;p289"/>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Thread</a:t>
            </a:r>
            <a:r>
              <a:rPr lang="en-US" sz="2400">
                <a:solidFill>
                  <a:srgbClr val="515151"/>
                </a:solidFill>
                <a:latin typeface="Arial"/>
                <a:ea typeface="Arial"/>
                <a:cs typeface="Arial"/>
                <a:sym typeface="Arial"/>
              </a:rPr>
              <a:t> - klasa odpowiedzialna za uruchamianie i zarządzanie wątkami</a:t>
            </a:r>
            <a:endParaRPr sz="2400">
              <a:solidFill>
                <a:srgbClr val="515151"/>
              </a:solidFill>
              <a:latin typeface="Arial"/>
              <a:ea typeface="Arial"/>
              <a:cs typeface="Arial"/>
              <a:sym typeface="Arial"/>
            </a:endParaRPr>
          </a:p>
          <a:p>
            <a:pPr indent="0" lvl="0" marL="0" rtl="0" algn="l">
              <a:spcBef>
                <a:spcPts val="1000"/>
              </a:spcBef>
              <a:spcAft>
                <a:spcPts val="0"/>
              </a:spcAft>
              <a:buNone/>
            </a:pPr>
            <a:r>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java.lang.</a:t>
            </a:r>
            <a:r>
              <a:rPr lang="en-US" sz="2400">
                <a:solidFill>
                  <a:srgbClr val="20999D"/>
                </a:solidFill>
                <a:latin typeface="Arial"/>
                <a:ea typeface="Arial"/>
                <a:cs typeface="Arial"/>
                <a:sym typeface="Arial"/>
              </a:rPr>
              <a:t>Runnable</a:t>
            </a:r>
            <a:r>
              <a:rPr lang="en-US" sz="2400">
                <a:solidFill>
                  <a:srgbClr val="515151"/>
                </a:solidFill>
                <a:latin typeface="Arial"/>
                <a:ea typeface="Arial"/>
                <a:cs typeface="Arial"/>
                <a:sym typeface="Arial"/>
              </a:rPr>
              <a:t> - interfejs zawierający metodę </a:t>
            </a:r>
            <a:r>
              <a:rPr b="1" lang="en-US" sz="2400">
                <a:solidFill>
                  <a:srgbClr val="515151"/>
                </a:solidFill>
                <a:latin typeface="Arial"/>
                <a:ea typeface="Arial"/>
                <a:cs typeface="Arial"/>
                <a:sym typeface="Arial"/>
              </a:rPr>
              <a:t>run()</a:t>
            </a:r>
            <a:r>
              <a:rPr lang="en-US" sz="2400">
                <a:solidFill>
                  <a:srgbClr val="515151"/>
                </a:solidFill>
                <a:latin typeface="Arial"/>
                <a:ea typeface="Arial"/>
                <a:cs typeface="Arial"/>
                <a:sym typeface="Arial"/>
              </a:rPr>
              <a:t>, która definiuje co powinien wykonać dany wątek implementujący</a:t>
            </a:r>
            <a:endParaRPr sz="2400">
              <a:solidFill>
                <a:srgbClr val="515151"/>
              </a:solidFill>
              <a:latin typeface="Arial"/>
              <a:ea typeface="Arial"/>
              <a:cs typeface="Arial"/>
              <a:sym typeface="Arial"/>
            </a:endParaRPr>
          </a:p>
          <a:p>
            <a:pPr indent="0" lvl="0" marL="0" rtl="0" algn="l">
              <a:spcBef>
                <a:spcPts val="1000"/>
              </a:spcBef>
              <a:spcAft>
                <a:spcPts val="0"/>
              </a:spcAft>
              <a:buNone/>
            </a:pPr>
            <a:r>
              <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Najbardziej popularne metody tworzenia nowego wątku:</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b="1" lang="en-US" sz="2400">
                <a:solidFill>
                  <a:srgbClr val="515151"/>
                </a:solidFill>
                <a:latin typeface="Arial"/>
                <a:ea typeface="Arial"/>
                <a:cs typeface="Arial"/>
                <a:sym typeface="Arial"/>
              </a:rPr>
              <a:t>dziedziczenie klasy Thread</a:t>
            </a:r>
            <a:r>
              <a:rPr lang="en-US" sz="2400">
                <a:solidFill>
                  <a:srgbClr val="515151"/>
                </a:solidFill>
                <a:latin typeface="Arial"/>
                <a:ea typeface="Arial"/>
                <a:cs typeface="Arial"/>
                <a:sym typeface="Arial"/>
              </a:rPr>
              <a:t> (implementuje Runnable)</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poprzez </a:t>
            </a:r>
            <a:r>
              <a:rPr b="1" lang="en-US" sz="2400">
                <a:solidFill>
                  <a:srgbClr val="515151"/>
                </a:solidFill>
                <a:latin typeface="Arial"/>
                <a:ea typeface="Arial"/>
                <a:cs typeface="Arial"/>
                <a:sym typeface="Arial"/>
              </a:rPr>
              <a:t>implementację interfejsu Runnable</a:t>
            </a:r>
            <a:r>
              <a:rPr lang="en-US" sz="2400">
                <a:solidFill>
                  <a:srgbClr val="515151"/>
                </a:solidFill>
                <a:latin typeface="Arial"/>
                <a:ea typeface="Arial"/>
                <a:cs typeface="Arial"/>
                <a:sym typeface="Arial"/>
              </a:rPr>
              <a:t> (lepsze rozwiązanie niż dziedziczenie klasy Thread) oraz uruchomienie za pomocą klasy Thread</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Runnable / Callable + </a:t>
            </a:r>
            <a:r>
              <a:rPr b="1" lang="en-US" sz="2400">
                <a:solidFill>
                  <a:srgbClr val="515151"/>
                </a:solidFill>
                <a:latin typeface="Arial"/>
                <a:ea typeface="Arial"/>
                <a:cs typeface="Arial"/>
                <a:sym typeface="Arial"/>
              </a:rPr>
              <a:t>ExecutorService</a:t>
            </a:r>
            <a:endParaRPr b="1" sz="2400">
              <a:solidFill>
                <a:srgbClr val="51515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Słowa kluczowe i zarezerwowane</a:t>
            </a:r>
            <a:endParaRPr>
              <a:latin typeface="Arial"/>
              <a:ea typeface="Arial"/>
              <a:cs typeface="Arial"/>
              <a:sym typeface="Arial"/>
            </a:endParaRPr>
          </a:p>
        </p:txBody>
      </p:sp>
      <p:sp>
        <p:nvSpPr>
          <p:cNvPr id="578" name="Google Shape;578;p56"/>
          <p:cNvSpPr txBox="1"/>
          <p:nvPr>
            <p:ph idx="4294967295" type="ctrTitle"/>
          </p:nvPr>
        </p:nvSpPr>
        <p:spPr>
          <a:xfrm>
            <a:off x="1072050" y="1066075"/>
            <a:ext cx="10047900" cy="1192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Słowa kluczowe</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mają one specjalne znaczenie (np. oznaczają instrukcje sterujące) i nie mogą być używane w innych kontekstach poza znaczeniem opisanym przez składnię języka</a:t>
            </a:r>
            <a:endParaRPr sz="2000">
              <a:latin typeface="Arial"/>
              <a:ea typeface="Arial"/>
              <a:cs typeface="Arial"/>
              <a:sym typeface="Arial"/>
            </a:endParaRPr>
          </a:p>
        </p:txBody>
      </p:sp>
      <p:sp>
        <p:nvSpPr>
          <p:cNvPr id="579" name="Google Shape;579;p56"/>
          <p:cNvSpPr txBox="1"/>
          <p:nvPr/>
        </p:nvSpPr>
        <p:spPr>
          <a:xfrm>
            <a:off x="25" y="2516875"/>
            <a:ext cx="12192000" cy="371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800">
                <a:solidFill>
                  <a:schemeClr val="dk1"/>
                </a:solidFill>
              </a:rPr>
              <a:t>Słów kluczowych nie można używać m.in.: jako literałów ani nazw zmiennych</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rPr lang="en-US" sz="1800">
                <a:solidFill>
                  <a:schemeClr val="dk1"/>
                </a:solidFill>
              </a:rPr>
              <a:t>Przykłady słów kluczowych:</a:t>
            </a:r>
            <a:endParaRPr sz="1800">
              <a:solidFill>
                <a:schemeClr val="dk1"/>
              </a:solidFill>
            </a:endParaRPr>
          </a:p>
          <a:p>
            <a:pPr indent="-342900" lvl="0" marL="457200" rtl="0" algn="l">
              <a:spcBef>
                <a:spcPts val="0"/>
              </a:spcBef>
              <a:spcAft>
                <a:spcPts val="0"/>
              </a:spcAft>
              <a:buClr>
                <a:srgbClr val="E06666"/>
              </a:buClr>
              <a:buSzPts val="1800"/>
              <a:buChar char="●"/>
            </a:pPr>
            <a:r>
              <a:rPr lang="en-US" sz="1800">
                <a:solidFill>
                  <a:srgbClr val="E06666"/>
                </a:solidFill>
              </a:rPr>
              <a:t>class</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return</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byte, int, char, ..</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new</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final</a:t>
            </a:r>
            <a:endParaRPr sz="1800">
              <a:solidFill>
                <a:srgbClr val="E06666"/>
              </a:solidFill>
            </a:endParaRPr>
          </a:p>
          <a:p>
            <a:pPr indent="-342900" lvl="0" marL="457200" rtl="0" algn="l">
              <a:spcBef>
                <a:spcPts val="0"/>
              </a:spcBef>
              <a:spcAft>
                <a:spcPts val="0"/>
              </a:spcAft>
              <a:buClr>
                <a:srgbClr val="E06666"/>
              </a:buClr>
              <a:buSzPts val="1800"/>
              <a:buChar char="●"/>
            </a:pPr>
            <a:r>
              <a:rPr lang="en-US" sz="1800">
                <a:solidFill>
                  <a:srgbClr val="E06666"/>
                </a:solidFill>
              </a:rPr>
              <a:t>...</a:t>
            </a:r>
            <a:endParaRPr sz="1800">
              <a:solidFill>
                <a:srgbClr val="E06666"/>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u="sng">
                <a:solidFill>
                  <a:schemeClr val="hlink"/>
                </a:solidFill>
                <a:hlinkClick r:id="rId3"/>
              </a:rPr>
              <a:t>https://docs.oracle.com/javase/tutorial/java/nutsandbolts/_keywords.html</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2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Programowanie współbieżne i równoległe</a:t>
            </a:r>
            <a:endParaRPr sz="2400">
              <a:solidFill>
                <a:schemeClr val="accent6"/>
              </a:solidFill>
              <a:latin typeface="Arial"/>
              <a:ea typeface="Arial"/>
              <a:cs typeface="Arial"/>
              <a:sym typeface="Arial"/>
            </a:endParaRPr>
          </a:p>
        </p:txBody>
      </p:sp>
      <p:sp>
        <p:nvSpPr>
          <p:cNvPr id="2717" name="Google Shape;2717;p290"/>
          <p:cNvSpPr txBox="1"/>
          <p:nvPr>
            <p:ph idx="4294967295" type="ctrTitle"/>
          </p:nvPr>
        </p:nvSpPr>
        <p:spPr>
          <a:xfrm>
            <a:off x="1408050" y="963000"/>
            <a:ext cx="9375900" cy="526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000">
                <a:solidFill>
                  <a:srgbClr val="515151"/>
                </a:solidFill>
                <a:latin typeface="Arial"/>
                <a:ea typeface="Arial"/>
                <a:cs typeface="Arial"/>
                <a:sym typeface="Arial"/>
              </a:rPr>
              <a:t>java.util.concurrent.</a:t>
            </a:r>
            <a:r>
              <a:rPr lang="en-US" sz="3000">
                <a:solidFill>
                  <a:srgbClr val="20999D"/>
                </a:solidFill>
                <a:latin typeface="Arial"/>
                <a:ea typeface="Arial"/>
                <a:cs typeface="Arial"/>
                <a:sym typeface="Arial"/>
              </a:rPr>
              <a:t>ExecutorService</a:t>
            </a:r>
            <a:endParaRPr sz="3000">
              <a:solidFill>
                <a:srgbClr val="20999D"/>
              </a:solidFill>
              <a:latin typeface="Arial"/>
              <a:ea typeface="Arial"/>
              <a:cs typeface="Arial"/>
              <a:sym typeface="Arial"/>
            </a:endParaRPr>
          </a:p>
          <a:p>
            <a:pPr indent="0" lvl="0" marL="0" rtl="0" algn="l">
              <a:spcBef>
                <a:spcPts val="1000"/>
              </a:spcBef>
              <a:spcAft>
                <a:spcPts val="0"/>
              </a:spcAft>
              <a:buNone/>
            </a:pPr>
            <a:r>
              <a:t/>
            </a:r>
            <a:endParaRPr sz="2400">
              <a:solidFill>
                <a:srgbClr val="20999D"/>
              </a:solidFill>
              <a:latin typeface="Arial"/>
              <a:ea typeface="Arial"/>
              <a:cs typeface="Arial"/>
              <a:sym typeface="Arial"/>
            </a:endParaRPr>
          </a:p>
          <a:p>
            <a:pPr indent="0" lvl="0" marL="0" rtl="0" algn="l">
              <a:spcBef>
                <a:spcPts val="1000"/>
              </a:spcBef>
              <a:spcAft>
                <a:spcPts val="0"/>
              </a:spcAft>
              <a:buNone/>
            </a:pPr>
            <a:r>
              <a:rPr lang="en-US" sz="2400">
                <a:solidFill>
                  <a:srgbClr val="000000"/>
                </a:solidFill>
                <a:latin typeface="Arial"/>
                <a:ea typeface="Arial"/>
                <a:cs typeface="Arial"/>
                <a:sym typeface="Arial"/>
              </a:rPr>
              <a:t>Interfejs ten (a właściwie jego implementacje) pozwala nam tworzyć pule wątków, delegować im zadania, tworzyć zadania cykliczne, kończyć pracę wątków w kontrolowany sposób i wiele więcej.</a:t>
            </a:r>
            <a:endParaRPr sz="2400">
              <a:solidFill>
                <a:srgbClr val="000000"/>
              </a:solidFill>
              <a:latin typeface="Arial"/>
              <a:ea typeface="Arial"/>
              <a:cs typeface="Arial"/>
              <a:sym typeface="Aria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1" name="Shape 2721"/>
        <p:cNvGrpSpPr/>
        <p:nvPr/>
      </p:nvGrpSpPr>
      <p:grpSpPr>
        <a:xfrm>
          <a:off x="0" y="0"/>
          <a:ext cx="0" cy="0"/>
          <a:chOff x="0" y="0"/>
          <a:chExt cx="0" cy="0"/>
        </a:xfrm>
      </p:grpSpPr>
      <p:sp>
        <p:nvSpPr>
          <p:cNvPr id="2722" name="Google Shape;2722;p29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23" name="Google Shape;2723;p29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#concurrent</a:t>
            </a:r>
            <a:endParaRPr b="1" sz="3000">
              <a:solidFill>
                <a:schemeClr val="accent6"/>
              </a:solidFill>
              <a:latin typeface="Arial"/>
              <a:ea typeface="Arial"/>
              <a:cs typeface="Arial"/>
              <a:sym typeface="Arial"/>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7" name="Shape 2727"/>
        <p:cNvGrpSpPr/>
        <p:nvPr/>
      </p:nvGrpSpPr>
      <p:grpSpPr>
        <a:xfrm>
          <a:off x="0" y="0"/>
          <a:ext cx="0" cy="0"/>
          <a:chOff x="0" y="0"/>
          <a:chExt cx="0" cy="0"/>
        </a:xfrm>
      </p:grpSpPr>
      <p:sp>
        <p:nvSpPr>
          <p:cNvPr id="2728" name="Google Shape;2728;p2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#concurrent</a:t>
            </a:r>
            <a:endParaRPr sz="2400">
              <a:solidFill>
                <a:schemeClr val="accent6"/>
              </a:solidFill>
              <a:latin typeface="Arial"/>
              <a:ea typeface="Arial"/>
              <a:cs typeface="Arial"/>
              <a:sym typeface="Arial"/>
            </a:endParaRPr>
          </a:p>
        </p:txBody>
      </p:sp>
      <p:sp>
        <p:nvSpPr>
          <p:cNvPr id="2729" name="Google Shape;2729;p29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Zapoznaj się z metodami klas Thread oraz ExecutorService. Co możemy dzięki nim osiągnąć?</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własne implementacje klas CustomThread oraz CustomRunnable. Następnie przetestuj ich działanie.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klasę implementującą interfejs Runnable. Klasa powinna wykonywać w metodzie run() kod, którego wynikiem będzie lista wszystkich całkowitych dzielników podanej liczby naturalnej. Uruchom klasę z wykorzystaniem ExecutorService i przetestuj jej działanie. Sprawdź czas wykonania swojego kodu.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klasę </a:t>
            </a:r>
            <a:r>
              <a:rPr b="1" lang="en-US" sz="2200">
                <a:latin typeface="Arial"/>
                <a:ea typeface="Arial"/>
                <a:cs typeface="Arial"/>
                <a:sym typeface="Arial"/>
              </a:rPr>
              <a:t>Counter</a:t>
            </a:r>
            <a:r>
              <a:rPr lang="en-US" sz="2200">
                <a:latin typeface="Arial"/>
                <a:ea typeface="Arial"/>
                <a:cs typeface="Arial"/>
                <a:sym typeface="Arial"/>
              </a:rPr>
              <a:t>, która zwiększać będzie swój licznik przy każdym wykonaniu metody </a:t>
            </a:r>
            <a:r>
              <a:rPr b="1" lang="en-US" sz="2200">
                <a:latin typeface="Arial"/>
                <a:ea typeface="Arial"/>
                <a:cs typeface="Arial"/>
                <a:sym typeface="Arial"/>
              </a:rPr>
              <a:t>increase()</a:t>
            </a:r>
            <a:r>
              <a:rPr lang="en-US" sz="2200">
                <a:latin typeface="Arial"/>
                <a:ea typeface="Arial"/>
                <a:cs typeface="Arial"/>
                <a:sym typeface="Arial"/>
              </a:rPr>
              <a:t>. Do klasy dodaj również metodę </a:t>
            </a:r>
            <a:r>
              <a:rPr b="1" lang="en-US" sz="2200">
                <a:latin typeface="Arial"/>
                <a:ea typeface="Arial"/>
                <a:cs typeface="Arial"/>
                <a:sym typeface="Arial"/>
              </a:rPr>
              <a:t>get()</a:t>
            </a:r>
            <a:r>
              <a:rPr lang="en-US" sz="2200">
                <a:latin typeface="Arial"/>
                <a:ea typeface="Arial"/>
                <a:cs typeface="Arial"/>
                <a:sym typeface="Arial"/>
              </a:rPr>
              <a:t>, która zwróci aktualny stan licznika. Napisz klasę </a:t>
            </a:r>
            <a:r>
              <a:rPr b="1" lang="en-US" sz="2200">
                <a:latin typeface="Arial"/>
                <a:ea typeface="Arial"/>
                <a:cs typeface="Arial"/>
                <a:sym typeface="Arial"/>
              </a:rPr>
              <a:t>CounterRunnable</a:t>
            </a:r>
            <a:r>
              <a:rPr lang="en-US" sz="2200">
                <a:latin typeface="Arial"/>
                <a:ea typeface="Arial"/>
                <a:cs typeface="Arial"/>
                <a:sym typeface="Arial"/>
              </a:rPr>
              <a:t> implementującą interfejs Runnable, dla której konstruktor jako argument przyjmować będzie instancję klasy </a:t>
            </a:r>
            <a:r>
              <a:rPr b="1" lang="en-US" sz="2200">
                <a:latin typeface="Arial"/>
                <a:ea typeface="Arial"/>
                <a:cs typeface="Arial"/>
                <a:sym typeface="Arial"/>
              </a:rPr>
              <a:t>Counter</a:t>
            </a:r>
            <a:r>
              <a:rPr lang="en-US" sz="2200">
                <a:latin typeface="Arial"/>
                <a:ea typeface="Arial"/>
                <a:cs typeface="Arial"/>
                <a:sym typeface="Arial"/>
              </a:rPr>
              <a:t>, a metoda </a:t>
            </a:r>
            <a:r>
              <a:rPr b="1" lang="en-US" sz="2200">
                <a:latin typeface="Arial"/>
                <a:ea typeface="Arial"/>
                <a:cs typeface="Arial"/>
                <a:sym typeface="Arial"/>
              </a:rPr>
              <a:t>run()</a:t>
            </a:r>
            <a:r>
              <a:rPr lang="en-US" sz="2200">
                <a:latin typeface="Arial"/>
                <a:ea typeface="Arial"/>
                <a:cs typeface="Arial"/>
                <a:sym typeface="Arial"/>
              </a:rPr>
              <a:t> wywoła metody increase() oraz get() i wyświetli na konsoli rezultat. Uruchom pulę wątków i obserwuj jakie otrzymujesz wartości. Przetestuj działanie dla różnej puli wątków. Czy rezultaty są takie jak oczekiwane przez Ciebie?</a:t>
            </a:r>
            <a:endParaRPr sz="2200">
              <a:latin typeface="Arial"/>
              <a:ea typeface="Arial"/>
              <a:cs typeface="Arial"/>
              <a:sym typeface="Arial"/>
            </a:endParaRPr>
          </a:p>
        </p:txBody>
      </p:sp>
      <p:sp>
        <p:nvSpPr>
          <p:cNvPr id="2730" name="Google Shape;2730;p29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4" name="Shape 2734"/>
        <p:cNvGrpSpPr/>
        <p:nvPr/>
      </p:nvGrpSpPr>
      <p:grpSpPr>
        <a:xfrm>
          <a:off x="0" y="0"/>
          <a:ext cx="0" cy="0"/>
          <a:chOff x="0" y="0"/>
          <a:chExt cx="0" cy="0"/>
        </a:xfrm>
      </p:grpSpPr>
      <p:sp>
        <p:nvSpPr>
          <p:cNvPr id="2735" name="Google Shape;2735;p29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Adnotacje</a:t>
            </a:r>
            <a:endParaRPr sz="4800">
              <a:solidFill>
                <a:srgbClr val="000000"/>
              </a:solidFill>
            </a:endParaRPr>
          </a:p>
        </p:txBody>
      </p:sp>
      <p:sp>
        <p:nvSpPr>
          <p:cNvPr id="2736" name="Google Shape;2736;p29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Google Shape;2741;p2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Adnotacje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Jakie poznaliście?</a:t>
            </a:r>
            <a:endParaRPr b="1" sz="3000">
              <a:latin typeface="Arial"/>
              <a:ea typeface="Arial"/>
              <a:cs typeface="Arial"/>
              <a:sym typeface="Arial"/>
            </a:endParaRPr>
          </a:p>
        </p:txBody>
      </p:sp>
      <p:sp>
        <p:nvSpPr>
          <p:cNvPr id="2742" name="Google Shape;2742;p2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6" name="Shape 2746"/>
        <p:cNvGrpSpPr/>
        <p:nvPr/>
      </p:nvGrpSpPr>
      <p:grpSpPr>
        <a:xfrm>
          <a:off x="0" y="0"/>
          <a:ext cx="0" cy="0"/>
          <a:chOff x="0" y="0"/>
          <a:chExt cx="0" cy="0"/>
        </a:xfrm>
      </p:grpSpPr>
      <p:sp>
        <p:nvSpPr>
          <p:cNvPr id="2747" name="Google Shape;2747;p2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 5+</a:t>
            </a:r>
            <a:endParaRPr sz="2400">
              <a:solidFill>
                <a:schemeClr val="accent6"/>
              </a:solidFill>
              <a:latin typeface="Arial"/>
              <a:ea typeface="Arial"/>
              <a:cs typeface="Arial"/>
              <a:sym typeface="Arial"/>
            </a:endParaRPr>
          </a:p>
        </p:txBody>
      </p:sp>
      <p:sp>
        <p:nvSpPr>
          <p:cNvPr id="2748" name="Google Shape;2748;p295"/>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Dodatkowe dane (</a:t>
            </a:r>
            <a:r>
              <a:rPr b="1" lang="en-US" sz="2800">
                <a:latin typeface="Arial"/>
                <a:ea typeface="Arial"/>
                <a:cs typeface="Arial"/>
                <a:sym typeface="Arial"/>
              </a:rPr>
              <a:t>metadane</a:t>
            </a:r>
            <a:r>
              <a:rPr lang="en-US" sz="2800">
                <a:latin typeface="Arial"/>
                <a:ea typeface="Arial"/>
                <a:cs typeface="Arial"/>
                <a:sym typeface="Arial"/>
              </a:rPr>
              <a:t> - dane do danych) w kodzie, które służą kompilatorowi lub dodatkowym narzędziom (np. IDE) do analizy naszego kodu.</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ctr">
              <a:spcBef>
                <a:spcPts val="0"/>
              </a:spcBef>
              <a:spcAft>
                <a:spcPts val="0"/>
              </a:spcAft>
              <a:buNone/>
            </a:pPr>
            <a:r>
              <a:rPr lang="en-US" sz="7200">
                <a:solidFill>
                  <a:srgbClr val="20999D"/>
                </a:solidFill>
                <a:latin typeface="Arial"/>
                <a:ea typeface="Arial"/>
                <a:cs typeface="Arial"/>
                <a:sym typeface="Arial"/>
              </a:rPr>
              <a:t>@</a:t>
            </a:r>
            <a:endParaRPr sz="7200">
              <a:solidFill>
                <a:srgbClr val="20999D"/>
              </a:solidFill>
              <a:latin typeface="Arial"/>
              <a:ea typeface="Arial"/>
              <a:cs typeface="Arial"/>
              <a:sym typeface="Arial"/>
            </a:endParaRPr>
          </a:p>
          <a:p>
            <a:pPr indent="0" lvl="0" marL="0" rtl="0" algn="l">
              <a:spcBef>
                <a:spcPts val="0"/>
              </a:spcBef>
              <a:spcAft>
                <a:spcPts val="0"/>
              </a:spcAft>
              <a:buNone/>
            </a:pPr>
            <a:r>
              <a:t/>
            </a:r>
            <a:endParaRPr sz="7200">
              <a:latin typeface="Arial"/>
              <a:ea typeface="Arial"/>
              <a:cs typeface="Arial"/>
              <a:sym typeface="Arial"/>
            </a:endParaRPr>
          </a:p>
          <a:p>
            <a:pPr indent="0" lvl="0" marL="0" rtl="0" algn="ctr">
              <a:spcBef>
                <a:spcPts val="0"/>
              </a:spcBef>
              <a:spcAft>
                <a:spcPts val="0"/>
              </a:spcAft>
              <a:buNone/>
            </a:pPr>
            <a:r>
              <a:t/>
            </a:r>
            <a:endParaRPr sz="2800">
              <a:solidFill>
                <a:srgbClr val="42719B"/>
              </a:solidFill>
              <a:latin typeface="Arial"/>
              <a:ea typeface="Arial"/>
              <a:cs typeface="Arial"/>
              <a:sym typeface="Arial"/>
            </a:endParaRPr>
          </a:p>
          <a:p>
            <a:pPr indent="0" lvl="0" marL="0" rtl="0" algn="ctr">
              <a:spcBef>
                <a:spcPts val="0"/>
              </a:spcBef>
              <a:spcAft>
                <a:spcPts val="0"/>
              </a:spcAft>
              <a:buNone/>
            </a:pPr>
            <a:r>
              <a:t/>
            </a:r>
            <a:endParaRPr sz="2800">
              <a:solidFill>
                <a:srgbClr val="42719B"/>
              </a:solidFill>
              <a:latin typeface="Arial"/>
              <a:ea typeface="Arial"/>
              <a:cs typeface="Arial"/>
              <a:sym typeface="Arial"/>
            </a:endParaRPr>
          </a:p>
          <a:p>
            <a:pPr indent="0" lvl="0" marL="0" rtl="0" algn="ctr">
              <a:spcBef>
                <a:spcPts val="0"/>
              </a:spcBef>
              <a:spcAft>
                <a:spcPts val="0"/>
              </a:spcAft>
              <a:buNone/>
            </a:pPr>
            <a:r>
              <a:rPr lang="en-US" sz="2800">
                <a:solidFill>
                  <a:srgbClr val="42719B"/>
                </a:solidFill>
                <a:latin typeface="Arial"/>
                <a:ea typeface="Arial"/>
                <a:cs typeface="Arial"/>
                <a:sym typeface="Arial"/>
              </a:rPr>
              <a:t>Adnotacje nie wpływają na wykonanie naszego kodu!</a:t>
            </a:r>
            <a:endParaRPr sz="7200">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2" name="Shape 2752"/>
        <p:cNvGrpSpPr/>
        <p:nvPr/>
      </p:nvGrpSpPr>
      <p:grpSpPr>
        <a:xfrm>
          <a:off x="0" y="0"/>
          <a:ext cx="0" cy="0"/>
          <a:chOff x="0" y="0"/>
          <a:chExt cx="0" cy="0"/>
        </a:xfrm>
      </p:grpSpPr>
      <p:sp>
        <p:nvSpPr>
          <p:cNvPr id="2753" name="Google Shape;2753;p2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zastosowania</a:t>
            </a:r>
            <a:endParaRPr sz="2400">
              <a:solidFill>
                <a:schemeClr val="accent6"/>
              </a:solidFill>
              <a:latin typeface="Arial"/>
              <a:ea typeface="Arial"/>
              <a:cs typeface="Arial"/>
              <a:sym typeface="Arial"/>
            </a:endParaRPr>
          </a:p>
        </p:txBody>
      </p:sp>
      <p:sp>
        <p:nvSpPr>
          <p:cNvPr id="2754" name="Google Shape;2754;p296"/>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poprawa niezawodności programowania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generacja dodatkowych składowych programu</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określenie sposobu funkcjonowania programu w fazie wykonania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cele konfiguracyjne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generowanie </a:t>
            </a:r>
            <a:r>
              <a:rPr lang="en-US" sz="2800">
                <a:latin typeface="Arial"/>
                <a:ea typeface="Arial"/>
                <a:cs typeface="Arial"/>
                <a:sym typeface="Arial"/>
              </a:rPr>
              <a:t>plików </a:t>
            </a:r>
            <a:r>
              <a:rPr lang="en-US" sz="2800">
                <a:latin typeface="Arial"/>
                <a:ea typeface="Arial"/>
                <a:cs typeface="Arial"/>
                <a:sym typeface="Arial"/>
              </a:rPr>
              <a:t>pomocniczych</a:t>
            </a:r>
            <a:endParaRPr sz="2800">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8" name="Shape 2758"/>
        <p:cNvGrpSpPr/>
        <p:nvPr/>
      </p:nvGrpSpPr>
      <p:grpSpPr>
        <a:xfrm>
          <a:off x="0" y="0"/>
          <a:ext cx="0" cy="0"/>
          <a:chOff x="0" y="0"/>
          <a:chExt cx="0" cy="0"/>
        </a:xfrm>
      </p:grpSpPr>
      <p:sp>
        <p:nvSpPr>
          <p:cNvPr id="2759" name="Google Shape;2759;p2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rodzaje</a:t>
            </a:r>
            <a:endParaRPr sz="2400">
              <a:solidFill>
                <a:schemeClr val="accent6"/>
              </a:solidFill>
              <a:latin typeface="Arial"/>
              <a:ea typeface="Arial"/>
              <a:cs typeface="Arial"/>
              <a:sym typeface="Arial"/>
            </a:endParaRPr>
          </a:p>
        </p:txBody>
      </p:sp>
      <p:sp>
        <p:nvSpPr>
          <p:cNvPr id="2760" name="Google Shape;2760;p297"/>
          <p:cNvSpPr txBox="1"/>
          <p:nvPr>
            <p:ph idx="4294967295" type="ctrTitle"/>
          </p:nvPr>
        </p:nvSpPr>
        <p:spPr>
          <a:xfrm>
            <a:off x="25" y="1751400"/>
            <a:ext cx="5952300" cy="43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Arial"/>
                <a:ea typeface="Arial"/>
                <a:cs typeface="Arial"/>
                <a:sym typeface="Arial"/>
              </a:rPr>
              <a:t>@Deprecated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@Override</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@SuppressWarnings</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@Target</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@Retention</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@Inherited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@Documented</a:t>
            </a:r>
            <a:endParaRPr sz="2800">
              <a:latin typeface="Arial"/>
              <a:ea typeface="Arial"/>
              <a:cs typeface="Arial"/>
              <a:sym typeface="Arial"/>
            </a:endParaRPr>
          </a:p>
          <a:p>
            <a:pPr indent="0" lvl="0" marL="0" rtl="0" algn="ctr">
              <a:spcBef>
                <a:spcPts val="0"/>
              </a:spcBef>
              <a:spcAft>
                <a:spcPts val="0"/>
              </a:spcAft>
              <a:buNone/>
            </a:pPr>
            <a:r>
              <a:rPr lang="en-US" sz="2800">
                <a:latin typeface="Arial"/>
                <a:ea typeface="Arial"/>
                <a:cs typeface="Arial"/>
                <a:sym typeface="Arial"/>
              </a:rPr>
              <a:t>...</a:t>
            </a:r>
            <a:endParaRPr sz="2800">
              <a:latin typeface="Arial"/>
              <a:ea typeface="Arial"/>
              <a:cs typeface="Arial"/>
              <a:sym typeface="Arial"/>
            </a:endParaRPr>
          </a:p>
        </p:txBody>
      </p:sp>
      <p:sp>
        <p:nvSpPr>
          <p:cNvPr id="2761" name="Google Shape;2761;p297"/>
          <p:cNvSpPr txBox="1"/>
          <p:nvPr>
            <p:ph idx="4294967295" type="ctrTitle"/>
          </p:nvPr>
        </p:nvSpPr>
        <p:spPr>
          <a:xfrm>
            <a:off x="6239725" y="1751400"/>
            <a:ext cx="56133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stosowane na etapie kompilacji (przetwarzane przez narzędzia)</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stosowane w fazie wykonania (za pomocą mechanizmów refleksji)</a:t>
            </a:r>
            <a:endParaRPr sz="2800">
              <a:latin typeface="Arial"/>
              <a:ea typeface="Arial"/>
              <a:cs typeface="Arial"/>
              <a:sym typeface="Arial"/>
            </a:endParaRPr>
          </a:p>
        </p:txBody>
      </p:sp>
      <p:sp>
        <p:nvSpPr>
          <p:cNvPr id="2762" name="Google Shape;2762;p297"/>
          <p:cNvSpPr txBox="1"/>
          <p:nvPr/>
        </p:nvSpPr>
        <p:spPr>
          <a:xfrm>
            <a:off x="8125" y="971075"/>
            <a:ext cx="5936100" cy="651000"/>
          </a:xfrm>
          <a:prstGeom prst="rect">
            <a:avLst/>
          </a:prstGeom>
          <a:solidFill>
            <a:srgbClr val="4271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predefiniowane</a:t>
            </a:r>
            <a:endParaRPr sz="3000">
              <a:solidFill>
                <a:schemeClr val="lt1"/>
              </a:solidFill>
            </a:endParaRPr>
          </a:p>
        </p:txBody>
      </p:sp>
      <p:sp>
        <p:nvSpPr>
          <p:cNvPr id="2763" name="Google Shape;2763;p297"/>
          <p:cNvSpPr txBox="1"/>
          <p:nvPr/>
        </p:nvSpPr>
        <p:spPr>
          <a:xfrm>
            <a:off x="6247825" y="971075"/>
            <a:ext cx="5936100" cy="65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1"/>
                </a:solidFill>
              </a:rPr>
              <a:t>użytkownika</a:t>
            </a:r>
            <a:endParaRPr sz="3000">
              <a:solidFill>
                <a:schemeClr val="lt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7" name="Shape 2767"/>
        <p:cNvGrpSpPr/>
        <p:nvPr/>
      </p:nvGrpSpPr>
      <p:grpSpPr>
        <a:xfrm>
          <a:off x="0" y="0"/>
          <a:ext cx="0" cy="0"/>
          <a:chOff x="0" y="0"/>
          <a:chExt cx="0" cy="0"/>
        </a:xfrm>
      </p:grpSpPr>
      <p:sp>
        <p:nvSpPr>
          <p:cNvPr id="2768" name="Google Shape;2768;p2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@Target</a:t>
            </a:r>
            <a:endParaRPr sz="2400">
              <a:solidFill>
                <a:schemeClr val="accent6"/>
              </a:solidFill>
              <a:latin typeface="Arial"/>
              <a:ea typeface="Arial"/>
              <a:cs typeface="Arial"/>
              <a:sym typeface="Arial"/>
            </a:endParaRPr>
          </a:p>
        </p:txBody>
      </p:sp>
      <p:sp>
        <p:nvSpPr>
          <p:cNvPr id="2769" name="Google Shape;2769;p298"/>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ANNOTATION_TYPE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CONSTRUCTOR</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FIELD</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LOCAL_VARIABLE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METHOD</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PACKAGE</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PARAMETER</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ElementType.</a:t>
            </a:r>
            <a:r>
              <a:rPr lang="en-US" sz="2800">
                <a:solidFill>
                  <a:srgbClr val="20999D"/>
                </a:solidFill>
                <a:latin typeface="Arial"/>
                <a:ea typeface="Arial"/>
                <a:cs typeface="Arial"/>
                <a:sym typeface="Arial"/>
              </a:rPr>
              <a:t>TYPE</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rPr lang="en-US" sz="2800">
                <a:solidFill>
                  <a:srgbClr val="42719B"/>
                </a:solidFill>
                <a:latin typeface="Arial"/>
                <a:ea typeface="Arial"/>
                <a:cs typeface="Arial"/>
                <a:sym typeface="Arial"/>
              </a:rPr>
              <a:t>Adnotacje bez @Target mają zastosowanie wszędzie!</a:t>
            </a:r>
            <a:endParaRPr sz="2800">
              <a:solidFill>
                <a:srgbClr val="42719B"/>
              </a:solidFill>
              <a:latin typeface="Arial"/>
              <a:ea typeface="Arial"/>
              <a:cs typeface="Arial"/>
              <a:sym typeface="Aria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3" name="Shape 2773"/>
        <p:cNvGrpSpPr/>
        <p:nvPr/>
      </p:nvGrpSpPr>
      <p:grpSpPr>
        <a:xfrm>
          <a:off x="0" y="0"/>
          <a:ext cx="0" cy="0"/>
          <a:chOff x="0" y="0"/>
          <a:chExt cx="0" cy="0"/>
        </a:xfrm>
      </p:grpSpPr>
      <p:sp>
        <p:nvSpPr>
          <p:cNvPr id="2774" name="Google Shape;2774;p2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@Retention</a:t>
            </a:r>
            <a:endParaRPr sz="2400">
              <a:solidFill>
                <a:schemeClr val="accent6"/>
              </a:solidFill>
              <a:latin typeface="Arial"/>
              <a:ea typeface="Arial"/>
              <a:cs typeface="Arial"/>
              <a:sym typeface="Arial"/>
            </a:endParaRPr>
          </a:p>
        </p:txBody>
      </p:sp>
      <p:sp>
        <p:nvSpPr>
          <p:cNvPr id="2775" name="Google Shape;2775;p299"/>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SOURCE</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CLASS</a:t>
            </a:r>
            <a:endParaRPr sz="2800">
              <a:solidFill>
                <a:srgbClr val="20999D"/>
              </a:solidFill>
              <a:latin typeface="Arial"/>
              <a:ea typeface="Arial"/>
              <a:cs typeface="Arial"/>
              <a:sym typeface="Arial"/>
            </a:endParaRPr>
          </a:p>
          <a:p>
            <a:pPr indent="0" lvl="0" marL="0" rtl="0" algn="l">
              <a:spcBef>
                <a:spcPts val="0"/>
              </a:spcBef>
              <a:spcAft>
                <a:spcPts val="0"/>
              </a:spcAft>
              <a:buNone/>
            </a:pPr>
            <a:r>
              <a:t/>
            </a:r>
            <a:endParaRPr sz="2800">
              <a:solidFill>
                <a:srgbClr val="20999D"/>
              </a:solidFill>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RetentionPolicy.</a:t>
            </a:r>
            <a:r>
              <a:rPr lang="en-US" sz="2800">
                <a:solidFill>
                  <a:srgbClr val="20999D"/>
                </a:solidFill>
                <a:latin typeface="Arial"/>
                <a:ea typeface="Arial"/>
                <a:cs typeface="Arial"/>
                <a:sym typeface="Arial"/>
              </a:rPr>
              <a:t>RUNTIME</a:t>
            </a:r>
            <a:endParaRPr sz="2800">
              <a:solidFill>
                <a:srgbClr val="20999D"/>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Konwencje nazewnicze</a:t>
            </a:r>
            <a:endParaRPr>
              <a:latin typeface="Arial"/>
              <a:ea typeface="Arial"/>
              <a:cs typeface="Arial"/>
              <a:sym typeface="Arial"/>
            </a:endParaRPr>
          </a:p>
        </p:txBody>
      </p:sp>
      <p:sp>
        <p:nvSpPr>
          <p:cNvPr id="585" name="Google Shape;585;p57"/>
          <p:cNvSpPr txBox="1"/>
          <p:nvPr>
            <p:ph idx="4294967295" type="ctrTitle"/>
          </p:nvPr>
        </p:nvSpPr>
        <p:spPr>
          <a:xfrm>
            <a:off x="1072050" y="1056438"/>
            <a:ext cx="100479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Identyfikator</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nazwa zmiennej, stałej, metody lub klasy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586" name="Google Shape;586;p57"/>
          <p:cNvSpPr txBox="1"/>
          <p:nvPr/>
        </p:nvSpPr>
        <p:spPr>
          <a:xfrm>
            <a:off x="34200" y="1834025"/>
            <a:ext cx="12123600" cy="45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Zasady i konwencje tworzenia identyfikatorów:</a:t>
            </a:r>
            <a:endParaRPr sz="1800"/>
          </a:p>
          <a:p>
            <a:pPr indent="-342900" lvl="0" marL="457200" rtl="0" algn="l">
              <a:spcBef>
                <a:spcPts val="0"/>
              </a:spcBef>
              <a:spcAft>
                <a:spcPts val="0"/>
              </a:spcAft>
              <a:buSzPts val="1800"/>
              <a:buAutoNum type="arabicPeriod"/>
            </a:pPr>
            <a:r>
              <a:rPr lang="en-US" sz="1800"/>
              <a:t>zaczynają się od litery lub podkreślenia ('_') i mogą zawierać dowolny ciąg znaków alfanumerycznych (liter i cyfr) i / lub znaków podkreślenia, np:</a:t>
            </a:r>
            <a:endParaRPr sz="1800"/>
          </a:p>
          <a:p>
            <a:pPr indent="-342900" lvl="1" marL="914400" rtl="0" algn="l">
              <a:spcBef>
                <a:spcPts val="0"/>
              </a:spcBef>
              <a:spcAft>
                <a:spcPts val="0"/>
              </a:spcAft>
              <a:buSzPts val="1800"/>
              <a:buAutoNum type="alphaLcPeriod"/>
            </a:pPr>
            <a:r>
              <a:rPr lang="en-US" sz="1800"/>
              <a:t>prawidłowe nazwy: </a:t>
            </a:r>
            <a:r>
              <a:rPr b="1" lang="en-US" sz="1800"/>
              <a:t>count</a:t>
            </a:r>
            <a:r>
              <a:rPr lang="en-US" sz="1800"/>
              <a:t>, </a:t>
            </a:r>
            <a:r>
              <a:rPr b="1" lang="en-US" sz="1800"/>
              <a:t>size</a:t>
            </a:r>
            <a:r>
              <a:rPr lang="en-US" sz="1800"/>
              <a:t>, </a:t>
            </a:r>
            <a:r>
              <a:rPr b="1" lang="en-US" sz="1800"/>
              <a:t>_element1, car123, objectWidth</a:t>
            </a:r>
            <a:endParaRPr sz="1800"/>
          </a:p>
          <a:p>
            <a:pPr indent="-342900" lvl="1" marL="914400" rtl="0" algn="l">
              <a:spcBef>
                <a:spcPts val="0"/>
              </a:spcBef>
              <a:spcAft>
                <a:spcPts val="0"/>
              </a:spcAft>
              <a:buSzPts val="1800"/>
              <a:buAutoNum type="alphaLcPeriod"/>
            </a:pPr>
            <a:r>
              <a:rPr lang="en-US" sz="1800"/>
              <a:t>nieprawidłowe nazwy: </a:t>
            </a:r>
            <a:r>
              <a:rPr b="1" lang="en-US" sz="1800">
                <a:solidFill>
                  <a:srgbClr val="E06666"/>
                </a:solidFill>
              </a:rPr>
              <a:t>1element</a:t>
            </a:r>
            <a:r>
              <a:rPr lang="en-US" sz="1800">
                <a:solidFill>
                  <a:srgbClr val="E06666"/>
                </a:solidFill>
              </a:rPr>
              <a:t>, </a:t>
            </a:r>
            <a:r>
              <a:rPr b="1" lang="en-US" sz="1800">
                <a:solidFill>
                  <a:srgbClr val="E06666"/>
                </a:solidFill>
              </a:rPr>
              <a:t>object-height</a:t>
            </a:r>
            <a:r>
              <a:rPr lang="en-US" sz="1800">
                <a:solidFill>
                  <a:srgbClr val="E06666"/>
                </a:solidFill>
              </a:rPr>
              <a:t>, </a:t>
            </a:r>
            <a:r>
              <a:rPr b="1" lang="en-US" sz="1800">
                <a:solidFill>
                  <a:srgbClr val="E06666"/>
                </a:solidFill>
              </a:rPr>
              <a:t>document!size</a:t>
            </a:r>
            <a:endParaRPr sz="1800"/>
          </a:p>
          <a:p>
            <a:pPr indent="-342900" lvl="1" marL="914400" rtl="0" algn="l">
              <a:spcBef>
                <a:spcPts val="0"/>
              </a:spcBef>
              <a:spcAft>
                <a:spcPts val="0"/>
              </a:spcAft>
              <a:buSzPts val="1800"/>
              <a:buAutoNum type="alphaLcPeriod"/>
            </a:pPr>
            <a:r>
              <a:rPr lang="en-US" sz="1800">
                <a:solidFill>
                  <a:schemeClr val="dk1"/>
                </a:solidFill>
              </a:rPr>
              <a:t>wielkość liter ma znaczenie, nazwa </a:t>
            </a:r>
            <a:r>
              <a:rPr b="1" lang="en-US" sz="1800">
                <a:solidFill>
                  <a:schemeClr val="dk1"/>
                </a:solidFill>
              </a:rPr>
              <a:t>count </a:t>
            </a:r>
            <a:r>
              <a:rPr lang="en-US" sz="1800">
                <a:solidFill>
                  <a:schemeClr val="dk1"/>
                </a:solidFill>
              </a:rPr>
              <a:t>i </a:t>
            </a:r>
            <a:r>
              <a:rPr b="1" lang="en-US" sz="1800">
                <a:solidFill>
                  <a:schemeClr val="dk1"/>
                </a:solidFill>
              </a:rPr>
              <a:t>Count </a:t>
            </a:r>
            <a:r>
              <a:rPr lang="en-US" sz="1800">
                <a:solidFill>
                  <a:schemeClr val="dk1"/>
                </a:solidFill>
              </a:rPr>
              <a:t>to dwie różne nazwy</a:t>
            </a:r>
            <a:endParaRPr sz="1800"/>
          </a:p>
          <a:p>
            <a:pPr indent="0" lvl="0" marL="914400" rtl="0" algn="l">
              <a:spcBef>
                <a:spcPts val="0"/>
              </a:spcBef>
              <a:spcAft>
                <a:spcPts val="0"/>
              </a:spcAft>
              <a:buNone/>
            </a:pPr>
            <a:r>
              <a:t/>
            </a:r>
            <a:endParaRPr b="1">
              <a:solidFill>
                <a:srgbClr val="FF0000"/>
              </a:solidFill>
            </a:endParaRPr>
          </a:p>
          <a:p>
            <a:pPr indent="-342900" lvl="0" marL="457200" rtl="0" algn="l">
              <a:spcBef>
                <a:spcPts val="0"/>
              </a:spcBef>
              <a:spcAft>
                <a:spcPts val="0"/>
              </a:spcAft>
              <a:buSzPts val="1800"/>
              <a:buAutoNum type="arabicPeriod"/>
            </a:pPr>
            <a:r>
              <a:rPr lang="en-US" sz="1800"/>
              <a:t>nie można używać słów zarezerwowanych, np.: </a:t>
            </a:r>
            <a:r>
              <a:rPr b="1" lang="en-US" sz="1800">
                <a:solidFill>
                  <a:srgbClr val="E06666"/>
                </a:solidFill>
              </a:rPr>
              <a:t>class</a:t>
            </a:r>
            <a:r>
              <a:rPr lang="en-US" sz="1800">
                <a:solidFill>
                  <a:srgbClr val="E06666"/>
                </a:solidFill>
              </a:rPr>
              <a:t>, </a:t>
            </a:r>
            <a:r>
              <a:rPr b="1" lang="en-US" sz="1800">
                <a:solidFill>
                  <a:srgbClr val="E06666"/>
                </a:solidFill>
              </a:rPr>
              <a:t>int</a:t>
            </a:r>
            <a:r>
              <a:rPr lang="en-US" sz="1800">
                <a:solidFill>
                  <a:srgbClr val="E06666"/>
                </a:solidFill>
              </a:rPr>
              <a:t>, </a:t>
            </a:r>
            <a:r>
              <a:rPr b="1" lang="en-US" sz="1800">
                <a:solidFill>
                  <a:srgbClr val="E06666"/>
                </a:solidFill>
              </a:rPr>
              <a:t>final</a:t>
            </a:r>
            <a:r>
              <a:rPr b="1" lang="en-US" sz="1800">
                <a:solidFill>
                  <a:srgbClr val="FF0000"/>
                </a:solidFill>
              </a:rPr>
              <a:t> </a:t>
            </a:r>
            <a:r>
              <a:rPr lang="en-US" sz="1800"/>
              <a:t>itp.</a:t>
            </a:r>
            <a:endParaRPr sz="1800"/>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lang="en-US" sz="1800"/>
              <a:t>nazwy zmiennych i metod zaczynamy małą literą, każdy składnik wyróżniamy, rozpoczynając go wielka literą, np.: </a:t>
            </a:r>
            <a:r>
              <a:rPr b="1" lang="en-US" sz="1800"/>
              <a:t>x, price, numOfAllOccurs, getBackground()</a:t>
            </a:r>
            <a:endParaRPr b="1" sz="1800"/>
          </a:p>
          <a:p>
            <a:pPr indent="0" lvl="0" marL="457200" rtl="0" algn="l">
              <a:spcBef>
                <a:spcPts val="0"/>
              </a:spcBef>
              <a:spcAft>
                <a:spcPts val="0"/>
              </a:spcAft>
              <a:buNone/>
            </a:pPr>
            <a:r>
              <a:t/>
            </a:r>
            <a:endParaRPr b="1"/>
          </a:p>
          <a:p>
            <a:pPr indent="-342900" lvl="0" marL="457200" rtl="0" algn="l">
              <a:spcBef>
                <a:spcPts val="0"/>
              </a:spcBef>
              <a:spcAft>
                <a:spcPts val="0"/>
              </a:spcAft>
              <a:buSzPts val="1800"/>
              <a:buAutoNum type="arabicPeriod"/>
            </a:pPr>
            <a:r>
              <a:rPr lang="en-US" sz="1800"/>
              <a:t>nazwy stałych piszemy wielkimi literami, składniki rozróżniając za pomocą podkreślenia, np.: </a:t>
            </a:r>
            <a:r>
              <a:rPr b="1" lang="en-US" sz="1800"/>
              <a:t>MAX_SIZE, VAT</a:t>
            </a:r>
            <a:endParaRPr b="1" sz="1800"/>
          </a:p>
          <a:p>
            <a:pPr indent="0" lvl="0" marL="457200" rtl="0" algn="l">
              <a:spcBef>
                <a:spcPts val="0"/>
              </a:spcBef>
              <a:spcAft>
                <a:spcPts val="0"/>
              </a:spcAft>
              <a:buNone/>
            </a:pPr>
            <a:r>
              <a:t/>
            </a:r>
            <a:endParaRPr b="1"/>
          </a:p>
          <a:p>
            <a:pPr indent="-342900" lvl="0" marL="457200" rtl="0" algn="l">
              <a:spcBef>
                <a:spcPts val="0"/>
              </a:spcBef>
              <a:spcAft>
                <a:spcPts val="0"/>
              </a:spcAft>
              <a:buSzPts val="1800"/>
              <a:buAutoNum type="arabicPeriod"/>
            </a:pPr>
            <a:r>
              <a:rPr lang="en-US" sz="1800"/>
              <a:t>nazwy klas zaczynamy wielką literą i dalej wyróżniamy poszczególne składniki także wielką literą, np.: </a:t>
            </a:r>
            <a:r>
              <a:rPr b="1" lang="en-US" sz="1800"/>
              <a:t>Car, CarManager, ArrayList </a:t>
            </a:r>
            <a:r>
              <a:rPr lang="en-US" sz="1800"/>
              <a:t>- tzw. </a:t>
            </a:r>
            <a:r>
              <a:rPr b="1" lang="en-US" sz="1800"/>
              <a:t>CamelCase</a:t>
            </a:r>
            <a:endParaRPr b="1" sz="1800"/>
          </a:p>
        </p:txBody>
      </p:sp>
      <p:sp>
        <p:nvSpPr>
          <p:cNvPr id="587" name="Google Shape;587;p57"/>
          <p:cNvSpPr txBox="1"/>
          <p:nvPr/>
        </p:nvSpPr>
        <p:spPr>
          <a:xfrm>
            <a:off x="5199600" y="985300"/>
            <a:ext cx="5619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9" name="Shape 2779"/>
        <p:cNvGrpSpPr/>
        <p:nvPr/>
      </p:nvGrpSpPr>
      <p:grpSpPr>
        <a:xfrm>
          <a:off x="0" y="0"/>
          <a:ext cx="0" cy="0"/>
          <a:chOff x="0" y="0"/>
          <a:chExt cx="0" cy="0"/>
        </a:xfrm>
      </p:grpSpPr>
      <p:sp>
        <p:nvSpPr>
          <p:cNvPr id="2780" name="Google Shape;2780;p3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1" name="Google Shape;2781;p300"/>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Arial"/>
                <a:ea typeface="Arial"/>
                <a:cs typeface="Arial"/>
                <a:sym typeface="Arial"/>
              </a:rPr>
              <a:t>@Documented</a:t>
            </a:r>
            <a:endParaRPr sz="4800">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dokumentacja działania adnotacji ma być włączona do dokumentacji wszystkich oznaczanych przez nią elementów</a:t>
            </a:r>
            <a:endParaRPr sz="2400">
              <a:solidFill>
                <a:srgbClr val="42719B"/>
              </a:solidFill>
              <a:latin typeface="Arial"/>
              <a:ea typeface="Arial"/>
              <a:cs typeface="Arial"/>
              <a:sym typeface="Arial"/>
            </a:endParaRPr>
          </a:p>
          <a:p>
            <a:pPr indent="0" lvl="0" marL="0" rtl="0" algn="l">
              <a:spcBef>
                <a:spcPts val="0"/>
              </a:spcBef>
              <a:spcAft>
                <a:spcPts val="0"/>
              </a:spcAft>
              <a:buNone/>
            </a:pPr>
            <a:r>
              <a:rPr lang="en-US" sz="4800">
                <a:latin typeface="Arial"/>
                <a:ea typeface="Arial"/>
                <a:cs typeface="Arial"/>
                <a:sym typeface="Arial"/>
              </a:rPr>
              <a:t>@Inherited</a:t>
            </a:r>
            <a:endParaRPr sz="4800">
              <a:latin typeface="Arial"/>
              <a:ea typeface="Arial"/>
              <a:cs typeface="Arial"/>
              <a:sym typeface="Arial"/>
            </a:endParaRPr>
          </a:p>
          <a:p>
            <a:pPr indent="-381000" lvl="0" marL="457200" rtl="0" algn="l">
              <a:spcBef>
                <a:spcPts val="0"/>
              </a:spcBef>
              <a:spcAft>
                <a:spcPts val="0"/>
              </a:spcAft>
              <a:buClr>
                <a:srgbClr val="42719B"/>
              </a:buClr>
              <a:buSzPts val="2400"/>
              <a:buFont typeface="Arial"/>
              <a:buChar char="-"/>
            </a:pPr>
            <a:r>
              <a:rPr lang="en-US" sz="2400">
                <a:solidFill>
                  <a:srgbClr val="42719B"/>
                </a:solidFill>
                <a:latin typeface="Arial"/>
                <a:ea typeface="Arial"/>
                <a:cs typeface="Arial"/>
                <a:sym typeface="Arial"/>
              </a:rPr>
              <a:t>oznaczana przez nią adnotacja ma być dziedziczona przez podklasy</a:t>
            </a:r>
            <a:endParaRPr sz="2400">
              <a:solidFill>
                <a:srgbClr val="42719B"/>
              </a:solidFill>
              <a:latin typeface="Arial"/>
              <a:ea typeface="Arial"/>
              <a:cs typeface="Arial"/>
              <a:sym typeface="Aria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5" name="Shape 2785"/>
        <p:cNvGrpSpPr/>
        <p:nvPr/>
      </p:nvGrpSpPr>
      <p:grpSpPr>
        <a:xfrm>
          <a:off x="0" y="0"/>
          <a:ext cx="0" cy="0"/>
          <a:chOff x="0" y="0"/>
          <a:chExt cx="0" cy="0"/>
        </a:xfrm>
      </p:grpSpPr>
      <p:sp>
        <p:nvSpPr>
          <p:cNvPr id="2786" name="Google Shape;2786;p3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Adnotacje</a:t>
            </a:r>
            <a:endParaRPr sz="2400">
              <a:solidFill>
                <a:schemeClr val="accent6"/>
              </a:solidFill>
              <a:latin typeface="Arial"/>
              <a:ea typeface="Arial"/>
              <a:cs typeface="Arial"/>
              <a:sym typeface="Arial"/>
            </a:endParaRPr>
          </a:p>
        </p:txBody>
      </p:sp>
      <p:sp>
        <p:nvSpPr>
          <p:cNvPr id="2787" name="Google Shape;2787;p301"/>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public</a:t>
            </a:r>
            <a:r>
              <a:rPr lang="en-US" sz="3600">
                <a:latin typeface="Arial"/>
                <a:ea typeface="Arial"/>
                <a:cs typeface="Arial"/>
                <a:sym typeface="Arial"/>
              </a:rPr>
              <a:t> </a:t>
            </a:r>
            <a:r>
              <a:rPr lang="en-US" sz="3600">
                <a:solidFill>
                  <a:schemeClr val="accent2"/>
                </a:solidFill>
                <a:latin typeface="Arial"/>
                <a:ea typeface="Arial"/>
                <a:cs typeface="Arial"/>
                <a:sym typeface="Arial"/>
              </a:rPr>
              <a:t>@interface</a:t>
            </a:r>
            <a:r>
              <a:rPr lang="en-US" sz="3600">
                <a:latin typeface="Arial"/>
                <a:ea typeface="Arial"/>
                <a:cs typeface="Arial"/>
                <a:sym typeface="Arial"/>
              </a:rPr>
              <a:t> </a:t>
            </a:r>
            <a:r>
              <a:rPr lang="en-US" sz="3600">
                <a:solidFill>
                  <a:schemeClr val="accent6"/>
                </a:solidFill>
                <a:latin typeface="Arial"/>
                <a:ea typeface="Arial"/>
                <a:cs typeface="Arial"/>
                <a:sym typeface="Arial"/>
              </a:rPr>
              <a:t>Annotation</a:t>
            </a:r>
            <a:r>
              <a:rPr lang="en-US" sz="3600">
                <a:latin typeface="Arial"/>
                <a:ea typeface="Arial"/>
                <a:cs typeface="Arial"/>
                <a:sym typeface="Arial"/>
              </a:rPr>
              <a:t>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  String name();</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  Type type() default Type.Custom; </a:t>
            </a:r>
            <a:endParaRPr sz="3600">
              <a:latin typeface="Arial"/>
              <a:ea typeface="Arial"/>
              <a:cs typeface="Arial"/>
              <a:sym typeface="Arial"/>
            </a:endParaRPr>
          </a:p>
          <a:p>
            <a:pPr indent="0" lvl="0" marL="0" rtl="0" algn="l">
              <a:spcBef>
                <a:spcPts val="0"/>
              </a:spcBef>
              <a:spcAft>
                <a:spcPts val="0"/>
              </a:spcAft>
              <a:buNone/>
            </a:pPr>
            <a:r>
              <a:rPr lang="en-US" sz="3600">
                <a:latin typeface="Arial"/>
                <a:ea typeface="Arial"/>
                <a:cs typeface="Arial"/>
                <a:sym typeface="Arial"/>
              </a:rPr>
              <a:t>}</a:t>
            </a:r>
            <a:endParaRPr sz="3600">
              <a:latin typeface="Arial"/>
              <a:ea typeface="Arial"/>
              <a:cs typeface="Arial"/>
              <a:sym typeface="Aria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1" name="Shape 2791"/>
        <p:cNvGrpSpPr/>
        <p:nvPr/>
      </p:nvGrpSpPr>
      <p:grpSpPr>
        <a:xfrm>
          <a:off x="0" y="0"/>
          <a:ext cx="0" cy="0"/>
          <a:chOff x="0" y="0"/>
          <a:chExt cx="0" cy="0"/>
        </a:xfrm>
      </p:grpSpPr>
      <p:sp>
        <p:nvSpPr>
          <p:cNvPr id="2792" name="Google Shape;2792;p30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793" name="Google Shape;2793;p30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000">
                <a:solidFill>
                  <a:srgbClr val="20999D"/>
                </a:solidFill>
                <a:latin typeface="Arial"/>
                <a:ea typeface="Arial"/>
                <a:cs typeface="Arial"/>
                <a:sym typeface="Arial"/>
              </a:rPr>
              <a:t>Proces, który pozwala m.in. na zdobywanie informacji o klasach w trakcie wykonania </a:t>
            </a:r>
            <a:r>
              <a:rPr b="1" lang="en-US" sz="3000">
                <a:solidFill>
                  <a:srgbClr val="20999D"/>
                </a:solidFill>
                <a:latin typeface="Arial"/>
                <a:ea typeface="Arial"/>
                <a:cs typeface="Arial"/>
                <a:sym typeface="Arial"/>
              </a:rPr>
              <a:t>programu</a:t>
            </a:r>
            <a:r>
              <a:rPr b="1" lang="en-US" sz="3000">
                <a:solidFill>
                  <a:srgbClr val="20999D"/>
                </a:solidFill>
                <a:latin typeface="Arial"/>
                <a:ea typeface="Arial"/>
                <a:cs typeface="Arial"/>
                <a:sym typeface="Arial"/>
              </a:rPr>
              <a:t>.</a:t>
            </a:r>
            <a:endParaRPr b="1" sz="3000">
              <a:solidFill>
                <a:srgbClr val="20999D"/>
              </a:solidFill>
              <a:latin typeface="Arial"/>
              <a:ea typeface="Arial"/>
              <a:cs typeface="Arial"/>
              <a:sym typeface="Arial"/>
            </a:endParaRPr>
          </a:p>
        </p:txBody>
      </p:sp>
      <p:sp>
        <p:nvSpPr>
          <p:cNvPr id="2794" name="Google Shape;2794;p30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Java Reflection (refleksja)</a:t>
            </a:r>
            <a:endParaRPr>
              <a:latin typeface="Arial"/>
              <a:ea typeface="Arial"/>
              <a:cs typeface="Arial"/>
              <a:sym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sp>
        <p:nvSpPr>
          <p:cNvPr id="2799" name="Google Shape;2799;p30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00" name="Google Shape;2800;p30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#annotations</a:t>
            </a:r>
            <a:endParaRPr b="1" sz="3000">
              <a:solidFill>
                <a:schemeClr val="accent6"/>
              </a:solidFill>
              <a:latin typeface="Arial"/>
              <a:ea typeface="Arial"/>
              <a:cs typeface="Arial"/>
              <a:sym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4" name="Shape 2804"/>
        <p:cNvGrpSpPr/>
        <p:nvPr/>
      </p:nvGrpSpPr>
      <p:grpSpPr>
        <a:xfrm>
          <a:off x="0" y="0"/>
          <a:ext cx="0" cy="0"/>
          <a:chOff x="0" y="0"/>
          <a:chExt cx="0" cy="0"/>
        </a:xfrm>
      </p:grpSpPr>
      <p:sp>
        <p:nvSpPr>
          <p:cNvPr id="2805" name="Google Shape;2805;p3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#annotations</a:t>
            </a:r>
            <a:endParaRPr sz="2400">
              <a:solidFill>
                <a:schemeClr val="accent6"/>
              </a:solidFill>
              <a:latin typeface="Arial"/>
              <a:ea typeface="Arial"/>
              <a:cs typeface="Arial"/>
              <a:sym typeface="Arial"/>
            </a:endParaRPr>
          </a:p>
        </p:txBody>
      </p:sp>
      <p:sp>
        <p:nvSpPr>
          <p:cNvPr id="2806" name="Google Shape;2806;p30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własną adnotację o nazwie </a:t>
            </a:r>
            <a:r>
              <a:rPr b="1" lang="en-US" sz="2200">
                <a:latin typeface="Arial"/>
                <a:ea typeface="Arial"/>
                <a:cs typeface="Arial"/>
                <a:sym typeface="Arial"/>
              </a:rPr>
              <a:t>@Info</a:t>
            </a:r>
            <a:r>
              <a:rPr lang="en-US" sz="2200">
                <a:latin typeface="Arial"/>
                <a:ea typeface="Arial"/>
                <a:cs typeface="Arial"/>
                <a:sym typeface="Arial"/>
              </a:rPr>
              <a:t>, która:</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t>będzie mogła być dodawana nad klasą i metodą</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latin typeface="Arial"/>
                <a:ea typeface="Arial"/>
                <a:cs typeface="Arial"/>
                <a:sym typeface="Arial"/>
              </a:rPr>
              <a:t>powinna działać razem z aplikacją</a:t>
            </a:r>
            <a:endParaRPr sz="2200">
              <a:latin typeface="Arial"/>
              <a:ea typeface="Arial"/>
              <a:cs typeface="Arial"/>
              <a:sym typeface="Arial"/>
            </a:endParaRPr>
          </a:p>
          <a:p>
            <a:pPr indent="-368300" lvl="1" marL="914400" rtl="0" algn="l">
              <a:spcBef>
                <a:spcPts val="0"/>
              </a:spcBef>
              <a:spcAft>
                <a:spcPts val="0"/>
              </a:spcAft>
              <a:buSzPts val="2200"/>
              <a:buFont typeface="Arial"/>
              <a:buAutoNum type="alphaLcPeriod"/>
            </a:pPr>
            <a:r>
              <a:rPr lang="en-US" sz="2200">
                <a:latin typeface="Arial"/>
                <a:ea typeface="Arial"/>
                <a:cs typeface="Arial"/>
                <a:sym typeface="Arial"/>
              </a:rPr>
              <a:t>powinna przyjmować dodatkowe dane opisujące klasę / metodę - autor, data, opis</a:t>
            </a:r>
            <a:endParaRPr sz="2200"/>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Utwórz klasy </a:t>
            </a:r>
            <a:r>
              <a:rPr b="1" lang="en-US" sz="2200">
                <a:latin typeface="Arial"/>
                <a:ea typeface="Arial"/>
                <a:cs typeface="Arial"/>
                <a:sym typeface="Arial"/>
              </a:rPr>
              <a:t>School</a:t>
            </a:r>
            <a:r>
              <a:rPr lang="en-US" sz="2200">
                <a:latin typeface="Arial"/>
                <a:ea typeface="Arial"/>
                <a:cs typeface="Arial"/>
                <a:sym typeface="Arial"/>
              </a:rPr>
              <a:t> oraz </a:t>
            </a:r>
            <a:r>
              <a:rPr b="1" lang="en-US" sz="2200">
                <a:latin typeface="Arial"/>
                <a:ea typeface="Arial"/>
                <a:cs typeface="Arial"/>
                <a:sym typeface="Arial"/>
              </a:rPr>
              <a:t>Student</a:t>
            </a:r>
            <a:r>
              <a:rPr lang="en-US" sz="2200">
                <a:latin typeface="Arial"/>
                <a:ea typeface="Arial"/>
                <a:cs typeface="Arial"/>
                <a:sym typeface="Arial"/>
              </a:rPr>
              <a:t> i dodaj do nich kilka pól oraz metod.</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Utworzoną adnotację dodaj do klas School i Student - wykorzystaj pola adnotacji.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kod, który wyświetli na ekranie wszystkie informacje o klasach School i Student oraz ich metodach.</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działanie adnotacji na pola klas School i Student oraz dopisz kod wyświetlający informacje o dodanych adnotacjach dla pól.</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Napisz nową adnotację </a:t>
            </a:r>
            <a:r>
              <a:rPr b="1" lang="en-US" sz="2200">
                <a:latin typeface="Arial"/>
                <a:ea typeface="Arial"/>
                <a:cs typeface="Arial"/>
                <a:sym typeface="Arial"/>
              </a:rPr>
              <a:t>@DefaultParams</a:t>
            </a:r>
            <a:r>
              <a:rPr lang="en-US" sz="2200">
                <a:latin typeface="Arial"/>
                <a:ea typeface="Arial"/>
                <a:cs typeface="Arial"/>
                <a:sym typeface="Arial"/>
              </a:rPr>
              <a:t>, która będzie przyjmować domyślne parametry wywołania metod. Następnie użyj adnotacji w klasach School i Student oraz napisz kod wywołujący metody z daną adnotacją i przekazujący im podane parametry.</a:t>
            </a:r>
            <a:endParaRPr sz="2200">
              <a:latin typeface="Arial"/>
              <a:ea typeface="Arial"/>
              <a:cs typeface="Arial"/>
              <a:sym typeface="Arial"/>
            </a:endParaRPr>
          </a:p>
        </p:txBody>
      </p:sp>
      <p:sp>
        <p:nvSpPr>
          <p:cNvPr id="2807" name="Google Shape;2807;p30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1" name="Shape 2811"/>
        <p:cNvGrpSpPr/>
        <p:nvPr/>
      </p:nvGrpSpPr>
      <p:grpSpPr>
        <a:xfrm>
          <a:off x="0" y="0"/>
          <a:ext cx="0" cy="0"/>
          <a:chOff x="0" y="0"/>
          <a:chExt cx="0" cy="0"/>
        </a:xfrm>
      </p:grpSpPr>
      <p:sp>
        <p:nvSpPr>
          <p:cNvPr id="2812" name="Google Shape;2812;p30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2813" name="Google Shape;2813;p305"/>
          <p:cNvSpPr txBox="1"/>
          <p:nvPr>
            <p:ph idx="1" type="body"/>
          </p:nvPr>
        </p:nvSpPr>
        <p:spPr>
          <a:xfrm>
            <a:off x="156612" y="2258969"/>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Aleksandria</a:t>
            </a:r>
            <a:endParaRPr sz="4800">
              <a:solidFill>
                <a:srgbClr val="000000"/>
              </a:solidFill>
            </a:endParaRPr>
          </a:p>
        </p:txBody>
      </p:sp>
      <p:pic>
        <p:nvPicPr>
          <p:cNvPr id="2814" name="Google Shape;2814;p305"/>
          <p:cNvPicPr preferRelativeResize="0"/>
          <p:nvPr/>
        </p:nvPicPr>
        <p:blipFill>
          <a:blip r:embed="rId3">
            <a:alphaModFix/>
          </a:blip>
          <a:stretch>
            <a:fillRect/>
          </a:stretch>
        </p:blipFill>
        <p:spPr>
          <a:xfrm>
            <a:off x="6701300" y="2455169"/>
            <a:ext cx="3101832" cy="202951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8" name="Shape 2818"/>
        <p:cNvGrpSpPr/>
        <p:nvPr/>
      </p:nvGrpSpPr>
      <p:grpSpPr>
        <a:xfrm>
          <a:off x="0" y="0"/>
          <a:ext cx="0" cy="0"/>
          <a:chOff x="0" y="0"/>
          <a:chExt cx="0" cy="0"/>
        </a:xfrm>
      </p:grpSpPr>
      <p:sp>
        <p:nvSpPr>
          <p:cNvPr id="2819" name="Google Shape;2819;p3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a:t>
            </a:r>
            <a:endParaRPr sz="2400">
              <a:solidFill>
                <a:schemeClr val="accent6"/>
              </a:solidFill>
              <a:latin typeface="Arial"/>
              <a:ea typeface="Arial"/>
              <a:cs typeface="Arial"/>
              <a:sym typeface="Arial"/>
            </a:endParaRPr>
          </a:p>
        </p:txBody>
      </p:sp>
      <p:sp>
        <p:nvSpPr>
          <p:cNvPr id="2820" name="Google Shape;2820;p306"/>
          <p:cNvSpPr txBox="1"/>
          <p:nvPr>
            <p:ph idx="4294967295" type="ctrTitle"/>
          </p:nvPr>
        </p:nvSpPr>
        <p:spPr>
          <a:xfrm>
            <a:off x="170425" y="963000"/>
            <a:ext cx="59148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0999D"/>
                </a:solidFill>
                <a:latin typeface="Arial"/>
                <a:ea typeface="Arial"/>
                <a:cs typeface="Arial"/>
                <a:sym typeface="Arial"/>
              </a:rPr>
              <a:t>Aplikacja do zarządzania biblioteką posiadającą w swoich zasobach:</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książki</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czasopisma</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audiobooki</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filmy</a:t>
            </a:r>
            <a:endParaRPr sz="2400">
              <a:solidFill>
                <a:srgbClr val="20999D"/>
              </a:solidFill>
              <a:latin typeface="Arial"/>
              <a:ea typeface="Arial"/>
              <a:cs typeface="Arial"/>
              <a:sym typeface="Arial"/>
            </a:endParaRPr>
          </a:p>
          <a:p>
            <a:pPr indent="-381000" lvl="0" marL="457200" rtl="0" algn="l">
              <a:spcBef>
                <a:spcPts val="0"/>
              </a:spcBef>
              <a:spcAft>
                <a:spcPts val="0"/>
              </a:spcAft>
              <a:buClr>
                <a:srgbClr val="20999D"/>
              </a:buClr>
              <a:buSzPts val="2400"/>
              <a:buFont typeface="Arial"/>
              <a:buChar char="●"/>
            </a:pPr>
            <a:r>
              <a:rPr lang="en-US" sz="2400">
                <a:solidFill>
                  <a:srgbClr val="20999D"/>
                </a:solidFill>
                <a:latin typeface="Arial"/>
                <a:ea typeface="Arial"/>
                <a:cs typeface="Arial"/>
                <a:sym typeface="Arial"/>
              </a:rPr>
              <a:t>płyty winylowe</a:t>
            </a:r>
            <a:br>
              <a:rPr lang="en-US" sz="2400">
                <a:solidFill>
                  <a:srgbClr val="20999D"/>
                </a:solidFill>
                <a:latin typeface="Arial"/>
                <a:ea typeface="Arial"/>
                <a:cs typeface="Arial"/>
                <a:sym typeface="Arial"/>
              </a:rPr>
            </a:br>
            <a:endParaRPr sz="2400">
              <a:solidFill>
                <a:srgbClr val="20999D"/>
              </a:solidFill>
              <a:latin typeface="Arial"/>
              <a:ea typeface="Arial"/>
              <a:cs typeface="Arial"/>
              <a:sym typeface="Arial"/>
            </a:endParaRPr>
          </a:p>
          <a:p>
            <a:pPr indent="0" lvl="0" marL="0" rtl="0" algn="l">
              <a:spcBef>
                <a:spcPts val="0"/>
              </a:spcBef>
              <a:spcAft>
                <a:spcPts val="0"/>
              </a:spcAft>
              <a:buNone/>
            </a:pPr>
            <a:r>
              <a:rPr lang="en-US" sz="2400">
                <a:solidFill>
                  <a:srgbClr val="000080"/>
                </a:solidFill>
                <a:latin typeface="Arial"/>
                <a:ea typeface="Arial"/>
                <a:cs typeface="Arial"/>
                <a:sym typeface="Arial"/>
              </a:rPr>
              <a:t>Dwa rodzaje użytkowników:</a:t>
            </a:r>
            <a:endParaRPr sz="2400">
              <a:solidFill>
                <a:srgbClr val="000080"/>
              </a:solidFill>
              <a:latin typeface="Arial"/>
              <a:ea typeface="Arial"/>
              <a:cs typeface="Arial"/>
              <a:sym typeface="Arial"/>
            </a:endParaRPr>
          </a:p>
          <a:p>
            <a:pPr indent="-381000" lvl="0" marL="457200" rtl="0" algn="l">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administrator</a:t>
            </a:r>
            <a:endParaRPr sz="2400">
              <a:solidFill>
                <a:srgbClr val="000080"/>
              </a:solidFill>
              <a:latin typeface="Arial"/>
              <a:ea typeface="Arial"/>
              <a:cs typeface="Arial"/>
              <a:sym typeface="Arial"/>
            </a:endParaRPr>
          </a:p>
          <a:p>
            <a:pPr indent="-381000" lvl="0" marL="457200" rtl="0" algn="l">
              <a:spcBef>
                <a:spcPts val="0"/>
              </a:spcBef>
              <a:spcAft>
                <a:spcPts val="0"/>
              </a:spcAft>
              <a:buClr>
                <a:srgbClr val="000080"/>
              </a:buClr>
              <a:buSzPts val="2400"/>
              <a:buFont typeface="Arial"/>
              <a:buChar char="●"/>
            </a:pPr>
            <a:r>
              <a:rPr lang="en-US" sz="2400">
                <a:solidFill>
                  <a:srgbClr val="000080"/>
                </a:solidFill>
                <a:latin typeface="Arial"/>
                <a:ea typeface="Arial"/>
                <a:cs typeface="Arial"/>
                <a:sym typeface="Arial"/>
              </a:rPr>
              <a:t>zwykły user - czytelnik</a:t>
            </a:r>
            <a:endParaRPr sz="2400">
              <a:solidFill>
                <a:srgbClr val="000080"/>
              </a:solidFill>
              <a:latin typeface="Arial"/>
              <a:ea typeface="Arial"/>
              <a:cs typeface="Arial"/>
              <a:sym typeface="Arial"/>
            </a:endParaRPr>
          </a:p>
        </p:txBody>
      </p:sp>
      <p:sp>
        <p:nvSpPr>
          <p:cNvPr id="2821" name="Google Shape;2821;p306"/>
          <p:cNvSpPr txBox="1"/>
          <p:nvPr>
            <p:ph idx="4294967295" type="ctrTitle"/>
          </p:nvPr>
        </p:nvSpPr>
        <p:spPr>
          <a:xfrm>
            <a:off x="6220875" y="963000"/>
            <a:ext cx="59148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660E7A"/>
                </a:solidFill>
                <a:latin typeface="Arial"/>
                <a:ea typeface="Arial"/>
                <a:cs typeface="Arial"/>
                <a:sym typeface="Arial"/>
              </a:rPr>
              <a:t>Możliwości (czytelnik):</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wypożyczenia zasobu (limity miesięczne!)</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wyszukania zasobu</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zwroty zasobu</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historia wypożyczeń</a:t>
            </a:r>
            <a:endParaRPr sz="2400">
              <a:solidFill>
                <a:srgbClr val="660E7A"/>
              </a:solidFill>
              <a:latin typeface="Arial"/>
              <a:ea typeface="Arial"/>
              <a:cs typeface="Arial"/>
              <a:sym typeface="Arial"/>
            </a:endParaRPr>
          </a:p>
          <a:p>
            <a:pPr indent="-381000" lvl="0" marL="457200" rtl="0" algn="l">
              <a:spcBef>
                <a:spcPts val="0"/>
              </a:spcBef>
              <a:spcAft>
                <a:spcPts val="0"/>
              </a:spcAft>
              <a:buClr>
                <a:srgbClr val="660E7A"/>
              </a:buClr>
              <a:buSzPts val="2400"/>
              <a:buFont typeface="Arial"/>
              <a:buChar char="●"/>
            </a:pPr>
            <a:r>
              <a:rPr lang="en-US" sz="2400">
                <a:solidFill>
                  <a:srgbClr val="660E7A"/>
                </a:solidFill>
                <a:latin typeface="Arial"/>
                <a:ea typeface="Arial"/>
                <a:cs typeface="Arial"/>
                <a:sym typeface="Arial"/>
              </a:rPr>
              <a:t>rezerwacja jak zasób już wypożyczony przez kogoś innego</a:t>
            </a:r>
            <a:endParaRPr sz="2400">
              <a:solidFill>
                <a:srgbClr val="660E7A"/>
              </a:solidFill>
              <a:latin typeface="Arial"/>
              <a:ea typeface="Arial"/>
              <a:cs typeface="Arial"/>
              <a:sym typeface="Arial"/>
            </a:endParaRPr>
          </a:p>
          <a:p>
            <a:pPr indent="0" lvl="0" marL="0" rtl="0" algn="l">
              <a:spcBef>
                <a:spcPts val="0"/>
              </a:spcBef>
              <a:spcAft>
                <a:spcPts val="0"/>
              </a:spcAft>
              <a:buNone/>
            </a:pPr>
            <a:r>
              <a:t/>
            </a:r>
            <a:endParaRPr sz="2400">
              <a:solidFill>
                <a:srgbClr val="20999D"/>
              </a:solidFill>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Możliwości (administrator):</a:t>
            </a:r>
            <a:endParaRPr sz="2400">
              <a:solidFill>
                <a:schemeClr val="accent6"/>
              </a:solidFill>
              <a:latin typeface="Arial"/>
              <a:ea typeface="Arial"/>
              <a:cs typeface="Arial"/>
              <a:sym typeface="Arial"/>
            </a:endParaRPr>
          </a:p>
          <a:p>
            <a:pPr indent="-381000" lvl="0" marL="457200" rtl="0" algn="l">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zasobami</a:t>
            </a:r>
            <a:endParaRPr sz="2400">
              <a:solidFill>
                <a:schemeClr val="accent6"/>
              </a:solidFill>
              <a:latin typeface="Arial"/>
              <a:ea typeface="Arial"/>
              <a:cs typeface="Arial"/>
              <a:sym typeface="Arial"/>
            </a:endParaRPr>
          </a:p>
          <a:p>
            <a:pPr indent="-381000" lvl="0" marL="457200" rtl="0" algn="l">
              <a:spcBef>
                <a:spcPts val="0"/>
              </a:spcBef>
              <a:spcAft>
                <a:spcPts val="0"/>
              </a:spcAft>
              <a:buClr>
                <a:schemeClr val="accent6"/>
              </a:buClr>
              <a:buSzPts val="2400"/>
              <a:buFont typeface="Arial"/>
              <a:buChar char="●"/>
            </a:pPr>
            <a:r>
              <a:rPr lang="en-US" sz="2400">
                <a:solidFill>
                  <a:schemeClr val="accent6"/>
                </a:solidFill>
                <a:latin typeface="Arial"/>
                <a:ea typeface="Arial"/>
                <a:cs typeface="Arial"/>
                <a:sym typeface="Arial"/>
              </a:rPr>
              <a:t>zarządzanie czytelnikami</a:t>
            </a:r>
            <a:endParaRPr sz="2400">
              <a:solidFill>
                <a:schemeClr val="accent6"/>
              </a:solidFill>
              <a:latin typeface="Arial"/>
              <a:ea typeface="Arial"/>
              <a:cs typeface="Arial"/>
              <a:sym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5" name="Shape 2825"/>
        <p:cNvGrpSpPr/>
        <p:nvPr/>
      </p:nvGrpSpPr>
      <p:grpSpPr>
        <a:xfrm>
          <a:off x="0" y="0"/>
          <a:ext cx="0" cy="0"/>
          <a:chOff x="0" y="0"/>
          <a:chExt cx="0" cy="0"/>
        </a:xfrm>
      </p:grpSpPr>
      <p:sp>
        <p:nvSpPr>
          <p:cNvPr id="2826" name="Google Shape;2826;p3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#1</a:t>
            </a:r>
            <a:endParaRPr sz="2400">
              <a:solidFill>
                <a:schemeClr val="accent6"/>
              </a:solidFill>
              <a:latin typeface="Arial"/>
              <a:ea typeface="Arial"/>
              <a:cs typeface="Arial"/>
              <a:sym typeface="Arial"/>
            </a:endParaRPr>
          </a:p>
        </p:txBody>
      </p:sp>
      <p:sp>
        <p:nvSpPr>
          <p:cNvPr id="2827" name="Google Shape;2827;p307"/>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Przed rozpoczęciem - utwórz i zaimportuj w Intellij nowe repozytorium kodu (GitHub) o nazwie: </a:t>
            </a:r>
            <a:r>
              <a:rPr b="1" lang="en-US" sz="1900">
                <a:solidFill>
                  <a:srgbClr val="2B2B2B"/>
                </a:solidFill>
                <a:latin typeface="Arial"/>
                <a:ea typeface="Arial"/>
                <a:cs typeface="Arial"/>
                <a:sym typeface="Arial"/>
              </a:rPr>
              <a:t>javagda24_alexandria</a:t>
            </a:r>
            <a:endParaRPr b="1" sz="1900">
              <a:solidFill>
                <a:srgbClr val="2B2B2B"/>
              </a:solidFill>
              <a:latin typeface="Arial"/>
              <a:ea typeface="Arial"/>
              <a:cs typeface="Arial"/>
              <a:sym typeface="Arial"/>
            </a:endParaRPr>
          </a:p>
          <a:p>
            <a:pPr indent="0" lvl="0" marL="0" rtl="0" algn="l">
              <a:spcBef>
                <a:spcPts val="0"/>
              </a:spcBef>
              <a:spcAft>
                <a:spcPts val="0"/>
              </a:spcAft>
              <a:buNone/>
            </a:pPr>
            <a:r>
              <a:t/>
            </a:r>
            <a:endParaRPr b="1" sz="1900">
              <a:solidFill>
                <a:srgbClr val="2B2B2B"/>
              </a:solidFill>
              <a:latin typeface="Arial"/>
              <a:ea typeface="Arial"/>
              <a:cs typeface="Arial"/>
              <a:sym typeface="Arial"/>
            </a:endParaRPr>
          </a:p>
          <a:p>
            <a:pPr indent="0" lvl="0" marL="0" rtl="0" algn="l">
              <a:spcBef>
                <a:spcPts val="0"/>
              </a:spcBef>
              <a:spcAft>
                <a:spcPts val="0"/>
              </a:spcAft>
              <a:buNone/>
            </a:pPr>
            <a:r>
              <a:rPr lang="en-US" sz="1900">
                <a:solidFill>
                  <a:srgbClr val="2B2B2B"/>
                </a:solidFill>
                <a:latin typeface="Arial"/>
                <a:ea typeface="Arial"/>
                <a:cs typeface="Arial"/>
                <a:sym typeface="Arial"/>
              </a:rPr>
              <a:t>Twoim pierwszym zadaniem będzie przygotowanie klas:</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User</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każdy użytkownik ma imię i nazwisko</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przy rejestracji użytkownik podaje również adres e-mail i nr telefonu</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istnieje podział na typy: administrator / czytelnik</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Book</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każdy książka ma swój tytuł, opis, autora, liczbę stron oraz kategorię</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Vinyl</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Font typeface="Arial"/>
              <a:buChar char="○"/>
            </a:pPr>
            <a:r>
              <a:rPr lang="en-US" sz="1900">
                <a:solidFill>
                  <a:srgbClr val="2B2B2B"/>
                </a:solidFill>
              </a:rPr>
              <a:t>każda płyta ma swój tytuł, wykonawcę oraz kategorię</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ile pozycji jest aktualnie dostępnych oraz ile jest ich w sumie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u="sng">
                <a:solidFill>
                  <a:srgbClr val="2B2B2B"/>
                </a:solidFill>
                <a:latin typeface="Arial"/>
                <a:ea typeface="Arial"/>
                <a:cs typeface="Arial"/>
                <a:sym typeface="Arial"/>
              </a:rPr>
              <a:t>AlexandriaLibrary</a:t>
            </a:r>
            <a:endParaRPr sz="1900" u="sng">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1900">
                <a:solidFill>
                  <a:srgbClr val="2B2B2B"/>
                </a:solidFill>
              </a:rPr>
              <a:t>klasa zarządzająca biblioteką</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pozwala tworzyć nowych użytkowników</a:t>
            </a:r>
            <a:endParaRPr sz="1900">
              <a:solidFill>
                <a:srgbClr val="2B2B2B"/>
              </a:solidFill>
            </a:endParaRPr>
          </a:p>
          <a:p>
            <a:pPr indent="-349250" lvl="1" marL="914400" rtl="0" algn="l">
              <a:spcBef>
                <a:spcPts val="0"/>
              </a:spcBef>
              <a:spcAft>
                <a:spcPts val="0"/>
              </a:spcAft>
              <a:buClr>
                <a:srgbClr val="2B2B2B"/>
              </a:buClr>
              <a:buSzPts val="1900"/>
              <a:buChar char="○"/>
            </a:pPr>
            <a:r>
              <a:rPr lang="en-US" sz="1900">
                <a:solidFill>
                  <a:srgbClr val="2B2B2B"/>
                </a:solidFill>
              </a:rPr>
              <a:t>pozwala tworzyć nowe pozycje</a:t>
            </a:r>
            <a:endParaRPr sz="1900">
              <a:solidFill>
                <a:srgbClr val="2B2B2B"/>
              </a:solidFill>
            </a:endParaRPr>
          </a:p>
        </p:txBody>
      </p:sp>
      <p:sp>
        <p:nvSpPr>
          <p:cNvPr id="2828" name="Google Shape;2828;p30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Dodaj link do repozytorium na Slack!</a:t>
            </a:r>
            <a:endParaRPr sz="2400">
              <a:solidFill>
                <a:srgbClr val="FF0000"/>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2" name="Shape 2832"/>
        <p:cNvGrpSpPr/>
        <p:nvPr/>
      </p:nvGrpSpPr>
      <p:grpSpPr>
        <a:xfrm>
          <a:off x="0" y="0"/>
          <a:ext cx="0" cy="0"/>
          <a:chOff x="0" y="0"/>
          <a:chExt cx="0" cy="0"/>
        </a:xfrm>
      </p:grpSpPr>
      <p:sp>
        <p:nvSpPr>
          <p:cNvPr id="2833" name="Google Shape;2833;p3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#2</a:t>
            </a:r>
            <a:endParaRPr sz="2400">
              <a:solidFill>
                <a:schemeClr val="accent6"/>
              </a:solidFill>
              <a:latin typeface="Arial"/>
              <a:ea typeface="Arial"/>
              <a:cs typeface="Arial"/>
              <a:sym typeface="Arial"/>
            </a:endParaRPr>
          </a:p>
        </p:txBody>
      </p:sp>
      <p:sp>
        <p:nvSpPr>
          <p:cNvPr id="2834" name="Google Shape;2834;p308"/>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Przykładowe pomysły: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pakiety i uporządkuj klasy. Możesz podzielić klasy względem rodzaju: osobno przedmioty do wypożyczenia, osobno osoby, osobno zarządzanie biblioteką.</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klas odpowiednie modyfikatory dostępu na poziomie pól, konstruktorów i metod</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 klasach reprezentujących rzeczy do wypożyczenia (książki, płyty itp) dodaj metodę do wyszukiwania po tytule. Metoda zwróci </a:t>
            </a:r>
            <a:r>
              <a:rPr b="1" lang="en-US" sz="1900">
                <a:solidFill>
                  <a:srgbClr val="2B2B2B"/>
                </a:solidFill>
                <a:latin typeface="Arial"/>
                <a:ea typeface="Arial"/>
                <a:cs typeface="Arial"/>
                <a:sym typeface="Arial"/>
              </a:rPr>
              <a:t>true </a:t>
            </a:r>
            <a:r>
              <a:rPr lang="en-US" sz="1900">
                <a:solidFill>
                  <a:srgbClr val="2B2B2B"/>
                </a:solidFill>
                <a:latin typeface="Arial"/>
                <a:ea typeface="Arial"/>
                <a:cs typeface="Arial"/>
                <a:sym typeface="Arial"/>
              </a:rPr>
              <a:t>jeżeli szukana fraza znajdzie się w tytule przedmiotu.</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klas przedmiotów dodaj pole </a:t>
            </a:r>
            <a:r>
              <a:rPr b="1" lang="en-US" sz="1900">
                <a:solidFill>
                  <a:srgbClr val="2B2B2B"/>
                </a:solidFill>
                <a:latin typeface="Arial"/>
                <a:ea typeface="Arial"/>
                <a:cs typeface="Arial"/>
                <a:sym typeface="Arial"/>
              </a:rPr>
              <a:t>description</a:t>
            </a:r>
            <a:r>
              <a:rPr lang="en-US" sz="1900">
                <a:solidFill>
                  <a:srgbClr val="2B2B2B"/>
                </a:solidFill>
                <a:latin typeface="Arial"/>
                <a:ea typeface="Arial"/>
                <a:cs typeface="Arial"/>
                <a:sym typeface="Arial"/>
              </a:rPr>
              <a:t>, które zawierać będzie długi opis przedmiotu. Dodaj metodę która zwróci krótką wersję (np.: 50 pierwszych znaków zaokrąglając do pełnego wyrazu)</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stwórz enum dla typu każdego z rodzajów przedmiotów, np.: dla płyt oznaczających rodzaj muzyki, dla książek rodzaj literatury</a:t>
            </a:r>
            <a:endParaRPr sz="10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własne pomysły na podstawie tego co się dzisiaj nauczyłeś do rozbudowy projektu Aleksandria</a:t>
            </a:r>
            <a:endParaRPr b="1" sz="1900">
              <a:solidFill>
                <a:schemeClr val="accent2"/>
              </a:solidFill>
              <a:latin typeface="Arial"/>
              <a:ea typeface="Arial"/>
              <a:cs typeface="Arial"/>
              <a:sym typeface="Arial"/>
            </a:endParaRPr>
          </a:p>
        </p:txBody>
      </p:sp>
      <p:sp>
        <p:nvSpPr>
          <p:cNvPr id="2835" name="Google Shape;2835;p30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36" name="Google Shape;2836;p308"/>
          <p:cNvPicPr preferRelativeResize="0"/>
          <p:nvPr/>
        </p:nvPicPr>
        <p:blipFill>
          <a:blip r:embed="rId3">
            <a:alphaModFix/>
          </a:blip>
          <a:stretch>
            <a:fillRect/>
          </a:stretch>
        </p:blipFill>
        <p:spPr>
          <a:xfrm>
            <a:off x="5360364" y="4927950"/>
            <a:ext cx="1522324" cy="1232425"/>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0" name="Shape 2840"/>
        <p:cNvGrpSpPr/>
        <p:nvPr/>
      </p:nvGrpSpPr>
      <p:grpSpPr>
        <a:xfrm>
          <a:off x="0" y="0"/>
          <a:ext cx="0" cy="0"/>
          <a:chOff x="0" y="0"/>
          <a:chExt cx="0" cy="0"/>
        </a:xfrm>
      </p:grpSpPr>
      <p:sp>
        <p:nvSpPr>
          <p:cNvPr id="2841" name="Google Shape;2841;p3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#3</a:t>
            </a:r>
            <a:endParaRPr sz="2400">
              <a:solidFill>
                <a:schemeClr val="accent6"/>
              </a:solidFill>
              <a:latin typeface="Arial"/>
              <a:ea typeface="Arial"/>
              <a:cs typeface="Arial"/>
              <a:sym typeface="Arial"/>
            </a:endParaRPr>
          </a:p>
        </p:txBody>
      </p:sp>
      <p:sp>
        <p:nvSpPr>
          <p:cNvPr id="2842" name="Google Shape;2842;p309"/>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to, by książki i winyle dodawane były do tablicy o maksymalnym rozmiarze 100</a:t>
            </a:r>
            <a:endParaRPr sz="1900">
              <a:solidFill>
                <a:srgbClr val="2B2B2B"/>
              </a:solidFill>
              <a:latin typeface="Arial"/>
              <a:ea typeface="Arial"/>
              <a:cs typeface="Arial"/>
              <a:sym typeface="Arial"/>
            </a:endParaRPr>
          </a:p>
          <a:p>
            <a:pPr indent="-349250" lvl="1" marL="914400" rtl="0" algn="l">
              <a:spcBef>
                <a:spcPts val="0"/>
              </a:spcBef>
              <a:spcAft>
                <a:spcPts val="0"/>
              </a:spcAft>
              <a:buClr>
                <a:srgbClr val="2B2B2B"/>
              </a:buClr>
              <a:buSzPts val="1900"/>
              <a:buChar char="○"/>
            </a:pPr>
            <a:r>
              <a:rPr lang="en-US" sz="2400">
                <a:solidFill>
                  <a:srgbClr val="FF0000"/>
                </a:solidFill>
              </a:rPr>
              <a:t>*</a:t>
            </a:r>
            <a:r>
              <a:rPr lang="en-US" sz="1900">
                <a:solidFill>
                  <a:srgbClr val="2B2B2B"/>
                </a:solidFill>
              </a:rPr>
              <a:t> rozszerz działanie o możliwość dodawania elementów do tablicy o nieograniczonym rozmiarze</a:t>
            </a:r>
            <a:endParaRPr sz="1900">
              <a:solidFill>
                <a:srgbClr val="2B2B2B"/>
              </a:solidFil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utworzenie metod zarządzających kolekcją dostępnych pozycji w Twojej bibliotece: dodanie, usunięcie, wypożyczenie, edycja, wypisanie wszystkich pozycji, wszystkich dostępnych itd.</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utwórz klasę bazową dla klas: </a:t>
            </a:r>
            <a:r>
              <a:rPr b="1" lang="en-US" sz="1900">
                <a:solidFill>
                  <a:srgbClr val="2B2B2B"/>
                </a:solidFill>
                <a:latin typeface="Arial"/>
                <a:ea typeface="Arial"/>
                <a:cs typeface="Arial"/>
                <a:sym typeface="Arial"/>
              </a:rPr>
              <a:t>Book</a:t>
            </a:r>
            <a:r>
              <a:rPr lang="en-US" sz="1900">
                <a:solidFill>
                  <a:srgbClr val="2B2B2B"/>
                </a:solidFill>
                <a:latin typeface="Arial"/>
                <a:ea typeface="Arial"/>
                <a:cs typeface="Arial"/>
                <a:sym typeface="Arial"/>
              </a:rPr>
              <a:t> oraz </a:t>
            </a:r>
            <a:r>
              <a:rPr b="1" lang="en-US" sz="1900">
                <a:solidFill>
                  <a:srgbClr val="2B2B2B"/>
                </a:solidFill>
                <a:latin typeface="Arial"/>
                <a:ea typeface="Arial"/>
                <a:cs typeface="Arial"/>
                <a:sym typeface="Arial"/>
              </a:rPr>
              <a:t>Vinyl </a:t>
            </a:r>
            <a:r>
              <a:rPr lang="en-US" sz="1900">
                <a:solidFill>
                  <a:srgbClr val="2B2B2B"/>
                </a:solidFill>
                <a:latin typeface="Arial"/>
                <a:ea typeface="Arial"/>
                <a:cs typeface="Arial"/>
                <a:sym typeface="Arial"/>
              </a:rPr>
              <a:t>- </a:t>
            </a:r>
            <a:r>
              <a:rPr b="1" lang="en-US" sz="1900">
                <a:solidFill>
                  <a:srgbClr val="2B2B2B"/>
                </a:solidFill>
                <a:latin typeface="Arial"/>
                <a:ea typeface="Arial"/>
                <a:cs typeface="Arial"/>
                <a:sym typeface="Arial"/>
              </a:rPr>
              <a:t>Item</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mechanizm dziedziczenia w przypadku klas </a:t>
            </a:r>
            <a:r>
              <a:rPr b="1" lang="en-US" sz="1900">
                <a:solidFill>
                  <a:srgbClr val="2B2B2B"/>
                </a:solidFill>
                <a:latin typeface="Arial"/>
                <a:ea typeface="Arial"/>
                <a:cs typeface="Arial"/>
                <a:sym typeface="Arial"/>
              </a:rPr>
              <a:t>Book </a:t>
            </a:r>
            <a:r>
              <a:rPr lang="en-US" sz="1900">
                <a:solidFill>
                  <a:srgbClr val="2B2B2B"/>
                </a:solidFill>
                <a:latin typeface="Arial"/>
                <a:ea typeface="Arial"/>
                <a:cs typeface="Arial"/>
                <a:sym typeface="Arial"/>
              </a:rPr>
              <a:t>i </a:t>
            </a:r>
            <a:r>
              <a:rPr b="1" lang="en-US" sz="1900">
                <a:solidFill>
                  <a:srgbClr val="2B2B2B"/>
                </a:solidFill>
                <a:latin typeface="Arial"/>
                <a:ea typeface="Arial"/>
                <a:cs typeface="Arial"/>
                <a:sym typeface="Arial"/>
              </a:rPr>
              <a:t>Vinyl</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kolejne klasy: </a:t>
            </a:r>
            <a:r>
              <a:rPr b="1" lang="en-US" sz="1900">
                <a:solidFill>
                  <a:srgbClr val="2B2B2B"/>
                </a:solidFill>
                <a:latin typeface="Arial"/>
                <a:ea typeface="Arial"/>
                <a:cs typeface="Arial"/>
                <a:sym typeface="Arial"/>
              </a:rPr>
              <a:t>Movie, Newspaper</a:t>
            </a:r>
            <a:r>
              <a:rPr lang="en-US" sz="1900">
                <a:solidFill>
                  <a:srgbClr val="2B2B2B"/>
                </a:solidFill>
                <a:latin typeface="Arial"/>
                <a:ea typeface="Arial"/>
                <a:cs typeface="Arial"/>
                <a:sym typeface="Arial"/>
              </a:rPr>
              <a:t> itp., które będą stanowiły zbiór Twojej biblioteki</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p:txBody>
      </p:sp>
      <p:sp>
        <p:nvSpPr>
          <p:cNvPr id="2843" name="Google Shape;2843;p30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44" name="Google Shape;2844;p309"/>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danych</a:t>
            </a:r>
            <a:endParaRPr>
              <a:latin typeface="Arial"/>
              <a:ea typeface="Arial"/>
              <a:cs typeface="Arial"/>
              <a:sym typeface="Arial"/>
            </a:endParaRPr>
          </a:p>
        </p:txBody>
      </p:sp>
      <p:sp>
        <p:nvSpPr>
          <p:cNvPr id="593" name="Google Shape;593;p58"/>
          <p:cNvSpPr txBox="1"/>
          <p:nvPr>
            <p:ph idx="4294967295" type="ctrTitle"/>
          </p:nvPr>
        </p:nvSpPr>
        <p:spPr>
          <a:xfrm>
            <a:off x="285725" y="3719125"/>
            <a:ext cx="55788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rial"/>
                <a:ea typeface="Arial"/>
                <a:cs typeface="Arial"/>
                <a:sym typeface="Arial"/>
              </a:rPr>
              <a:t>int x       =       y      +      1;</a:t>
            </a:r>
            <a:endParaRPr sz="3600">
              <a:latin typeface="Arial"/>
              <a:ea typeface="Arial"/>
              <a:cs typeface="Arial"/>
              <a:sym typeface="Arial"/>
            </a:endParaRPr>
          </a:p>
        </p:txBody>
      </p:sp>
      <p:cxnSp>
        <p:nvCxnSpPr>
          <p:cNvPr id="594" name="Google Shape;594;p58"/>
          <p:cNvCxnSpPr/>
          <p:nvPr/>
        </p:nvCxnSpPr>
        <p:spPr>
          <a:xfrm>
            <a:off x="3400625" y="4446875"/>
            <a:ext cx="9600" cy="900900"/>
          </a:xfrm>
          <a:prstGeom prst="straightConnector1">
            <a:avLst/>
          </a:prstGeom>
          <a:noFill/>
          <a:ln cap="flat" cmpd="sng" w="28575">
            <a:solidFill>
              <a:srgbClr val="E06666"/>
            </a:solidFill>
            <a:prstDash val="solid"/>
            <a:round/>
            <a:headEnd len="med" w="med" type="stealth"/>
            <a:tailEnd len="med" w="med" type="none"/>
          </a:ln>
        </p:spPr>
      </p:cxnSp>
      <p:sp>
        <p:nvSpPr>
          <p:cNvPr id="595" name="Google Shape;595;p58"/>
          <p:cNvSpPr txBox="1"/>
          <p:nvPr/>
        </p:nvSpPr>
        <p:spPr>
          <a:xfrm>
            <a:off x="2776250" y="5344425"/>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1 </a:t>
            </a:r>
            <a:endParaRPr sz="1800"/>
          </a:p>
          <a:p>
            <a:pPr indent="0" lvl="0" marL="0" rtl="0" algn="ctr">
              <a:spcBef>
                <a:spcPts val="0"/>
              </a:spcBef>
              <a:spcAft>
                <a:spcPts val="0"/>
              </a:spcAft>
              <a:buNone/>
            </a:pPr>
            <a:r>
              <a:rPr lang="en-US" sz="1800"/>
              <a:t>(operand)</a:t>
            </a:r>
            <a:endParaRPr sz="1800"/>
          </a:p>
        </p:txBody>
      </p:sp>
      <p:cxnSp>
        <p:nvCxnSpPr>
          <p:cNvPr id="596" name="Google Shape;596;p58"/>
          <p:cNvCxnSpPr/>
          <p:nvPr/>
        </p:nvCxnSpPr>
        <p:spPr>
          <a:xfrm>
            <a:off x="5486100" y="4446875"/>
            <a:ext cx="9900" cy="891300"/>
          </a:xfrm>
          <a:prstGeom prst="straightConnector1">
            <a:avLst/>
          </a:prstGeom>
          <a:noFill/>
          <a:ln cap="flat" cmpd="sng" w="28575">
            <a:solidFill>
              <a:srgbClr val="E06666"/>
            </a:solidFill>
            <a:prstDash val="solid"/>
            <a:round/>
            <a:headEnd len="med" w="med" type="stealth"/>
            <a:tailEnd len="med" w="med" type="none"/>
          </a:ln>
        </p:spPr>
      </p:cxnSp>
      <p:sp>
        <p:nvSpPr>
          <p:cNvPr id="597" name="Google Shape;597;p58"/>
          <p:cNvSpPr txBox="1"/>
          <p:nvPr/>
        </p:nvSpPr>
        <p:spPr>
          <a:xfrm>
            <a:off x="4861725" y="5344425"/>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2 </a:t>
            </a:r>
            <a:endParaRPr sz="1800"/>
          </a:p>
          <a:p>
            <a:pPr indent="0" lvl="0" marL="0" rtl="0" algn="ctr">
              <a:spcBef>
                <a:spcPts val="0"/>
              </a:spcBef>
              <a:spcAft>
                <a:spcPts val="0"/>
              </a:spcAft>
              <a:buNone/>
            </a:pPr>
            <a:r>
              <a:rPr lang="en-US" sz="1800"/>
              <a:t>(operand)</a:t>
            </a:r>
            <a:endParaRPr sz="1800"/>
          </a:p>
        </p:txBody>
      </p:sp>
      <p:sp>
        <p:nvSpPr>
          <p:cNvPr id="598" name="Google Shape;598;p58"/>
          <p:cNvSpPr/>
          <p:nvPr/>
        </p:nvSpPr>
        <p:spPr>
          <a:xfrm rot="-5400000">
            <a:off x="4399925" y="2381100"/>
            <a:ext cx="94500" cy="2321700"/>
          </a:xfrm>
          <a:prstGeom prst="rightBracket">
            <a:avLst>
              <a:gd fmla="val 8333"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8"/>
          <p:cNvSpPr txBox="1"/>
          <p:nvPr>
            <p:ph idx="4294967295" type="ctrTitle"/>
          </p:nvPr>
        </p:nvSpPr>
        <p:spPr>
          <a:xfrm>
            <a:off x="80375" y="1056450"/>
            <a:ext cx="12016500" cy="816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Operacje</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działania na danych, które generują nową wartość</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00" name="Google Shape;600;p58"/>
          <p:cNvSpPr txBox="1"/>
          <p:nvPr/>
        </p:nvSpPr>
        <p:spPr>
          <a:xfrm>
            <a:off x="3719813" y="4791150"/>
            <a:ext cx="14595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operator</a:t>
            </a:r>
            <a:endParaRPr sz="1800"/>
          </a:p>
          <a:p>
            <a:pPr indent="0" lvl="0" marL="0" rtl="0" algn="ctr">
              <a:spcBef>
                <a:spcPts val="0"/>
              </a:spcBef>
              <a:spcAft>
                <a:spcPts val="0"/>
              </a:spcAft>
              <a:buNone/>
            </a:pPr>
            <a:r>
              <a:rPr lang="en-US" sz="1800"/>
              <a:t>(dodawanie)</a:t>
            </a:r>
            <a:endParaRPr sz="1800"/>
          </a:p>
        </p:txBody>
      </p:sp>
      <p:cxnSp>
        <p:nvCxnSpPr>
          <p:cNvPr id="601" name="Google Shape;601;p58"/>
          <p:cNvCxnSpPr>
            <a:endCxn id="600" idx="0"/>
          </p:cNvCxnSpPr>
          <p:nvPr/>
        </p:nvCxnSpPr>
        <p:spPr>
          <a:xfrm>
            <a:off x="4444763" y="4282650"/>
            <a:ext cx="4800" cy="508500"/>
          </a:xfrm>
          <a:prstGeom prst="straightConnector1">
            <a:avLst/>
          </a:prstGeom>
          <a:noFill/>
          <a:ln cap="flat" cmpd="sng" w="28575">
            <a:solidFill>
              <a:srgbClr val="E06666"/>
            </a:solidFill>
            <a:prstDash val="solid"/>
            <a:round/>
            <a:headEnd len="med" w="med" type="stealth"/>
            <a:tailEnd len="med" w="med" type="none"/>
          </a:ln>
        </p:spPr>
      </p:cxnSp>
      <p:cxnSp>
        <p:nvCxnSpPr>
          <p:cNvPr id="602" name="Google Shape;602;p58"/>
          <p:cNvCxnSpPr/>
          <p:nvPr/>
        </p:nvCxnSpPr>
        <p:spPr>
          <a:xfrm rot="10800000">
            <a:off x="4448475" y="2858375"/>
            <a:ext cx="9000" cy="506400"/>
          </a:xfrm>
          <a:prstGeom prst="straightConnector1">
            <a:avLst/>
          </a:prstGeom>
          <a:noFill/>
          <a:ln cap="flat" cmpd="sng" w="28575">
            <a:solidFill>
              <a:srgbClr val="E06666"/>
            </a:solidFill>
            <a:prstDash val="solid"/>
            <a:round/>
            <a:headEnd len="med" w="med" type="stealth"/>
            <a:tailEnd len="med" w="med" type="none"/>
          </a:ln>
        </p:spPr>
      </p:cxnSp>
      <p:sp>
        <p:nvSpPr>
          <p:cNvPr id="603" name="Google Shape;603;p58"/>
          <p:cNvSpPr txBox="1"/>
          <p:nvPr/>
        </p:nvSpPr>
        <p:spPr>
          <a:xfrm>
            <a:off x="1521475" y="2072850"/>
            <a:ext cx="16575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operator</a:t>
            </a:r>
            <a:endParaRPr sz="1800"/>
          </a:p>
          <a:p>
            <a:pPr indent="0" lvl="0" marL="0" rtl="0" algn="ctr">
              <a:spcBef>
                <a:spcPts val="0"/>
              </a:spcBef>
              <a:spcAft>
                <a:spcPts val="0"/>
              </a:spcAft>
              <a:buNone/>
            </a:pPr>
            <a:r>
              <a:rPr lang="en-US" sz="1800"/>
              <a:t>(przypisanie)</a:t>
            </a:r>
            <a:endParaRPr sz="1800"/>
          </a:p>
        </p:txBody>
      </p:sp>
      <p:cxnSp>
        <p:nvCxnSpPr>
          <p:cNvPr id="604" name="Google Shape;604;p58"/>
          <p:cNvCxnSpPr/>
          <p:nvPr/>
        </p:nvCxnSpPr>
        <p:spPr>
          <a:xfrm>
            <a:off x="839000" y="2897250"/>
            <a:ext cx="9600" cy="900900"/>
          </a:xfrm>
          <a:prstGeom prst="straightConnector1">
            <a:avLst/>
          </a:prstGeom>
          <a:noFill/>
          <a:ln cap="flat" cmpd="sng" w="28575">
            <a:solidFill>
              <a:srgbClr val="E06666"/>
            </a:solidFill>
            <a:prstDash val="solid"/>
            <a:round/>
            <a:headEnd len="med" w="med" type="none"/>
            <a:tailEnd len="med" w="med" type="stealth"/>
          </a:ln>
        </p:spPr>
      </p:cxnSp>
      <p:sp>
        <p:nvSpPr>
          <p:cNvPr id="605" name="Google Shape;605;p58"/>
          <p:cNvSpPr txBox="1"/>
          <p:nvPr/>
        </p:nvSpPr>
        <p:spPr>
          <a:xfrm>
            <a:off x="243900" y="2072850"/>
            <a:ext cx="1346100" cy="8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argument 1 </a:t>
            </a:r>
            <a:endParaRPr sz="1800"/>
          </a:p>
          <a:p>
            <a:pPr indent="0" lvl="0" marL="0" rtl="0" algn="ctr">
              <a:spcBef>
                <a:spcPts val="0"/>
              </a:spcBef>
              <a:spcAft>
                <a:spcPts val="0"/>
              </a:spcAft>
              <a:buNone/>
            </a:pPr>
            <a:r>
              <a:rPr lang="en-US" sz="1800"/>
              <a:t>(operand)</a:t>
            </a:r>
            <a:endParaRPr sz="1800"/>
          </a:p>
        </p:txBody>
      </p:sp>
      <p:cxnSp>
        <p:nvCxnSpPr>
          <p:cNvPr id="606" name="Google Shape;606;p58"/>
          <p:cNvCxnSpPr/>
          <p:nvPr/>
        </p:nvCxnSpPr>
        <p:spPr>
          <a:xfrm>
            <a:off x="2277150" y="2872763"/>
            <a:ext cx="5700" cy="922200"/>
          </a:xfrm>
          <a:prstGeom prst="straightConnector1">
            <a:avLst/>
          </a:prstGeom>
          <a:noFill/>
          <a:ln cap="flat" cmpd="sng" w="28575">
            <a:solidFill>
              <a:srgbClr val="E06666"/>
            </a:solidFill>
            <a:prstDash val="solid"/>
            <a:round/>
            <a:headEnd len="med" w="med" type="none"/>
            <a:tailEnd len="med" w="med" type="stealth"/>
          </a:ln>
        </p:spPr>
      </p:cxnSp>
      <p:sp>
        <p:nvSpPr>
          <p:cNvPr id="607" name="Google Shape;607;p58"/>
          <p:cNvSpPr txBox="1"/>
          <p:nvPr>
            <p:ph idx="4294967295" type="ctrTitle"/>
          </p:nvPr>
        </p:nvSpPr>
        <p:spPr>
          <a:xfrm>
            <a:off x="5960500" y="2241325"/>
            <a:ext cx="6135900" cy="231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Wyrażenia (ang. expressions)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 się operatorami i nawiasami.</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Wyrażenia są wyliczane, a ich wyniki mogą być wykorzystywane, np. w przypisaniach, jako argumenty innych operatorów, metod itp</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08" name="Google Shape;608;p58"/>
          <p:cNvSpPr txBox="1"/>
          <p:nvPr/>
        </p:nvSpPr>
        <p:spPr>
          <a:xfrm>
            <a:off x="6532525" y="4555825"/>
            <a:ext cx="5297100" cy="14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Przykłady </a:t>
            </a:r>
            <a:r>
              <a:rPr lang="en-US" sz="1800"/>
              <a:t>wyrażeń i ich wartość (gdy y = 10):</a:t>
            </a:r>
            <a:endParaRPr sz="1800"/>
          </a:p>
          <a:p>
            <a:pPr indent="0" lvl="0" marL="0" rtl="0" algn="l">
              <a:spcBef>
                <a:spcPts val="0"/>
              </a:spcBef>
              <a:spcAft>
                <a:spcPts val="0"/>
              </a:spcAft>
              <a:buNone/>
            </a:pPr>
            <a:r>
              <a:rPr b="1" lang="en-US" sz="1800"/>
              <a:t>y </a:t>
            </a:r>
            <a:r>
              <a:rPr lang="en-US" sz="1800"/>
              <a:t>- wartość zmiennej y, czyli 10</a:t>
            </a:r>
            <a:endParaRPr sz="1800"/>
          </a:p>
          <a:p>
            <a:pPr indent="0" lvl="0" marL="0" rtl="0" algn="l">
              <a:spcBef>
                <a:spcPts val="0"/>
              </a:spcBef>
              <a:spcAft>
                <a:spcPts val="0"/>
              </a:spcAft>
              <a:buNone/>
            </a:pPr>
            <a:r>
              <a:rPr b="1" lang="en-US" sz="1800"/>
              <a:t>1 </a:t>
            </a:r>
            <a:r>
              <a:rPr lang="en-US" sz="1800"/>
              <a:t>- wartość literału, czyli 1</a:t>
            </a:r>
            <a:endParaRPr sz="1800"/>
          </a:p>
          <a:p>
            <a:pPr indent="0" lvl="0" marL="0" rtl="0" algn="l">
              <a:spcBef>
                <a:spcPts val="0"/>
              </a:spcBef>
              <a:spcAft>
                <a:spcPts val="0"/>
              </a:spcAft>
              <a:buNone/>
            </a:pPr>
            <a:r>
              <a:rPr b="1" lang="en-US" sz="1800"/>
              <a:t>y + 1</a:t>
            </a:r>
            <a:r>
              <a:rPr lang="en-US" sz="1800"/>
              <a:t> - wartość operacji dodawania, czyli 11</a:t>
            </a:r>
            <a:endParaRPr sz="1800"/>
          </a:p>
          <a:p>
            <a:pPr indent="0" lvl="0" marL="0" rtl="0" algn="l">
              <a:spcBef>
                <a:spcPts val="0"/>
              </a:spcBef>
              <a:spcAft>
                <a:spcPts val="0"/>
              </a:spcAft>
              <a:buNone/>
            </a:pPr>
            <a:r>
              <a:rPr b="1" lang="en-US" sz="1800"/>
              <a:t>x = y + 1</a:t>
            </a:r>
            <a:r>
              <a:rPr lang="en-US" sz="1800"/>
              <a:t> - wartość operacji przypisania, czyli 11</a:t>
            </a:r>
            <a:endParaRPr sz="1800"/>
          </a:p>
          <a:p>
            <a:pPr indent="0" lvl="0" marL="0" rtl="0" algn="l">
              <a:spcBef>
                <a:spcPts val="0"/>
              </a:spcBef>
              <a:spcAft>
                <a:spcPts val="0"/>
              </a:spcAft>
              <a:buNone/>
            </a:pPr>
            <a:r>
              <a:t/>
            </a:r>
            <a:endParaRPr sz="1800"/>
          </a:p>
        </p:txBody>
      </p:sp>
      <p:sp>
        <p:nvSpPr>
          <p:cNvPr id="609" name="Google Shape;609;p58"/>
          <p:cNvSpPr txBox="1"/>
          <p:nvPr/>
        </p:nvSpPr>
        <p:spPr>
          <a:xfrm>
            <a:off x="3178975" y="2039550"/>
            <a:ext cx="24918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argument 2</a:t>
            </a:r>
            <a:endParaRPr sz="1800"/>
          </a:p>
          <a:p>
            <a:pPr indent="0" lvl="0" marL="0" rtl="0" algn="ctr">
              <a:spcBef>
                <a:spcPts val="0"/>
              </a:spcBef>
              <a:spcAft>
                <a:spcPts val="0"/>
              </a:spcAft>
              <a:buNone/>
            </a:pPr>
            <a:r>
              <a:rPr lang="en-US" sz="1800"/>
              <a:t>(wyrażenie - operacja)</a:t>
            </a:r>
            <a:endParaRPr sz="1800"/>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8" name="Shape 2848"/>
        <p:cNvGrpSpPr/>
        <p:nvPr/>
      </p:nvGrpSpPr>
      <p:grpSpPr>
        <a:xfrm>
          <a:off x="0" y="0"/>
          <a:ext cx="0" cy="0"/>
          <a:chOff x="0" y="0"/>
          <a:chExt cx="0" cy="0"/>
        </a:xfrm>
      </p:grpSpPr>
      <p:sp>
        <p:nvSpPr>
          <p:cNvPr id="2849" name="Google Shape;2849;p3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#4</a:t>
            </a:r>
            <a:endParaRPr sz="2400">
              <a:solidFill>
                <a:schemeClr val="accent6"/>
              </a:solidFill>
              <a:latin typeface="Arial"/>
              <a:ea typeface="Arial"/>
              <a:cs typeface="Arial"/>
              <a:sym typeface="Arial"/>
            </a:endParaRPr>
          </a:p>
        </p:txBody>
      </p:sp>
      <p:sp>
        <p:nvSpPr>
          <p:cNvPr id="2850" name="Google Shape;2850;p310"/>
          <p:cNvSpPr txBox="1"/>
          <p:nvPr>
            <p:ph idx="4294967295" type="ctrTitle"/>
          </p:nvPr>
        </p:nvSpPr>
        <p:spPr>
          <a:xfrm>
            <a:off x="0" y="963000"/>
            <a:ext cx="120726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Zrób z klas bazowych (np. Item, Person) klasy abstrakcyjne</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interfejsy - np. oddzielny interfejs z metodami do wypożyczenia przedmiotu (książki, płyty CD) oraz oddzielny interfejs do przedmiotów które można użyć tylko na miejscu (vinyle, czasopisma, gry...)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przedmiotów, które można wypożyczyć dodaj daty (z godzinami): wypożyczenia i zwrotu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kodu zarządzania biblioteką dodaj metodę która sprawdzi czy któryś z wypożyczonych przedmiotów nie ma przekroczonego okresu wypożyczenia (np. 1 miesiąca).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 określenia maksymalnego okresu przedmiotu zastosuj pole statyczne - może być różne dla różnych przedmiotów. </a:t>
            </a:r>
            <a:endParaRPr sz="1900">
              <a:solidFill>
                <a:srgbClr val="2B2B2B"/>
              </a:solidFill>
              <a:latin typeface="Arial"/>
              <a:ea typeface="Arial"/>
              <a:cs typeface="Arial"/>
              <a:sym typeface="Arial"/>
            </a:endParaRPr>
          </a:p>
        </p:txBody>
      </p:sp>
      <p:sp>
        <p:nvSpPr>
          <p:cNvPr id="2851" name="Google Shape;2851;p310"/>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52" name="Google Shape;2852;p310"/>
          <p:cNvPicPr preferRelativeResize="0"/>
          <p:nvPr/>
        </p:nvPicPr>
        <p:blipFill>
          <a:blip r:embed="rId3">
            <a:alphaModFix/>
          </a:blip>
          <a:stretch>
            <a:fillRect/>
          </a:stretch>
        </p:blipFill>
        <p:spPr>
          <a:xfrm>
            <a:off x="5221758" y="4754775"/>
            <a:ext cx="1748475" cy="1415526"/>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6" name="Shape 2856"/>
        <p:cNvGrpSpPr/>
        <p:nvPr/>
      </p:nvGrpSpPr>
      <p:grpSpPr>
        <a:xfrm>
          <a:off x="0" y="0"/>
          <a:ext cx="0" cy="0"/>
          <a:chOff x="0" y="0"/>
          <a:chExt cx="0" cy="0"/>
        </a:xfrm>
      </p:grpSpPr>
      <p:sp>
        <p:nvSpPr>
          <p:cNvPr id="2857" name="Google Shape;2857;p3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#5</a:t>
            </a:r>
            <a:endParaRPr sz="2400">
              <a:solidFill>
                <a:schemeClr val="accent6"/>
              </a:solidFill>
              <a:latin typeface="Arial"/>
              <a:ea typeface="Arial"/>
              <a:cs typeface="Arial"/>
              <a:sym typeface="Arial"/>
            </a:endParaRPr>
          </a:p>
        </p:txBody>
      </p:sp>
      <p:sp>
        <p:nvSpPr>
          <p:cNvPr id="2858" name="Google Shape;2858;p311"/>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zadbaj o odpowiednią obsługę sytuacji wyjątkowych w aplikacji - zarówno przy wprowadzaniu danych, jak i w odpowiedzi na niewłaściwe polecenia</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wykorzystując wiedzę o kolekcjach rozszerz swój kod o możliwość przechowywania danych w odpowiednich strukturach, które przetrzymywać będą dane w sposób uporządkowany</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p:txBody>
      </p:sp>
      <p:sp>
        <p:nvSpPr>
          <p:cNvPr id="2859" name="Google Shape;2859;p31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0" name="Google Shape;2860;p311"/>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4" name="Shape 2864"/>
        <p:cNvGrpSpPr/>
        <p:nvPr/>
      </p:nvGrpSpPr>
      <p:grpSpPr>
        <a:xfrm>
          <a:off x="0" y="0"/>
          <a:ext cx="0" cy="0"/>
          <a:chOff x="0" y="0"/>
          <a:chExt cx="0" cy="0"/>
        </a:xfrm>
      </p:grpSpPr>
      <p:sp>
        <p:nvSpPr>
          <p:cNvPr id="2865" name="Google Shape;2865;p3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#6</a:t>
            </a:r>
            <a:endParaRPr sz="2400">
              <a:solidFill>
                <a:schemeClr val="accent6"/>
              </a:solidFill>
              <a:latin typeface="Arial"/>
              <a:ea typeface="Arial"/>
              <a:cs typeface="Arial"/>
              <a:sym typeface="Arial"/>
            </a:endParaRPr>
          </a:p>
        </p:txBody>
      </p:sp>
      <p:sp>
        <p:nvSpPr>
          <p:cNvPr id="2866" name="Google Shape;2866;p312"/>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wykorzystaj typy generyczne do refaktoryzacji swojego kodu, by był on bardziej uniwersalny i gotowy na kolejne typy danych</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dodaj do projektu możliwość zapisania danych (obiektów) do pliku, a także odczytu danych z pliku</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za pomocą klasy Scanner dodaj prosty interfejs do komunikacji z użytkownikiem (poprzez konsolę)</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spróbuj wykorzystać Stream API do przetwarzania danych w projekcie</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a:t>
            </a:r>
            <a:endParaRPr sz="1900">
              <a:solidFill>
                <a:srgbClr val="2B2B2B"/>
              </a:solidFill>
              <a:latin typeface="Arial"/>
              <a:ea typeface="Arial"/>
              <a:cs typeface="Arial"/>
              <a:sym typeface="Arial"/>
            </a:endParaRPr>
          </a:p>
        </p:txBody>
      </p:sp>
      <p:sp>
        <p:nvSpPr>
          <p:cNvPr id="2867" name="Google Shape;2867;p31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68" name="Google Shape;2868;p312"/>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sp>
        <p:nvSpPr>
          <p:cNvPr id="2873" name="Google Shape;2873;p3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Aleksandria - zadanie #7</a:t>
            </a:r>
            <a:endParaRPr sz="2400">
              <a:solidFill>
                <a:schemeClr val="accent6"/>
              </a:solidFill>
              <a:latin typeface="Arial"/>
              <a:ea typeface="Arial"/>
              <a:cs typeface="Arial"/>
              <a:sym typeface="Arial"/>
            </a:endParaRPr>
          </a:p>
        </p:txBody>
      </p:sp>
      <p:sp>
        <p:nvSpPr>
          <p:cNvPr id="2874" name="Google Shape;2874;p313"/>
          <p:cNvSpPr txBox="1"/>
          <p:nvPr>
            <p:ph idx="4294967295" type="ctrTitle"/>
          </p:nvPr>
        </p:nvSpPr>
        <p:spPr>
          <a:xfrm>
            <a:off x="170425" y="963000"/>
            <a:ext cx="11902200" cy="52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2B2B2B"/>
                </a:solidFill>
                <a:latin typeface="Arial"/>
                <a:ea typeface="Arial"/>
                <a:cs typeface="Arial"/>
                <a:sym typeface="Arial"/>
              </a:rPr>
              <a:t>Pomysły:</a:t>
            </a:r>
            <a:endParaRPr sz="1900">
              <a:solidFill>
                <a:srgbClr val="2B2B2B"/>
              </a:solidFill>
              <a:latin typeface="Arial"/>
              <a:ea typeface="Arial"/>
              <a:cs typeface="Arial"/>
              <a:sym typeface="Arial"/>
            </a:endParaRPr>
          </a:p>
          <a:p>
            <a:pPr indent="0" lvl="0" marL="0" rtl="0" algn="l">
              <a:spcBef>
                <a:spcPts val="0"/>
              </a:spcBef>
              <a:spcAft>
                <a:spcPts val="0"/>
              </a:spcAft>
              <a:buNone/>
            </a:pPr>
            <a:r>
              <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przeprojektuj interfejs użytkownika tekstowy na graficzny przy użyciu JavaFX</a:t>
            </a:r>
            <a:endParaRPr sz="1900">
              <a:solidFill>
                <a:srgbClr val="2B2B2B"/>
              </a:solidFill>
              <a:latin typeface="Arial"/>
              <a:ea typeface="Arial"/>
              <a:cs typeface="Arial"/>
              <a:sym typeface="Arial"/>
            </a:endParaRPr>
          </a:p>
          <a:p>
            <a:pPr indent="-349250" lvl="0" marL="457200" rtl="0" algn="l">
              <a:spcBef>
                <a:spcPts val="0"/>
              </a:spcBef>
              <a:spcAft>
                <a:spcPts val="0"/>
              </a:spcAft>
              <a:buClr>
                <a:srgbClr val="2B2B2B"/>
              </a:buClr>
              <a:buSzPts val="1900"/>
              <a:buFont typeface="Arial"/>
              <a:buChar char="●"/>
            </a:pPr>
            <a:r>
              <a:rPr lang="en-US" sz="1900">
                <a:solidFill>
                  <a:srgbClr val="2B2B2B"/>
                </a:solidFill>
                <a:latin typeface="Arial"/>
                <a:ea typeface="Arial"/>
                <a:cs typeface="Arial"/>
                <a:sym typeface="Arial"/>
              </a:rPr>
              <a:t>pokuś się o wykonywanie niektórych zadań biblioteki w osobnych wątkach - pomyśl, które operacje mogą być dzięki temu bardziej wydajne i niezależne</a:t>
            </a:r>
            <a:endParaRPr sz="1900">
              <a:solidFill>
                <a:srgbClr val="2B2B2B"/>
              </a:solidFill>
              <a:latin typeface="Arial"/>
              <a:ea typeface="Arial"/>
              <a:cs typeface="Arial"/>
              <a:sym typeface="Arial"/>
            </a:endParaRPr>
          </a:p>
        </p:txBody>
      </p:sp>
      <p:sp>
        <p:nvSpPr>
          <p:cNvPr id="2875" name="Google Shape;2875;p31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pic>
        <p:nvPicPr>
          <p:cNvPr id="2876" name="Google Shape;2876;p313"/>
          <p:cNvPicPr preferRelativeResize="0"/>
          <p:nvPr/>
        </p:nvPicPr>
        <p:blipFill>
          <a:blip r:embed="rId3">
            <a:alphaModFix/>
          </a:blip>
          <a:stretch>
            <a:fillRect/>
          </a:stretch>
        </p:blipFill>
        <p:spPr>
          <a:xfrm>
            <a:off x="5221758" y="4449975"/>
            <a:ext cx="1748475" cy="14155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Operatory</a:t>
            </a:r>
            <a:endParaRPr>
              <a:latin typeface="Arial"/>
              <a:ea typeface="Arial"/>
              <a:cs typeface="Arial"/>
              <a:sym typeface="Arial"/>
            </a:endParaRPr>
          </a:p>
        </p:txBody>
      </p:sp>
      <p:sp>
        <p:nvSpPr>
          <p:cNvPr id="615" name="Google Shape;615;p59"/>
          <p:cNvSpPr txBox="1"/>
          <p:nvPr/>
        </p:nvSpPr>
        <p:spPr>
          <a:xfrm>
            <a:off x="68275" y="1190150"/>
            <a:ext cx="41850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arytmetyczne </a:t>
            </a:r>
            <a:r>
              <a:rPr b="1" lang="en-US" sz="1800">
                <a:solidFill>
                  <a:schemeClr val="accent6"/>
                </a:solidFill>
              </a:rPr>
              <a:t>(numeryczne)</a:t>
            </a:r>
            <a:endParaRPr b="1" sz="1800"/>
          </a:p>
          <a:p>
            <a:pPr indent="0" lvl="0" marL="0" rtl="0" algn="ctr">
              <a:spcBef>
                <a:spcPts val="0"/>
              </a:spcBef>
              <a:spcAft>
                <a:spcPts val="0"/>
              </a:spcAft>
              <a:buNone/>
            </a:pPr>
            <a:r>
              <a:rPr b="1" lang="en-US" sz="1800">
                <a:solidFill>
                  <a:schemeClr val="dk1"/>
                </a:solidFill>
              </a:rPr>
              <a:t>[wynik to zawsze większy z typów!]</a:t>
            </a:r>
            <a:endParaRPr sz="1800"/>
          </a:p>
          <a:p>
            <a:pPr indent="-342900" lvl="0" marL="457200" rtl="0" algn="l">
              <a:spcBef>
                <a:spcPts val="0"/>
              </a:spcBef>
              <a:spcAft>
                <a:spcPts val="0"/>
              </a:spcAft>
              <a:buSzPts val="1800"/>
              <a:buChar char="●"/>
            </a:pPr>
            <a:r>
              <a:rPr lang="en-US" sz="1800"/>
              <a:t>dodawanie (+)</a:t>
            </a:r>
            <a:endParaRPr sz="1800"/>
          </a:p>
          <a:p>
            <a:pPr indent="-342900" lvl="0" marL="457200" rtl="0" algn="l">
              <a:spcBef>
                <a:spcPts val="0"/>
              </a:spcBef>
              <a:spcAft>
                <a:spcPts val="0"/>
              </a:spcAft>
              <a:buSzPts val="1800"/>
              <a:buChar char="●"/>
            </a:pPr>
            <a:r>
              <a:rPr lang="en-US" sz="1800"/>
              <a:t>odejmowanie (-)</a:t>
            </a:r>
            <a:endParaRPr sz="1800"/>
          </a:p>
          <a:p>
            <a:pPr indent="-342900" lvl="0" marL="457200" rtl="0" algn="l">
              <a:spcBef>
                <a:spcPts val="0"/>
              </a:spcBef>
              <a:spcAft>
                <a:spcPts val="0"/>
              </a:spcAft>
              <a:buSzPts val="1800"/>
              <a:buChar char="●"/>
            </a:pPr>
            <a:r>
              <a:rPr lang="en-US" sz="1800"/>
              <a:t>dzielenie (/)</a:t>
            </a:r>
            <a:endParaRPr sz="1800"/>
          </a:p>
          <a:p>
            <a:pPr indent="-342900" lvl="0" marL="457200" rtl="0" algn="l">
              <a:spcBef>
                <a:spcPts val="0"/>
              </a:spcBef>
              <a:spcAft>
                <a:spcPts val="0"/>
              </a:spcAft>
              <a:buSzPts val="1800"/>
              <a:buChar char="●"/>
            </a:pPr>
            <a:r>
              <a:rPr lang="en-US" sz="1800"/>
              <a:t>reszta z dzielenia (%)</a:t>
            </a:r>
            <a:endParaRPr sz="1800"/>
          </a:p>
          <a:p>
            <a:pPr indent="-342900" lvl="0" marL="457200" rtl="0" algn="l">
              <a:spcBef>
                <a:spcPts val="0"/>
              </a:spcBef>
              <a:spcAft>
                <a:spcPts val="0"/>
              </a:spcAft>
              <a:buSzPts val="1800"/>
              <a:buChar char="●"/>
            </a:pPr>
            <a:r>
              <a:rPr lang="en-US" sz="1800"/>
              <a:t>mnożenie (*)</a:t>
            </a:r>
            <a:endParaRPr sz="1800"/>
          </a:p>
          <a:p>
            <a:pPr indent="-342900" lvl="0" marL="457200" rtl="0" algn="l">
              <a:spcBef>
                <a:spcPts val="0"/>
              </a:spcBef>
              <a:spcAft>
                <a:spcPts val="0"/>
              </a:spcAft>
              <a:buSzPts val="1800"/>
              <a:buChar char="●"/>
            </a:pPr>
            <a:r>
              <a:rPr lang="en-US" sz="1800"/>
              <a:t>zwiększanie o 1 (++)</a:t>
            </a:r>
            <a:endParaRPr sz="1800"/>
          </a:p>
          <a:p>
            <a:pPr indent="-342900" lvl="0" marL="457200" rtl="0" algn="l">
              <a:spcBef>
                <a:spcPts val="0"/>
              </a:spcBef>
              <a:spcAft>
                <a:spcPts val="0"/>
              </a:spcAft>
              <a:buSzPts val="1800"/>
              <a:buChar char="●"/>
            </a:pPr>
            <a:r>
              <a:rPr lang="en-US" sz="1800"/>
              <a:t>zmniejszanie o 1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x +1, a - b, i++, x + 6.9</a:t>
            </a:r>
            <a:endParaRPr sz="1800"/>
          </a:p>
          <a:p>
            <a:pPr indent="0" lvl="0" marL="0" rtl="0" algn="l">
              <a:spcBef>
                <a:spcPts val="0"/>
              </a:spcBef>
              <a:spcAft>
                <a:spcPts val="0"/>
              </a:spcAft>
              <a:buNone/>
            </a:pPr>
            <a:r>
              <a:rPr lang="en-US" sz="1800"/>
              <a:t>x / 5 - dzielenie </a:t>
            </a:r>
            <a:r>
              <a:rPr lang="en-US" sz="1800"/>
              <a:t>całkowitoliczbowe</a:t>
            </a:r>
            <a:endParaRPr sz="1800"/>
          </a:p>
          <a:p>
            <a:pPr indent="0" lvl="0" marL="0" rtl="0" algn="l">
              <a:spcBef>
                <a:spcPts val="0"/>
              </a:spcBef>
              <a:spcAft>
                <a:spcPts val="0"/>
              </a:spcAft>
              <a:buNone/>
            </a:pPr>
            <a:r>
              <a:rPr lang="en-US" sz="1800"/>
              <a:t>x / 5.0 - dzielenie pełne</a:t>
            </a:r>
            <a:endParaRPr sz="1800"/>
          </a:p>
          <a:p>
            <a:pPr indent="0" lvl="0" marL="0" rtl="0" algn="l">
              <a:spcBef>
                <a:spcPts val="0"/>
              </a:spcBef>
              <a:spcAft>
                <a:spcPts val="0"/>
              </a:spcAft>
              <a:buNone/>
            </a:pPr>
            <a:r>
              <a:rPr lang="en-US" sz="1800"/>
              <a:t>x % 3 - tylko dla liczb całkowitych</a:t>
            </a:r>
            <a:endParaRPr sz="1800"/>
          </a:p>
        </p:txBody>
      </p:sp>
      <p:sp>
        <p:nvSpPr>
          <p:cNvPr id="616" name="Google Shape;616;p59"/>
          <p:cNvSpPr txBox="1"/>
          <p:nvPr/>
        </p:nvSpPr>
        <p:spPr>
          <a:xfrm>
            <a:off x="4386200" y="1190150"/>
            <a:ext cx="39801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relacyjne (numeryczne)</a:t>
            </a:r>
            <a:endParaRPr b="1" sz="1800"/>
          </a:p>
          <a:p>
            <a:pPr indent="0" lvl="0" marL="0" rtl="0" algn="ctr">
              <a:spcBef>
                <a:spcPts val="0"/>
              </a:spcBef>
              <a:spcAft>
                <a:spcPts val="0"/>
              </a:spcAft>
              <a:buNone/>
            </a:pPr>
            <a:r>
              <a:rPr b="1" lang="en-US" sz="1800"/>
              <a:t>[</a:t>
            </a:r>
            <a:r>
              <a:rPr b="1" lang="en-US" sz="1800">
                <a:solidFill>
                  <a:schemeClr val="dk1"/>
                </a:solidFill>
              </a:rPr>
              <a:t>wynik to zawsze boolean!]</a:t>
            </a:r>
            <a:endParaRPr b="1" sz="1800"/>
          </a:p>
          <a:p>
            <a:pPr indent="-342900" lvl="0" marL="457200" rtl="0" algn="l">
              <a:spcBef>
                <a:spcPts val="0"/>
              </a:spcBef>
              <a:spcAft>
                <a:spcPts val="0"/>
              </a:spcAft>
              <a:buSzPts val="1800"/>
              <a:buChar char="●"/>
            </a:pPr>
            <a:r>
              <a:rPr lang="en-US" sz="1800"/>
              <a:t>czy równe (==)</a:t>
            </a:r>
            <a:endParaRPr sz="1800"/>
          </a:p>
          <a:p>
            <a:pPr indent="-342900" lvl="0" marL="457200" rtl="0" algn="l">
              <a:spcBef>
                <a:spcPts val="0"/>
              </a:spcBef>
              <a:spcAft>
                <a:spcPts val="0"/>
              </a:spcAft>
              <a:buSzPts val="1800"/>
              <a:buChar char="●"/>
            </a:pPr>
            <a:r>
              <a:rPr lang="en-US" sz="1800"/>
              <a:t>czy nierówne (!=)</a:t>
            </a:r>
            <a:endParaRPr sz="1800"/>
          </a:p>
          <a:p>
            <a:pPr indent="-342900" lvl="0" marL="457200" rtl="0" algn="l">
              <a:spcBef>
                <a:spcPts val="0"/>
              </a:spcBef>
              <a:spcAft>
                <a:spcPts val="0"/>
              </a:spcAft>
              <a:buSzPts val="1800"/>
              <a:buChar char="●"/>
            </a:pPr>
            <a:r>
              <a:rPr lang="en-US" sz="1800"/>
              <a:t>czy większe(&gt;)</a:t>
            </a:r>
            <a:endParaRPr sz="1800"/>
          </a:p>
          <a:p>
            <a:pPr indent="-342900" lvl="0" marL="457200" rtl="0" algn="l">
              <a:spcBef>
                <a:spcPts val="0"/>
              </a:spcBef>
              <a:spcAft>
                <a:spcPts val="0"/>
              </a:spcAft>
              <a:buClr>
                <a:schemeClr val="dk1"/>
              </a:buClr>
              <a:buSzPts val="1800"/>
              <a:buChar char="●"/>
            </a:pPr>
            <a:r>
              <a:rPr lang="en-US" sz="1800">
                <a:solidFill>
                  <a:schemeClr val="dk1"/>
                </a:solidFill>
              </a:rPr>
              <a:t>czy większe lub równe(&gt;=)</a:t>
            </a:r>
            <a:endParaRPr sz="1800">
              <a:solidFill>
                <a:schemeClr val="dk1"/>
              </a:solidFill>
            </a:endParaRPr>
          </a:p>
          <a:p>
            <a:pPr indent="-342900" lvl="0" marL="457200" rtl="0" algn="l">
              <a:spcBef>
                <a:spcPts val="0"/>
              </a:spcBef>
              <a:spcAft>
                <a:spcPts val="0"/>
              </a:spcAft>
              <a:buSzPts val="1800"/>
              <a:buChar char="●"/>
            </a:pPr>
            <a:r>
              <a:rPr lang="en-US" sz="1800"/>
              <a:t>czy mniejsze (&lt;)</a:t>
            </a:r>
            <a:endParaRPr sz="1800"/>
          </a:p>
          <a:p>
            <a:pPr indent="-342900" lvl="0" marL="457200" rtl="0" algn="l">
              <a:spcBef>
                <a:spcPts val="0"/>
              </a:spcBef>
              <a:spcAft>
                <a:spcPts val="0"/>
              </a:spcAft>
              <a:buSzPts val="1800"/>
              <a:buChar char="●"/>
            </a:pPr>
            <a:r>
              <a:rPr lang="en-US" sz="1800">
                <a:solidFill>
                  <a:schemeClr val="dk1"/>
                </a:solidFill>
              </a:rPr>
              <a:t>czy mniejsze lub równe (=&lt;)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x &gt; 10, a != b, count =&lt; 100</a:t>
            </a:r>
            <a:endParaRPr sz="1800"/>
          </a:p>
          <a:p>
            <a:pPr indent="0" lvl="0" marL="0" rtl="0" algn="l">
              <a:spcBef>
                <a:spcPts val="0"/>
              </a:spcBef>
              <a:spcAft>
                <a:spcPts val="0"/>
              </a:spcAft>
              <a:buNone/>
            </a:pPr>
            <a:r>
              <a:t/>
            </a:r>
            <a:endParaRPr sz="1800"/>
          </a:p>
        </p:txBody>
      </p:sp>
      <p:sp>
        <p:nvSpPr>
          <p:cNvPr id="617" name="Google Shape;617;p59"/>
          <p:cNvSpPr txBox="1"/>
          <p:nvPr/>
        </p:nvSpPr>
        <p:spPr>
          <a:xfrm>
            <a:off x="8499275" y="1190150"/>
            <a:ext cx="3636300" cy="4955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Operacje logiczne (boolean)</a:t>
            </a:r>
            <a:endParaRPr b="1" sz="1800"/>
          </a:p>
          <a:p>
            <a:pPr indent="0" lvl="0" marL="0" rtl="0" algn="ctr">
              <a:spcBef>
                <a:spcPts val="0"/>
              </a:spcBef>
              <a:spcAft>
                <a:spcPts val="0"/>
              </a:spcAft>
              <a:buNone/>
            </a:pPr>
            <a:r>
              <a:rPr b="1" lang="en-US" sz="1800"/>
              <a:t>[</a:t>
            </a:r>
            <a:r>
              <a:rPr b="1" lang="en-US" sz="1800">
                <a:solidFill>
                  <a:schemeClr val="dk1"/>
                </a:solidFill>
              </a:rPr>
              <a:t>wynik to zawsze boolean!]</a:t>
            </a:r>
            <a:endParaRPr b="1" sz="1800"/>
          </a:p>
          <a:p>
            <a:pPr indent="-342900" lvl="0" marL="457200" rtl="0" algn="l">
              <a:spcBef>
                <a:spcPts val="0"/>
              </a:spcBef>
              <a:spcAft>
                <a:spcPts val="0"/>
              </a:spcAft>
              <a:buSzPts val="1800"/>
              <a:buChar char="●"/>
            </a:pPr>
            <a:r>
              <a:rPr lang="en-US" sz="1800"/>
              <a:t>logiczna koniunkcja</a:t>
            </a:r>
            <a:r>
              <a:rPr lang="en-US" sz="1800"/>
              <a:t> (&amp;&amp;)</a:t>
            </a:r>
            <a:endParaRPr sz="1800"/>
          </a:p>
          <a:p>
            <a:pPr indent="-342900" lvl="0" marL="457200" rtl="0" algn="l">
              <a:spcBef>
                <a:spcPts val="0"/>
              </a:spcBef>
              <a:spcAft>
                <a:spcPts val="0"/>
              </a:spcAft>
              <a:buSzPts val="1800"/>
              <a:buChar char="●"/>
            </a:pPr>
            <a:r>
              <a:rPr lang="en-US" sz="1800">
                <a:solidFill>
                  <a:schemeClr val="dk1"/>
                </a:solidFill>
              </a:rPr>
              <a:t>logiczna alternatywa</a:t>
            </a:r>
            <a:r>
              <a:rPr lang="en-US" sz="1800"/>
              <a:t> (||)</a:t>
            </a:r>
            <a:endParaRPr sz="1800"/>
          </a:p>
          <a:p>
            <a:pPr indent="-342900" lvl="0" marL="457200" rtl="0" algn="l">
              <a:spcBef>
                <a:spcPts val="0"/>
              </a:spcBef>
              <a:spcAft>
                <a:spcPts val="0"/>
              </a:spcAft>
              <a:buSzPts val="1800"/>
              <a:buChar char="●"/>
            </a:pPr>
            <a:r>
              <a:rPr lang="en-US" sz="1800"/>
              <a:t>logiczne zaprzeczenie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boolean x = a &amp;&amp; b;</a:t>
            </a:r>
            <a:endParaRPr sz="1800"/>
          </a:p>
          <a:p>
            <a:pPr indent="0" lvl="0" marL="0" rtl="0" algn="l">
              <a:spcBef>
                <a:spcPts val="0"/>
              </a:spcBef>
              <a:spcAft>
                <a:spcPts val="0"/>
              </a:spcAft>
              <a:buNone/>
            </a:pPr>
            <a:r>
              <a:rPr lang="en-US" sz="1800"/>
              <a:t>hasSize || canMove</a:t>
            </a:r>
            <a:endParaRPr sz="1800"/>
          </a:p>
          <a:p>
            <a:pPr indent="0" lvl="0" marL="0" rtl="0" algn="l">
              <a:spcBef>
                <a:spcPts val="0"/>
              </a:spcBef>
              <a:spcAft>
                <a:spcPts val="0"/>
              </a:spcAft>
              <a:buNone/>
            </a:pPr>
            <a:r>
              <a:rPr lang="en-US" sz="1800"/>
              <a:t>!notAMember</a:t>
            </a:r>
            <a:endParaRPr sz="1800"/>
          </a:p>
          <a:p>
            <a:pPr indent="0" lvl="0" marL="0" rtl="0" algn="l">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2892155" y="1111553"/>
            <a:ext cx="6378300" cy="717300"/>
          </a:xfrm>
          <a:prstGeom prst="rect">
            <a:avLst/>
          </a:prstGeom>
          <a:solidFill>
            <a:srgbClr val="775973"/>
          </a:solidFill>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310" name="Google Shape;310;p33"/>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3000">
                <a:solidFill>
                  <a:srgbClr val="000000"/>
                </a:solidFill>
                <a:latin typeface="Arial"/>
                <a:ea typeface="Arial"/>
                <a:cs typeface="Arial"/>
                <a:sym typeface="Arial"/>
              </a:rPr>
              <a:t>Jarosław Skarżyński</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a:solidFill>
                  <a:schemeClr val="dk1"/>
                </a:solidFill>
                <a:latin typeface="Arial"/>
                <a:ea typeface="Arial"/>
                <a:cs typeface="Arial"/>
                <a:sym typeface="Arial"/>
              </a:rPr>
              <a:t>j.p.skarzynski</a:t>
            </a:r>
            <a:r>
              <a:rPr lang="en-US">
                <a:solidFill>
                  <a:schemeClr val="dk1"/>
                </a:solidFill>
                <a:latin typeface="Arial"/>
                <a:ea typeface="Arial"/>
                <a:cs typeface="Arial"/>
                <a:sym typeface="Arial"/>
              </a:rPr>
              <a:t>@gmail.com</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chemeClr val="dk1"/>
                </a:solidFill>
                <a:latin typeface="Arial"/>
                <a:ea typeface="Arial"/>
                <a:cs typeface="Arial"/>
                <a:sym typeface="Arial"/>
              </a:rPr>
              <a:t>Slack: @</a:t>
            </a:r>
            <a:r>
              <a:rPr b="1" lang="en-US">
                <a:solidFill>
                  <a:schemeClr val="dk1"/>
                </a:solidFill>
                <a:latin typeface="Arial"/>
                <a:ea typeface="Arial"/>
                <a:cs typeface="Arial"/>
                <a:sym typeface="Arial"/>
              </a:rPr>
              <a:t>Jarek Skarżyński</a:t>
            </a:r>
            <a:endParaRPr b="1">
              <a:solidFill>
                <a:schemeClr val="dk1"/>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chemeClr val="dk1"/>
                </a:solidFill>
                <a:latin typeface="Arial"/>
                <a:ea typeface="Arial"/>
                <a:cs typeface="Arial"/>
                <a:sym typeface="Arial"/>
              </a:rPr>
              <a:t>LinkedIn: </a:t>
            </a:r>
            <a:r>
              <a:rPr lang="en-US" u="sng">
                <a:solidFill>
                  <a:schemeClr val="hlink"/>
                </a:solidFill>
                <a:latin typeface="Arial"/>
                <a:ea typeface="Arial"/>
                <a:cs typeface="Arial"/>
                <a:sym typeface="Arial"/>
                <a:hlinkClick r:id="rId3"/>
              </a:rPr>
              <a:t>https://linkedin.com/in/jarosław-skarzynski</a:t>
            </a:r>
            <a:endParaRPr u="sng">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b="1" sz="30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latin typeface="Arial"/>
                <a:ea typeface="Arial"/>
                <a:cs typeface="Arial"/>
                <a:sym typeface="Arial"/>
              </a:rPr>
              <a:t>Operatory cd</a:t>
            </a:r>
            <a:endParaRPr>
              <a:latin typeface="Arial"/>
              <a:ea typeface="Arial"/>
              <a:cs typeface="Arial"/>
              <a:sym typeface="Arial"/>
            </a:endParaRPr>
          </a:p>
        </p:txBody>
      </p:sp>
      <p:sp>
        <p:nvSpPr>
          <p:cNvPr id="623" name="Google Shape;623;p60"/>
          <p:cNvSpPr txBox="1"/>
          <p:nvPr/>
        </p:nvSpPr>
        <p:spPr>
          <a:xfrm>
            <a:off x="68275" y="1190150"/>
            <a:ext cx="12038100" cy="4721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accent6"/>
                </a:solidFill>
              </a:rPr>
              <a:t>Operacje przypisania</a:t>
            </a:r>
            <a:r>
              <a:rPr b="1" lang="en-US" sz="2000"/>
              <a:t>:</a:t>
            </a:r>
            <a:endParaRPr b="1" sz="2000"/>
          </a:p>
          <a:p>
            <a:pPr indent="0" lvl="0" marL="0" rtl="0" algn="ctr">
              <a:spcBef>
                <a:spcPts val="0"/>
              </a:spcBef>
              <a:spcAft>
                <a:spcPts val="0"/>
              </a:spcAft>
              <a:buNone/>
            </a:pPr>
            <a:r>
              <a:rPr b="1" lang="en-US" sz="1800">
                <a:solidFill>
                  <a:schemeClr val="dk1"/>
                </a:solidFill>
              </a:rPr>
              <a:t>[wynik to zawsze wynik wyrażenia po prawej stronie]</a:t>
            </a:r>
            <a:endParaRPr sz="1800"/>
          </a:p>
          <a:p>
            <a:pPr indent="-342900" lvl="0" marL="457200" rtl="0" algn="l">
              <a:spcBef>
                <a:spcPts val="0"/>
              </a:spcBef>
              <a:spcAft>
                <a:spcPts val="0"/>
              </a:spcAft>
              <a:buSzPts val="1800"/>
              <a:buChar char="●"/>
            </a:pPr>
            <a:r>
              <a:rPr lang="en-US" sz="1800"/>
              <a:t>przypisanie proste (=)</a:t>
            </a:r>
            <a:endParaRPr sz="1800"/>
          </a:p>
          <a:p>
            <a:pPr indent="-342900" lvl="0" marL="457200" rtl="0" algn="l">
              <a:spcBef>
                <a:spcPts val="0"/>
              </a:spcBef>
              <a:spcAft>
                <a:spcPts val="0"/>
              </a:spcAft>
              <a:buSzPts val="1800"/>
              <a:buChar char="●"/>
            </a:pPr>
            <a:r>
              <a:rPr lang="en-US" sz="1800"/>
              <a:t>przypisanie złożone (zmiana wartości i przypisanie)  (op=)</a:t>
            </a:r>
            <a:endParaRPr sz="1800"/>
          </a:p>
          <a:p>
            <a:pPr indent="0" lvl="0" marL="457200" rtl="0" algn="l">
              <a:spcBef>
                <a:spcPts val="0"/>
              </a:spcBef>
              <a:spcAft>
                <a:spcPts val="0"/>
              </a:spcAft>
              <a:buNone/>
            </a:pPr>
            <a:r>
              <a:rPr lang="en-US" sz="1800"/>
              <a:t>	zamiast: </a:t>
            </a:r>
            <a:r>
              <a:rPr b="1" lang="en-US" sz="1800"/>
              <a:t>x = x op y;</a:t>
            </a:r>
            <a:r>
              <a:rPr lang="en-US" sz="1800"/>
              <a:t> </a:t>
            </a:r>
            <a:endParaRPr sz="1800"/>
          </a:p>
          <a:p>
            <a:pPr indent="457200" lvl="0" marL="457200" rtl="0" algn="l">
              <a:spcBef>
                <a:spcPts val="0"/>
              </a:spcBef>
              <a:spcAft>
                <a:spcPts val="0"/>
              </a:spcAft>
              <a:buNone/>
            </a:pPr>
            <a:r>
              <a:rPr lang="en-US" sz="1800"/>
              <a:t>możemy napisać krócej: </a:t>
            </a:r>
            <a:r>
              <a:rPr b="1" lang="en-US" sz="1800"/>
              <a:t>x op= y;</a:t>
            </a:r>
            <a:endParaRPr b="1" sz="1800"/>
          </a:p>
          <a:p>
            <a:pPr indent="457200" lvl="0" marL="457200" rtl="0" algn="l">
              <a:spcBef>
                <a:spcPts val="0"/>
              </a:spcBef>
              <a:spcAft>
                <a:spcPts val="0"/>
              </a:spcAft>
              <a:buNone/>
            </a:pPr>
            <a:r>
              <a:rPr lang="en-US" sz="1800">
                <a:solidFill>
                  <a:schemeClr val="dk1"/>
                </a:solidFill>
              </a:rPr>
              <a:t>gdzie </a:t>
            </a:r>
            <a:r>
              <a:rPr b="1" lang="en-US" sz="1800">
                <a:solidFill>
                  <a:schemeClr val="dk1"/>
                </a:solidFill>
              </a:rPr>
              <a:t>op </a:t>
            </a:r>
            <a:r>
              <a:rPr lang="en-US" sz="1800">
                <a:solidFill>
                  <a:schemeClr val="dk1"/>
                </a:solidFill>
              </a:rPr>
              <a:t>- to operator typu: +, -, *, /, %, a </a:t>
            </a:r>
            <a:r>
              <a:rPr b="1" lang="en-US" sz="1800">
                <a:solidFill>
                  <a:schemeClr val="dk1"/>
                </a:solidFill>
              </a:rPr>
              <a:t>y </a:t>
            </a:r>
            <a:r>
              <a:rPr lang="en-US" sz="1800">
                <a:solidFill>
                  <a:schemeClr val="dk1"/>
                </a:solidFill>
              </a:rPr>
              <a:t>to dowolne wyrażenie</a:t>
            </a:r>
            <a:endParaRPr sz="1800">
              <a:solidFill>
                <a:schemeClr val="dk1"/>
              </a:solidFill>
            </a:endParaRPr>
          </a:p>
          <a:p>
            <a:pPr indent="457200" lvl="0" marL="457200" rtl="0" algn="l">
              <a:spcBef>
                <a:spcPts val="0"/>
              </a:spcBef>
              <a:spcAft>
                <a:spcPts val="0"/>
              </a:spcAft>
              <a:buNone/>
            </a:pPr>
            <a:r>
              <a:t/>
            </a:r>
            <a:endParaRPr sz="1800"/>
          </a:p>
          <a:p>
            <a:pPr indent="457200" lvl="0" marL="457200" rtl="0" algn="l">
              <a:spcBef>
                <a:spcPts val="0"/>
              </a:spcBef>
              <a:spcAft>
                <a:spcPts val="0"/>
              </a:spcAft>
              <a:buNone/>
            </a:pPr>
            <a:r>
              <a:t/>
            </a:r>
            <a:endParaRPr sz="1800"/>
          </a:p>
          <a:p>
            <a:pPr indent="0" lvl="0" marL="0" rtl="0" algn="l">
              <a:spcBef>
                <a:spcPts val="0"/>
              </a:spcBef>
              <a:spcAft>
                <a:spcPts val="0"/>
              </a:spcAft>
              <a:buNone/>
            </a:pPr>
            <a:r>
              <a:rPr lang="en-US" sz="1800"/>
              <a:t>Przykłady:</a:t>
            </a:r>
            <a:endParaRPr sz="1800"/>
          </a:p>
          <a:p>
            <a:pPr indent="-342900" lvl="0" marL="457200" rtl="0" algn="l">
              <a:spcBef>
                <a:spcPts val="0"/>
              </a:spcBef>
              <a:spcAft>
                <a:spcPts val="0"/>
              </a:spcAft>
              <a:buSzPts val="1800"/>
              <a:buChar char="●"/>
            </a:pPr>
            <a:r>
              <a:rPr lang="en-US" sz="1800"/>
              <a:t>przypisanie proste: x = 1, a = b, x = y = z</a:t>
            </a:r>
            <a:endParaRPr sz="1800"/>
          </a:p>
          <a:p>
            <a:pPr indent="-342900" lvl="0" marL="457200" rtl="0" algn="l">
              <a:spcBef>
                <a:spcPts val="0"/>
              </a:spcBef>
              <a:spcAft>
                <a:spcPts val="0"/>
              </a:spcAft>
              <a:buSzPts val="1800"/>
              <a:buChar char="●"/>
            </a:pPr>
            <a:r>
              <a:rPr lang="en-US" sz="1800"/>
              <a:t>przypisanie złożone:</a:t>
            </a:r>
            <a:endParaRPr sz="1800"/>
          </a:p>
          <a:p>
            <a:pPr indent="-342900" lvl="1" marL="914400" rtl="0" algn="l">
              <a:spcBef>
                <a:spcPts val="0"/>
              </a:spcBef>
              <a:spcAft>
                <a:spcPts val="0"/>
              </a:spcAft>
              <a:buSzPts val="1800"/>
              <a:buChar char="○"/>
            </a:pPr>
            <a:r>
              <a:rPr lang="en-US" sz="1800"/>
              <a:t>zamiast: x = x +1, a = a * 10, z = z /10</a:t>
            </a:r>
            <a:endParaRPr sz="1800"/>
          </a:p>
          <a:p>
            <a:pPr indent="-342900" lvl="1" marL="914400" rtl="0" algn="l">
              <a:spcBef>
                <a:spcPts val="0"/>
              </a:spcBef>
              <a:spcAft>
                <a:spcPts val="0"/>
              </a:spcAft>
              <a:buSzPts val="1800"/>
              <a:buChar char="○"/>
            </a:pPr>
            <a:r>
              <a:rPr lang="en-US" sz="1800"/>
              <a:t>możemy: x += 1, a *= 10, </a:t>
            </a:r>
            <a:r>
              <a:rPr lang="en-US" sz="1800">
                <a:solidFill>
                  <a:schemeClr val="dk1"/>
                </a:solidFill>
              </a:rPr>
              <a:t>z /= 10</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Właściwości operatorów</a:t>
            </a:r>
            <a:endParaRPr>
              <a:latin typeface="Arial"/>
              <a:ea typeface="Arial"/>
              <a:cs typeface="Arial"/>
              <a:sym typeface="Arial"/>
            </a:endParaRPr>
          </a:p>
        </p:txBody>
      </p:sp>
      <p:sp>
        <p:nvSpPr>
          <p:cNvPr id="629" name="Google Shape;629;p61"/>
          <p:cNvSpPr txBox="1"/>
          <p:nvPr>
            <p:ph idx="4294967295" type="ctrTitle"/>
          </p:nvPr>
        </p:nvSpPr>
        <p:spPr>
          <a:xfrm>
            <a:off x="0" y="1141375"/>
            <a:ext cx="6341100" cy="50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a:p>
            <a:pPr indent="0" lvl="0" marL="0" rtl="0" algn="ctr">
              <a:spcBef>
                <a:spcPts val="0"/>
              </a:spcBef>
              <a:spcAft>
                <a:spcPts val="0"/>
              </a:spcAft>
              <a:buNone/>
            </a:pPr>
            <a:r>
              <a:rPr lang="en-US" sz="1800">
                <a:latin typeface="Arial"/>
                <a:ea typeface="Arial"/>
                <a:cs typeface="Arial"/>
                <a:sym typeface="Arial"/>
              </a:rPr>
              <a:t>kolejność wykonania (dla z=5 i y=14):</a:t>
            </a:r>
            <a:endParaRPr sz="18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y  -  1  +  50;</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13  +  50;</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3000">
                <a:latin typeface="Arial"/>
                <a:ea typeface="Arial"/>
                <a:cs typeface="Arial"/>
                <a:sym typeface="Arial"/>
              </a:rPr>
              <a:t>int x  =  63;</a:t>
            </a:r>
            <a:endParaRPr sz="3000">
              <a:latin typeface="Arial"/>
              <a:ea typeface="Arial"/>
              <a:cs typeface="Arial"/>
              <a:sym typeface="Arial"/>
            </a:endParaRPr>
          </a:p>
          <a:p>
            <a:pPr indent="0" lvl="0" marL="0" rtl="0" algn="ctr">
              <a:spcBef>
                <a:spcPts val="0"/>
              </a:spcBef>
              <a:spcAft>
                <a:spcPts val="0"/>
              </a:spcAft>
              <a:buNone/>
            </a:pPr>
            <a:r>
              <a:t/>
            </a:r>
            <a:endParaRPr sz="3000">
              <a:latin typeface="Arial"/>
              <a:ea typeface="Arial"/>
              <a:cs typeface="Arial"/>
              <a:sym typeface="Arial"/>
            </a:endParaRPr>
          </a:p>
          <a:p>
            <a:pPr indent="0" lvl="0" marL="0" rtl="0" algn="ctr">
              <a:spcBef>
                <a:spcPts val="0"/>
              </a:spcBef>
              <a:spcAft>
                <a:spcPts val="0"/>
              </a:spcAft>
              <a:buNone/>
            </a:pPr>
            <a:r>
              <a:rPr lang="en-US" sz="1800">
                <a:latin typeface="Arial"/>
                <a:ea typeface="Arial"/>
                <a:cs typeface="Arial"/>
                <a:sym typeface="Arial"/>
              </a:rPr>
              <a:t>to samo tylko z nawiasami (czytelniejsze!):</a:t>
            </a:r>
            <a:endParaRPr sz="3000">
              <a:latin typeface="Arial"/>
              <a:ea typeface="Arial"/>
              <a:cs typeface="Arial"/>
              <a:sym typeface="Arial"/>
            </a:endParaRPr>
          </a:p>
          <a:p>
            <a:pPr indent="0" lvl="0" marL="0" rtl="0" algn="ctr">
              <a:spcBef>
                <a:spcPts val="0"/>
              </a:spcBef>
              <a:spcAft>
                <a:spcPts val="0"/>
              </a:spcAft>
              <a:buNone/>
            </a:pPr>
            <a:r>
              <a:rPr lang="en-US" sz="3600">
                <a:latin typeface="Arial"/>
                <a:ea typeface="Arial"/>
                <a:cs typeface="Arial"/>
                <a:sym typeface="Arial"/>
              </a:rPr>
              <a:t>int x = (y  -  1)  +   (z   *  10);</a:t>
            </a:r>
            <a:endParaRPr sz="3600">
              <a:latin typeface="Arial"/>
              <a:ea typeface="Arial"/>
              <a:cs typeface="Arial"/>
              <a:sym typeface="Arial"/>
            </a:endParaRPr>
          </a:p>
        </p:txBody>
      </p:sp>
      <p:sp>
        <p:nvSpPr>
          <p:cNvPr id="630" name="Google Shape;630;p61"/>
          <p:cNvSpPr txBox="1"/>
          <p:nvPr/>
        </p:nvSpPr>
        <p:spPr>
          <a:xfrm>
            <a:off x="7357750" y="1180475"/>
            <a:ext cx="4653300" cy="47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Priorytety </a:t>
            </a:r>
            <a:r>
              <a:rPr lang="en-US" sz="1800"/>
              <a:t>operatorów:</a:t>
            </a:r>
            <a:endParaRPr sz="1800"/>
          </a:p>
          <a:p>
            <a:pPr indent="-342900" lvl="0" marL="457200" rtl="0" algn="l">
              <a:spcBef>
                <a:spcPts val="0"/>
              </a:spcBef>
              <a:spcAft>
                <a:spcPts val="0"/>
              </a:spcAft>
              <a:buSzPts val="1800"/>
              <a:buAutoNum type="arabicPeriod"/>
            </a:pPr>
            <a:r>
              <a:rPr lang="en-US" sz="1800"/>
              <a:t>jednoargumentowe: !, +, -, --, ++, (typ)</a:t>
            </a:r>
            <a:endParaRPr sz="1800"/>
          </a:p>
          <a:p>
            <a:pPr indent="-342900" lvl="0" marL="457200" rtl="0" algn="l">
              <a:spcBef>
                <a:spcPts val="0"/>
              </a:spcBef>
              <a:spcAft>
                <a:spcPts val="0"/>
              </a:spcAft>
              <a:buSzPts val="1800"/>
              <a:buAutoNum type="arabicPeriod"/>
            </a:pPr>
            <a:r>
              <a:rPr lang="en-US" sz="1800"/>
              <a:t>arytmetyczne: *, /, %</a:t>
            </a:r>
            <a:endParaRPr sz="1800"/>
          </a:p>
          <a:p>
            <a:pPr indent="-342900" lvl="0" marL="457200" rtl="0" algn="l">
              <a:spcBef>
                <a:spcPts val="0"/>
              </a:spcBef>
              <a:spcAft>
                <a:spcPts val="0"/>
              </a:spcAft>
              <a:buSzPts val="1800"/>
              <a:buAutoNum type="arabicPeriod"/>
            </a:pPr>
            <a:r>
              <a:rPr lang="en-US" sz="1800"/>
              <a:t>arytmetyczne: +, -</a:t>
            </a:r>
            <a:endParaRPr sz="1800"/>
          </a:p>
          <a:p>
            <a:pPr indent="-342900" lvl="0" marL="457200" rtl="0" algn="l">
              <a:spcBef>
                <a:spcPts val="0"/>
              </a:spcBef>
              <a:spcAft>
                <a:spcPts val="0"/>
              </a:spcAft>
              <a:buSzPts val="1800"/>
              <a:buAutoNum type="arabicPeriod"/>
            </a:pPr>
            <a:r>
              <a:rPr lang="en-US" sz="1800"/>
              <a:t>relacyjne: &lt;, &lt;=, &gt;, &gt;=</a:t>
            </a:r>
            <a:endParaRPr sz="1800"/>
          </a:p>
          <a:p>
            <a:pPr indent="-342900" lvl="0" marL="457200" rtl="0" algn="l">
              <a:spcBef>
                <a:spcPts val="0"/>
              </a:spcBef>
              <a:spcAft>
                <a:spcPts val="0"/>
              </a:spcAft>
              <a:buSzPts val="1800"/>
              <a:buAutoNum type="arabicPeriod"/>
            </a:pPr>
            <a:r>
              <a:rPr lang="en-US" sz="1800"/>
              <a:t>relacyjne: ==, !=</a:t>
            </a:r>
            <a:endParaRPr sz="1800"/>
          </a:p>
          <a:p>
            <a:pPr indent="-342900" lvl="0" marL="457200" rtl="0" algn="l">
              <a:spcBef>
                <a:spcPts val="0"/>
              </a:spcBef>
              <a:spcAft>
                <a:spcPts val="0"/>
              </a:spcAft>
              <a:buSzPts val="1800"/>
              <a:buAutoNum type="arabicPeriod"/>
            </a:pPr>
            <a:r>
              <a:rPr lang="en-US" sz="1800"/>
              <a:t>logiczne: &amp;&amp;</a:t>
            </a:r>
            <a:endParaRPr sz="1800"/>
          </a:p>
          <a:p>
            <a:pPr indent="-342900" lvl="0" marL="457200" rtl="0" algn="l">
              <a:spcBef>
                <a:spcPts val="0"/>
              </a:spcBef>
              <a:spcAft>
                <a:spcPts val="0"/>
              </a:spcAft>
              <a:buSzPts val="1800"/>
              <a:buAutoNum type="arabicPeriod"/>
            </a:pPr>
            <a:r>
              <a:rPr lang="en-US" sz="1800"/>
              <a:t>logiczne: ||</a:t>
            </a:r>
            <a:endParaRPr sz="1800"/>
          </a:p>
          <a:p>
            <a:pPr indent="-342900" lvl="0" marL="457200" rtl="0" algn="l">
              <a:spcBef>
                <a:spcPts val="0"/>
              </a:spcBef>
              <a:spcAft>
                <a:spcPts val="0"/>
              </a:spcAft>
              <a:buSzPts val="1800"/>
              <a:buAutoNum type="arabicPeriod"/>
            </a:pPr>
            <a:r>
              <a:rPr lang="en-US" sz="1800"/>
              <a:t>przypisania: = , op=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Wiązania </a:t>
            </a:r>
            <a:r>
              <a:rPr lang="en-US" sz="1800">
                <a:solidFill>
                  <a:schemeClr val="dk1"/>
                </a:solidFill>
              </a:rPr>
              <a:t>operatorów </a:t>
            </a:r>
            <a:endParaRPr sz="1800">
              <a:solidFill>
                <a:schemeClr val="dk1"/>
              </a:solidFill>
            </a:endParaRPr>
          </a:p>
          <a:p>
            <a:pPr indent="0" lvl="0" marL="0" rtl="0" algn="l">
              <a:spcBef>
                <a:spcPts val="0"/>
              </a:spcBef>
              <a:spcAft>
                <a:spcPts val="0"/>
              </a:spcAft>
              <a:buNone/>
            </a:pPr>
            <a:r>
              <a:rPr lang="en-US" sz="1800"/>
              <a:t>(kolejność wykonania gdy priorytet taki sam):</a:t>
            </a:r>
            <a:endParaRPr sz="1800"/>
          </a:p>
          <a:p>
            <a:pPr indent="-342900" lvl="0" marL="457200" rtl="0" algn="l">
              <a:spcBef>
                <a:spcPts val="0"/>
              </a:spcBef>
              <a:spcAft>
                <a:spcPts val="0"/>
              </a:spcAft>
              <a:buSzPts val="1800"/>
              <a:buAutoNum type="arabicPeriod"/>
            </a:pPr>
            <a:r>
              <a:rPr b="1" lang="en-US" sz="1800"/>
              <a:t>prawe </a:t>
            </a:r>
            <a:r>
              <a:rPr lang="en-US" sz="1800"/>
              <a:t>- przypisania: =, op=</a:t>
            </a:r>
            <a:endParaRPr sz="1800"/>
          </a:p>
          <a:p>
            <a:pPr indent="-342900" lvl="0" marL="457200" rtl="0" algn="l">
              <a:spcBef>
                <a:spcPts val="0"/>
              </a:spcBef>
              <a:spcAft>
                <a:spcPts val="0"/>
              </a:spcAft>
              <a:buSzPts val="1800"/>
              <a:buAutoNum type="arabicPeriod"/>
            </a:pPr>
            <a:r>
              <a:rPr b="1" lang="en-US" sz="1800"/>
              <a:t>lewe </a:t>
            </a:r>
            <a:r>
              <a:rPr lang="en-US" sz="1800"/>
              <a:t>- pozostałe</a:t>
            </a:r>
            <a:endParaRPr sz="1800"/>
          </a:p>
        </p:txBody>
      </p:sp>
      <p:cxnSp>
        <p:nvCxnSpPr>
          <p:cNvPr id="631" name="Google Shape;631;p61"/>
          <p:cNvCxnSpPr/>
          <p:nvPr/>
        </p:nvCxnSpPr>
        <p:spPr>
          <a:xfrm rot="10800000">
            <a:off x="1089450" y="2277250"/>
            <a:ext cx="35700" cy="21876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Konwersje arytmetyczne</a:t>
            </a:r>
            <a:endParaRPr>
              <a:latin typeface="Arial"/>
              <a:ea typeface="Arial"/>
              <a:cs typeface="Arial"/>
              <a:sym typeface="Arial"/>
            </a:endParaRPr>
          </a:p>
        </p:txBody>
      </p:sp>
      <p:sp>
        <p:nvSpPr>
          <p:cNvPr id="637" name="Google Shape;637;p62"/>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pl.sda.datatypes.Operators</a:t>
            </a:r>
            <a:endParaRPr/>
          </a:p>
        </p:txBody>
      </p:sp>
      <p:sp>
        <p:nvSpPr>
          <p:cNvPr id="638" name="Google Shape;638;p62"/>
          <p:cNvSpPr txBox="1"/>
          <p:nvPr>
            <p:ph idx="4294967295" type="ctrTitle"/>
          </p:nvPr>
        </p:nvSpPr>
        <p:spPr>
          <a:xfrm>
            <a:off x="95050" y="1002875"/>
            <a:ext cx="11996700" cy="114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Konwersja (ang. cast)</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zmiana typu wyrażenia, np. int </a:t>
            </a:r>
            <a:r>
              <a:rPr b="1" i="1" lang="en-US" sz="1800">
                <a:latin typeface="Arial"/>
                <a:ea typeface="Arial"/>
                <a:cs typeface="Arial"/>
                <a:sym typeface="Arial"/>
              </a:rPr>
              <a:t>→</a:t>
            </a:r>
            <a:r>
              <a:rPr lang="en-US" sz="2000">
                <a:latin typeface="Arial"/>
                <a:ea typeface="Arial"/>
                <a:cs typeface="Arial"/>
                <a:sym typeface="Arial"/>
              </a:rPr>
              <a:t> double. </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Operator konwersji ma postać: (</a:t>
            </a:r>
            <a:r>
              <a:rPr b="1" lang="en-US" sz="2000">
                <a:latin typeface="Arial"/>
                <a:ea typeface="Arial"/>
                <a:cs typeface="Arial"/>
                <a:sym typeface="Arial"/>
              </a:rPr>
              <a:t>typ</a:t>
            </a:r>
            <a:r>
              <a:rPr lang="en-US" sz="2000">
                <a:latin typeface="Arial"/>
                <a:ea typeface="Arial"/>
                <a:cs typeface="Arial"/>
                <a:sym typeface="Arial"/>
              </a:rPr>
              <a:t>) </a:t>
            </a:r>
            <a:r>
              <a:rPr b="1" lang="en-US" sz="2000">
                <a:latin typeface="Arial"/>
                <a:ea typeface="Arial"/>
                <a:cs typeface="Arial"/>
                <a:sym typeface="Arial"/>
              </a:rPr>
              <a:t>wyrażenie</a:t>
            </a:r>
            <a:r>
              <a:rPr lang="en-US" sz="2000">
                <a:latin typeface="Arial"/>
                <a:ea typeface="Arial"/>
                <a:cs typeface="Arial"/>
                <a:sym typeface="Arial"/>
              </a:rPr>
              <a:t>, np.: (int) (width * 0.2)</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39" name="Google Shape;639;p62"/>
          <p:cNvSpPr txBox="1"/>
          <p:nvPr/>
        </p:nvSpPr>
        <p:spPr>
          <a:xfrm>
            <a:off x="95050" y="2333700"/>
            <a:ext cx="41913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800">
                <a:solidFill>
                  <a:schemeClr val="accent6"/>
                </a:solidFill>
              </a:rPr>
              <a:t>Konwersje automatyczne</a:t>
            </a:r>
            <a:endParaRPr b="1" sz="1800"/>
          </a:p>
          <a:p>
            <a:pPr indent="0" lvl="0" marL="0" rtl="0" algn="ctr">
              <a:spcBef>
                <a:spcPts val="0"/>
              </a:spcBef>
              <a:spcAft>
                <a:spcPts val="0"/>
              </a:spcAft>
              <a:buNone/>
            </a:pPr>
            <a:r>
              <a:rPr b="1" lang="en-US" sz="1800">
                <a:solidFill>
                  <a:schemeClr val="dk1"/>
                </a:solidFill>
              </a:rPr>
              <a:t>[arytmetyczne, </a:t>
            </a:r>
            <a:r>
              <a:rPr b="1" lang="en-US" sz="1800">
                <a:solidFill>
                  <a:schemeClr val="dk1"/>
                </a:solidFill>
              </a:rPr>
              <a:t>rozszerzające</a:t>
            </a:r>
            <a:r>
              <a:rPr b="1" lang="en-US" sz="1800">
                <a:solidFill>
                  <a:schemeClr val="dk1"/>
                </a:solidFill>
              </a:rPr>
              <a:t>]</a:t>
            </a:r>
            <a:endParaRPr b="1"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byte </a:t>
            </a:r>
            <a:r>
              <a:rPr b="1" i="1" lang="en-US" sz="1800">
                <a:solidFill>
                  <a:schemeClr val="dk1"/>
                </a:solidFill>
              </a:rPr>
              <a:t>→</a:t>
            </a:r>
            <a:r>
              <a:rPr lang="en-US" sz="1800">
                <a:solidFill>
                  <a:schemeClr val="dk1"/>
                </a:solidFill>
              </a:rPr>
              <a:t> short → int → long → float → double</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char → int → long → float → double</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Przykłady:</a:t>
            </a:r>
            <a:endParaRPr b="1" sz="1800">
              <a:solidFill>
                <a:schemeClr val="dk1"/>
              </a:solidFill>
            </a:endParaRPr>
          </a:p>
          <a:p>
            <a:pPr indent="0" lvl="0" marL="457200" rtl="0" algn="l">
              <a:spcBef>
                <a:spcPts val="0"/>
              </a:spcBef>
              <a:spcAft>
                <a:spcPts val="0"/>
              </a:spcAft>
              <a:buNone/>
            </a:pPr>
            <a:r>
              <a:rPr lang="en-US" sz="1800"/>
              <a:t>int a = 10;</a:t>
            </a:r>
            <a:endParaRPr sz="1800"/>
          </a:p>
          <a:p>
            <a:pPr indent="0" lvl="0" marL="457200" rtl="0" algn="l">
              <a:spcBef>
                <a:spcPts val="0"/>
              </a:spcBef>
              <a:spcAft>
                <a:spcPts val="0"/>
              </a:spcAft>
              <a:buNone/>
            </a:pPr>
            <a:r>
              <a:rPr lang="en-US" sz="1800"/>
              <a:t>double d = a;</a:t>
            </a:r>
            <a:endParaRPr sz="1800"/>
          </a:p>
          <a:p>
            <a:pPr indent="0" lvl="0" marL="457200" rtl="0" algn="l">
              <a:spcBef>
                <a:spcPts val="0"/>
              </a:spcBef>
              <a:spcAft>
                <a:spcPts val="0"/>
              </a:spcAft>
              <a:buNone/>
            </a:pPr>
            <a:r>
              <a:rPr lang="en-US" sz="1800"/>
              <a:t>char c = 'a';</a:t>
            </a:r>
            <a:endParaRPr sz="1800"/>
          </a:p>
          <a:p>
            <a:pPr indent="0" lvl="0" marL="457200" rtl="0" algn="l">
              <a:spcBef>
                <a:spcPts val="0"/>
              </a:spcBef>
              <a:spcAft>
                <a:spcPts val="0"/>
              </a:spcAft>
              <a:buNone/>
            </a:pPr>
            <a:r>
              <a:rPr lang="en-US" sz="1800"/>
              <a:t>int code = c;</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640" name="Google Shape;640;p62"/>
          <p:cNvSpPr txBox="1"/>
          <p:nvPr/>
        </p:nvSpPr>
        <p:spPr>
          <a:xfrm>
            <a:off x="4408675" y="2333700"/>
            <a:ext cx="35928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Konwersje zawężające</a:t>
            </a:r>
            <a:endParaRPr b="1" sz="1800"/>
          </a:p>
          <a:p>
            <a:pPr indent="0" lvl="0" marL="0" rtl="0" algn="ctr">
              <a:spcBef>
                <a:spcPts val="0"/>
              </a:spcBef>
              <a:spcAft>
                <a:spcPts val="0"/>
              </a:spcAft>
              <a:buNone/>
            </a:pPr>
            <a:r>
              <a:rPr b="1" lang="en-US" sz="1800">
                <a:solidFill>
                  <a:schemeClr val="dk1"/>
                </a:solidFill>
              </a:rPr>
              <a:t>[strata informacji!]</a:t>
            </a:r>
            <a:endParaRPr b="1"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ctr">
              <a:spcBef>
                <a:spcPts val="0"/>
              </a:spcBef>
              <a:spcAft>
                <a:spcPts val="0"/>
              </a:spcAft>
              <a:buNone/>
            </a:pPr>
            <a:r>
              <a:rPr lang="en-US" sz="1800">
                <a:solidFill>
                  <a:schemeClr val="dk1"/>
                </a:solidFill>
              </a:rPr>
              <a:t>double </a:t>
            </a:r>
            <a:r>
              <a:rPr b="1" i="1" lang="en-US" sz="1800">
                <a:solidFill>
                  <a:schemeClr val="dk1"/>
                </a:solidFill>
              </a:rPr>
              <a:t>→</a:t>
            </a:r>
            <a:r>
              <a:rPr lang="en-US" sz="1800">
                <a:solidFill>
                  <a:schemeClr val="dk1"/>
                </a:solidFill>
              </a:rPr>
              <a:t> float → long → int→ short → byte</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Przykład:</a:t>
            </a:r>
            <a:endParaRPr b="1" sz="1800">
              <a:solidFill>
                <a:schemeClr val="dk1"/>
              </a:solidFill>
            </a:endParaRPr>
          </a:p>
          <a:p>
            <a:pPr indent="0" lvl="0" marL="457200" rtl="0" algn="l">
              <a:spcBef>
                <a:spcPts val="0"/>
              </a:spcBef>
              <a:spcAft>
                <a:spcPts val="0"/>
              </a:spcAft>
              <a:buNone/>
            </a:pPr>
            <a:r>
              <a:rPr lang="en-US" sz="1800"/>
              <a:t>double d</a:t>
            </a:r>
            <a:r>
              <a:rPr lang="en-US" sz="1800"/>
              <a:t> = 10.6;</a:t>
            </a:r>
            <a:endParaRPr sz="1800"/>
          </a:p>
          <a:p>
            <a:pPr indent="0" lvl="0" marL="457200" rtl="0" algn="l">
              <a:spcBef>
                <a:spcPts val="0"/>
              </a:spcBef>
              <a:spcAft>
                <a:spcPts val="0"/>
              </a:spcAft>
              <a:buNone/>
            </a:pPr>
            <a:r>
              <a:rPr lang="en-US" sz="1800"/>
              <a:t>int a = (int) d; // a = 10</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641" name="Google Shape;641;p62"/>
          <p:cNvSpPr txBox="1"/>
          <p:nvPr/>
        </p:nvSpPr>
        <p:spPr>
          <a:xfrm>
            <a:off x="8123800" y="2333700"/>
            <a:ext cx="3968100" cy="3863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Promocja numeryczna</a:t>
            </a:r>
            <a:endParaRPr b="1" sz="1800"/>
          </a:p>
          <a:p>
            <a:pPr indent="0" lvl="0" marL="0" rtl="0" algn="ctr">
              <a:spcBef>
                <a:spcPts val="0"/>
              </a:spcBef>
              <a:spcAft>
                <a:spcPts val="0"/>
              </a:spcAft>
              <a:buNone/>
            </a:pPr>
            <a:r>
              <a:rPr b="1" lang="en-US" sz="1800">
                <a:solidFill>
                  <a:schemeClr val="dk1"/>
                </a:solidFill>
              </a:rPr>
              <a:t>[konwersja automatyczna wartości wyrażeń]</a:t>
            </a:r>
            <a:endParaRPr b="1" sz="1800">
              <a:solidFill>
                <a:schemeClr val="dk1"/>
              </a:solidFill>
            </a:endParaRPr>
          </a:p>
          <a:p>
            <a:pPr indent="0" lvl="0" marL="0" rtl="0" algn="l">
              <a:spcBef>
                <a:spcPts val="0"/>
              </a:spcBef>
              <a:spcAft>
                <a:spcPts val="0"/>
              </a:spcAft>
              <a:buNone/>
            </a:pPr>
            <a:r>
              <a:rPr lang="en-US">
                <a:solidFill>
                  <a:schemeClr val="dk1"/>
                </a:solidFill>
              </a:rPr>
              <a:t>Zasady konwersji dla operatorów dwuargumentowych:</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a:t>
            </a:r>
            <a:r>
              <a:rPr lang="en-US">
                <a:solidFill>
                  <a:schemeClr val="dk1"/>
                </a:solidFill>
              </a:rPr>
              <a:t>eden z argumentów ma typ </a:t>
            </a:r>
            <a:r>
              <a:rPr b="1" lang="en-US">
                <a:solidFill>
                  <a:schemeClr val="dk1"/>
                </a:solidFill>
              </a:rPr>
              <a:t>double </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double </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jeden z argumentów ma typ </a:t>
            </a:r>
            <a:r>
              <a:rPr b="1" lang="en-US">
                <a:solidFill>
                  <a:schemeClr val="dk1"/>
                </a:solidFill>
              </a:rPr>
              <a:t>float</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float</a:t>
            </a:r>
            <a:r>
              <a:rPr lang="en-US">
                <a:solidFill>
                  <a:schemeClr val="dk1"/>
                </a:solidFill>
              </a:rPr>
              <a:t> </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jeden z argumentów ma typ </a:t>
            </a:r>
            <a:r>
              <a:rPr b="1" lang="en-US">
                <a:solidFill>
                  <a:schemeClr val="dk1"/>
                </a:solidFill>
              </a:rPr>
              <a:t>long</a:t>
            </a:r>
            <a:r>
              <a:rPr lang="en-US">
                <a:solidFill>
                  <a:schemeClr val="dk1"/>
                </a:solidFill>
              </a:rPr>
              <a:t> </a:t>
            </a:r>
            <a:endParaRPr b="1" i="1">
              <a:solidFill>
                <a:schemeClr val="dk1"/>
              </a:solidFill>
            </a:endParaRPr>
          </a:p>
          <a:p>
            <a:pPr indent="0" lvl="0" marL="457200" rtl="0" algn="l">
              <a:spcBef>
                <a:spcPts val="0"/>
              </a:spcBef>
              <a:spcAft>
                <a:spcPts val="0"/>
              </a:spcAft>
              <a:buNone/>
            </a:pPr>
            <a:r>
              <a:rPr lang="en-US">
                <a:solidFill>
                  <a:schemeClr val="dk1"/>
                </a:solidFill>
              </a:rPr>
              <a:t>drugi zmieniany jest do </a:t>
            </a:r>
            <a:r>
              <a:rPr b="1" lang="en-US">
                <a:solidFill>
                  <a:schemeClr val="dk1"/>
                </a:solidFill>
              </a:rPr>
              <a:t>long</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 przeciwnym razie oba argumenty zmieniane są do typu </a:t>
            </a:r>
            <a:r>
              <a:rPr b="1" lang="en-US">
                <a:solidFill>
                  <a:schemeClr val="dk1"/>
                </a:solidFill>
              </a:rPr>
              <a:t>int</a:t>
            </a:r>
            <a:endParaRPr b="1">
              <a:solidFill>
                <a:schemeClr val="dk1"/>
              </a:solidFill>
            </a:endParaRPr>
          </a:p>
          <a:p>
            <a:pPr indent="0" lvl="0" marL="0" rtl="0" algn="l">
              <a:spcBef>
                <a:spcPts val="0"/>
              </a:spcBef>
              <a:spcAft>
                <a:spcPts val="0"/>
              </a:spcAft>
              <a:buNone/>
            </a:pPr>
            <a:r>
              <a:rPr lang="en-US" sz="1800">
                <a:solidFill>
                  <a:schemeClr val="dk1"/>
                </a:solidFill>
              </a:rPr>
              <a:t>Przykład:</a:t>
            </a:r>
            <a:endParaRPr b="1">
              <a:solidFill>
                <a:schemeClr val="dk1"/>
              </a:solidFill>
            </a:endParaRPr>
          </a:p>
          <a:p>
            <a:pPr indent="0" lvl="0" marL="457200" rtl="0" algn="l">
              <a:spcBef>
                <a:spcPts val="0"/>
              </a:spcBef>
              <a:spcAft>
                <a:spcPts val="0"/>
              </a:spcAft>
              <a:buClr>
                <a:schemeClr val="dk1"/>
              </a:buClr>
              <a:buSzPts val="1100"/>
              <a:buFont typeface="Arial"/>
              <a:buNone/>
            </a:pPr>
            <a:r>
              <a:rPr lang="en-US" sz="1800">
                <a:solidFill>
                  <a:schemeClr val="dk1"/>
                </a:solidFill>
              </a:rPr>
              <a:t>int a = 10;</a:t>
            </a:r>
            <a:endParaRPr sz="1800">
              <a:solidFill>
                <a:schemeClr val="dk1"/>
              </a:solidFill>
            </a:endParaRPr>
          </a:p>
          <a:p>
            <a:pPr indent="0" lvl="0" marL="457200" rtl="0" algn="l">
              <a:spcBef>
                <a:spcPts val="0"/>
              </a:spcBef>
              <a:spcAft>
                <a:spcPts val="0"/>
              </a:spcAft>
              <a:buClr>
                <a:schemeClr val="dk1"/>
              </a:buClr>
              <a:buSzPts val="1100"/>
              <a:buFont typeface="Arial"/>
              <a:buNone/>
            </a:pPr>
            <a:r>
              <a:rPr lang="en-US" sz="1800">
                <a:solidFill>
                  <a:schemeClr val="dk1"/>
                </a:solidFill>
              </a:rPr>
              <a:t>double d = a + 5.5;</a:t>
            </a:r>
            <a:endParaRPr sz="1800"/>
          </a:p>
          <a:p>
            <a:pPr indent="0" lvl="0" marL="0" rtl="0" algn="l">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647" name="Google Shape;647;p6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datatypes</a:t>
            </a:r>
            <a:endParaRPr b="1" sz="3000">
              <a:solidFill>
                <a:schemeClr val="accent6"/>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#datatypes</a:t>
            </a:r>
            <a:endParaRPr sz="2400">
              <a:solidFill>
                <a:schemeClr val="accent6"/>
              </a:solidFill>
              <a:latin typeface="Arial"/>
              <a:ea typeface="Arial"/>
              <a:cs typeface="Arial"/>
              <a:sym typeface="Arial"/>
            </a:endParaRPr>
          </a:p>
        </p:txBody>
      </p:sp>
      <p:sp>
        <p:nvSpPr>
          <p:cNvPr id="653" name="Google Shape;653;p64"/>
          <p:cNvSpPr txBox="1"/>
          <p:nvPr>
            <p:ph idx="4294967295" type="ctrTitle"/>
          </p:nvPr>
        </p:nvSpPr>
        <p:spPr>
          <a:xfrm>
            <a:off x="170425" y="963000"/>
            <a:ext cx="11841300" cy="529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a:t>
            </a:r>
            <a:r>
              <a:rPr lang="en-US" sz="1700">
                <a:latin typeface="Arial"/>
                <a:ea typeface="Arial"/>
                <a:cs typeface="Arial"/>
                <a:sym typeface="Arial"/>
              </a:rPr>
              <a:t>utworzy</a:t>
            </a:r>
            <a:r>
              <a:rPr lang="en-US" sz="1700">
                <a:latin typeface="Arial"/>
                <a:ea typeface="Arial"/>
                <a:cs typeface="Arial"/>
                <a:sym typeface="Arial"/>
              </a:rPr>
              <a:t> dwie zmienne, a następnie wypisze na ekran ich sumę, różnicę i iloczyn.</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tworzy jedną zmienną, a następnie wypisze na ekran jej wartość podniesioną do 3 potęgi.</a:t>
            </a:r>
            <a:endParaRPr sz="1700">
              <a:latin typeface="Arial"/>
              <a:ea typeface="Arial"/>
              <a:cs typeface="Arial"/>
              <a:sym typeface="Arial"/>
            </a:endParaRPr>
          </a:p>
          <a:p>
            <a:pPr indent="0" lvl="0" marL="457200" rtl="0" algn="l">
              <a:spcBef>
                <a:spcPts val="0"/>
              </a:spcBef>
              <a:spcAft>
                <a:spcPts val="0"/>
              </a:spcAft>
              <a:buNone/>
            </a:pPr>
            <a:r>
              <a:t/>
            </a:r>
            <a:endParaRPr sz="8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b="1" lang="en-US" sz="1700">
                <a:latin typeface="Arial"/>
                <a:ea typeface="Arial"/>
                <a:cs typeface="Arial"/>
                <a:sym typeface="Arial"/>
              </a:rPr>
              <a:t>true </a:t>
            </a:r>
            <a:r>
              <a:rPr lang="en-US" sz="1700">
                <a:latin typeface="Arial"/>
                <a:ea typeface="Arial"/>
                <a:cs typeface="Arial"/>
                <a:sym typeface="Arial"/>
              </a:rPr>
              <a:t>jeżeli wartość tej zmiennej jest liczbą parzystą lub </a:t>
            </a:r>
            <a:r>
              <a:rPr b="1" lang="en-US" sz="1700">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utworzy jedną zmienną, a następnie wypisze na ekran tekst: </a:t>
            </a:r>
            <a:r>
              <a:rPr b="1" lang="en-US" sz="1700">
                <a:latin typeface="Arial"/>
                <a:ea typeface="Arial"/>
                <a:cs typeface="Arial"/>
                <a:sym typeface="Arial"/>
              </a:rPr>
              <a:t>true </a:t>
            </a:r>
            <a:r>
              <a:rPr lang="en-US" sz="1700">
                <a:latin typeface="Arial"/>
                <a:ea typeface="Arial"/>
                <a:cs typeface="Arial"/>
                <a:sym typeface="Arial"/>
              </a:rPr>
              <a:t>jeżeli wartość tej zmiennej jest podzielna przez 3 i jednocześnie przez 5 lub </a:t>
            </a:r>
            <a:r>
              <a:rPr b="1" lang="en-US" sz="1700">
                <a:latin typeface="Arial"/>
                <a:ea typeface="Arial"/>
                <a:cs typeface="Arial"/>
                <a:sym typeface="Arial"/>
              </a:rPr>
              <a:t>false </a:t>
            </a:r>
            <a:r>
              <a:rPr lang="en-US" sz="1700">
                <a:latin typeface="Arial"/>
                <a:ea typeface="Arial"/>
                <a:cs typeface="Arial"/>
                <a:sym typeface="Arial"/>
              </a:rPr>
              <a:t>w przeciwnym przypadku.</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Wyświetl na ekranie pięć pierwszych liter </a:t>
            </a:r>
            <a:r>
              <a:rPr lang="en-US" sz="1700">
                <a:latin typeface="Arial"/>
                <a:ea typeface="Arial"/>
                <a:cs typeface="Arial"/>
                <a:sym typeface="Arial"/>
              </a:rPr>
              <a:t>alfabetu</a:t>
            </a:r>
            <a:r>
              <a:rPr lang="en-US" sz="1700">
                <a:latin typeface="Arial"/>
                <a:ea typeface="Arial"/>
                <a:cs typeface="Arial"/>
                <a:sym typeface="Arial"/>
              </a:rPr>
              <a:t>: łacińskiego (zaczyna się od kodu: 65), hebrajskiego (zaczyna się od: 1488) i tybetańskiego (zaczyna się od: 3840)</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Wyświetl na ekranie w jednej linijce znaki (</a:t>
            </a:r>
            <a:r>
              <a:rPr b="1" lang="en-US" sz="1700">
                <a:latin typeface="Arial"/>
                <a:ea typeface="Arial"/>
                <a:cs typeface="Arial"/>
                <a:sym typeface="Arial"/>
              </a:rPr>
              <a:t>char</a:t>
            </a:r>
            <a:r>
              <a:rPr lang="en-US" sz="1700">
                <a:latin typeface="Arial"/>
                <a:ea typeface="Arial"/>
                <a:cs typeface="Arial"/>
                <a:sym typeface="Arial"/>
              </a:rPr>
              <a:t>) dla kodów: 74, 65, 86, 65, 32, 8658, 32, 9786</a:t>
            </a:r>
            <a:endParaRPr sz="17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 osobnej klasie </a:t>
            </a:r>
            <a:r>
              <a:rPr b="1" i="1" lang="en-US" sz="1700">
                <a:latin typeface="Arial"/>
                <a:ea typeface="Arial"/>
                <a:cs typeface="Arial"/>
                <a:sym typeface="Arial"/>
              </a:rPr>
              <a:t>FahrenheitConverter, </a:t>
            </a:r>
            <a:r>
              <a:rPr lang="en-US" sz="1700">
                <a:latin typeface="Arial"/>
                <a:ea typeface="Arial"/>
                <a:cs typeface="Arial"/>
                <a:sym typeface="Arial"/>
              </a:rPr>
              <a:t>w metodzie </a:t>
            </a:r>
            <a:r>
              <a:rPr i="1" lang="en-US" sz="1700">
                <a:latin typeface="Arial"/>
                <a:ea typeface="Arial"/>
                <a:cs typeface="Arial"/>
                <a:sym typeface="Arial"/>
              </a:rPr>
              <a:t>main()</a:t>
            </a:r>
            <a:r>
              <a:rPr lang="en-US" sz="1700">
                <a:latin typeface="Arial"/>
                <a:ea typeface="Arial"/>
                <a:cs typeface="Arial"/>
                <a:sym typeface="Arial"/>
              </a:rPr>
              <a:t> napisz program przekształcający dane o temperaturze podanej w skali Fahrenheit do skali Celsjusza. Dane wejściowe (temperatura w skali Fahrenheit) należy podać w inicjacji odpowiedniej zmiennej w programie. Sprawdź czy program poprawnie oblicza temperatury dla danych: </a:t>
            </a:r>
            <a:endParaRPr sz="1700">
              <a:latin typeface="Arial"/>
              <a:ea typeface="Arial"/>
              <a:cs typeface="Arial"/>
              <a:sym typeface="Arial"/>
            </a:endParaRPr>
          </a:p>
          <a:p>
            <a:pPr indent="0" lvl="0" marL="457200" rtl="0" algn="l">
              <a:spcBef>
                <a:spcPts val="0"/>
              </a:spcBef>
              <a:spcAft>
                <a:spcPts val="0"/>
              </a:spcAft>
              <a:buNone/>
            </a:pPr>
            <a:r>
              <a:rPr b="1" lang="en-US" sz="1700">
                <a:latin typeface="Arial"/>
                <a:ea typeface="Arial"/>
                <a:cs typeface="Arial"/>
                <a:sym typeface="Arial"/>
              </a:rPr>
              <a:t>32 °F = 0 °C</a:t>
            </a:r>
            <a:r>
              <a:rPr lang="en-US" sz="1700">
                <a:latin typeface="Arial"/>
                <a:ea typeface="Arial"/>
                <a:cs typeface="Arial"/>
                <a:sym typeface="Arial"/>
              </a:rPr>
              <a:t>; </a:t>
            </a:r>
            <a:r>
              <a:rPr b="1" lang="en-US" sz="1700">
                <a:latin typeface="Arial"/>
                <a:ea typeface="Arial"/>
                <a:cs typeface="Arial"/>
                <a:sym typeface="Arial"/>
              </a:rPr>
              <a:t>212 °F = 100 °C</a:t>
            </a:r>
            <a:endParaRPr b="1" sz="1700">
              <a:latin typeface="Arial"/>
              <a:ea typeface="Arial"/>
              <a:cs typeface="Arial"/>
              <a:sym typeface="Arial"/>
            </a:endParaRPr>
          </a:p>
          <a:p>
            <a:pPr indent="0" lvl="0" marL="457200" rtl="0" algn="l">
              <a:spcBef>
                <a:spcPts val="0"/>
              </a:spcBef>
              <a:spcAft>
                <a:spcPts val="0"/>
              </a:spcAft>
              <a:buNone/>
            </a:pPr>
            <a:r>
              <a:t/>
            </a:r>
            <a:endParaRPr b="1" sz="10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W osobnej klasie </a:t>
            </a:r>
            <a:r>
              <a:rPr b="1" i="1" lang="en-US" sz="1700">
                <a:latin typeface="Arial"/>
                <a:ea typeface="Arial"/>
                <a:cs typeface="Arial"/>
                <a:sym typeface="Arial"/>
              </a:rPr>
              <a:t>ComputerPrice, </a:t>
            </a:r>
            <a:r>
              <a:rPr lang="en-US" sz="1700">
                <a:latin typeface="Arial"/>
                <a:ea typeface="Arial"/>
                <a:cs typeface="Arial"/>
                <a:sym typeface="Arial"/>
              </a:rPr>
              <a:t>w metodzie </a:t>
            </a:r>
            <a:r>
              <a:rPr i="1" lang="en-US" sz="1700">
                <a:latin typeface="Arial"/>
                <a:ea typeface="Arial"/>
                <a:cs typeface="Arial"/>
                <a:sym typeface="Arial"/>
              </a:rPr>
              <a:t>main()</a:t>
            </a:r>
            <a:r>
              <a:rPr lang="en-US" sz="1700">
                <a:latin typeface="Arial"/>
                <a:ea typeface="Arial"/>
                <a:cs typeface="Arial"/>
                <a:sym typeface="Arial"/>
              </a:rPr>
              <a:t> napisz program obliczający cenę komputera na podstawie jego części. Program ma wypisać na konsolę osobno cenę samego komputera: płyta główna, procesor, pamięć RAM, dysk twardy i osobno cenę komputera i monitora. W cenie należy uwzględnić podatek VAT = 23%.</a:t>
            </a:r>
            <a:endParaRPr sz="1700">
              <a:latin typeface="Arial"/>
              <a:ea typeface="Arial"/>
              <a:cs typeface="Arial"/>
              <a:sym typeface="Arial"/>
            </a:endParaRPr>
          </a:p>
        </p:txBody>
      </p:sp>
      <p:sp>
        <p:nvSpPr>
          <p:cNvPr id="654" name="Google Shape;654;p6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5"/>
          <p:cNvSpPr txBox="1"/>
          <p:nvPr>
            <p:ph idx="1" type="body"/>
          </p:nvPr>
        </p:nvSpPr>
        <p:spPr>
          <a:xfrm>
            <a:off x="3219900" y="2264350"/>
            <a:ext cx="57522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chemeClr val="dk1"/>
                </a:solidFill>
                <a:latin typeface="Arial"/>
                <a:ea typeface="Arial"/>
                <a:cs typeface="Arial"/>
                <a:sym typeface="Arial"/>
              </a:rPr>
              <a:t>Elementy języka</a:t>
            </a:r>
            <a:endParaRPr b="1" sz="48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instrukcje, bloki</a:t>
            </a:r>
            <a:endParaRPr b="1" sz="4800">
              <a:solidFill>
                <a:srgbClr val="000000"/>
              </a:solidFill>
              <a:latin typeface="Arial"/>
              <a:ea typeface="Arial"/>
              <a:cs typeface="Arial"/>
              <a:sym typeface="Arial"/>
            </a:endParaRPr>
          </a:p>
        </p:txBody>
      </p:sp>
      <p:sp>
        <p:nvSpPr>
          <p:cNvPr id="660" name="Google Shape;660;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instrukcje, bloki</a:t>
            </a:r>
            <a:endParaRPr>
              <a:latin typeface="Arial"/>
              <a:ea typeface="Arial"/>
              <a:cs typeface="Arial"/>
              <a:sym typeface="Arial"/>
            </a:endParaRPr>
          </a:p>
        </p:txBody>
      </p:sp>
      <p:sp>
        <p:nvSpPr>
          <p:cNvPr id="666" name="Google Shape;666;p66"/>
          <p:cNvSpPr txBox="1"/>
          <p:nvPr>
            <p:ph idx="4294967295" type="ctrTitle"/>
          </p:nvPr>
        </p:nvSpPr>
        <p:spPr>
          <a:xfrm>
            <a:off x="0" y="962995"/>
            <a:ext cx="12192000" cy="5231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sz="2400">
              <a:solidFill>
                <a:srgbClr val="000000"/>
              </a:solidFill>
              <a:latin typeface="Arial"/>
              <a:ea typeface="Arial"/>
              <a:cs typeface="Arial"/>
              <a:sym typeface="Arial"/>
            </a:endParaRPr>
          </a:p>
          <a:p>
            <a:pPr indent="0" lvl="0" marL="457200" rtl="0" algn="ctr">
              <a:spcBef>
                <a:spcPts val="0"/>
              </a:spcBef>
              <a:spcAft>
                <a:spcPts val="0"/>
              </a:spcAft>
              <a:buNone/>
            </a:pPr>
            <a:r>
              <a:t/>
            </a:r>
            <a:endParaRPr sz="2400">
              <a:solidFill>
                <a:srgbClr val="000000"/>
              </a:solidFill>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p:txBody>
      </p:sp>
      <p:sp>
        <p:nvSpPr>
          <p:cNvPr id="667" name="Google Shape;667;p66"/>
          <p:cNvSpPr txBox="1"/>
          <p:nvPr>
            <p:ph idx="4294967295" type="ctrTitle"/>
          </p:nvPr>
        </p:nvSpPr>
        <p:spPr>
          <a:xfrm>
            <a:off x="71450" y="1026875"/>
            <a:ext cx="12063900" cy="1705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Wyrażenia (ang. expressions)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składowa języka, którą budujemy ze zmiennych, stałych, literałów oraz wywołań metod, posługując się operatorami i nawiasami.</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Wyrażenia są wyliczane, a ich wyniki mogą być wykorzystywane, np. w instrukcjach przypisania, jako argumenty innych operatorów, metod itp</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68" name="Google Shape;668;p66"/>
          <p:cNvSpPr txBox="1"/>
          <p:nvPr>
            <p:ph idx="4294967295" type="ctrTitle"/>
          </p:nvPr>
        </p:nvSpPr>
        <p:spPr>
          <a:xfrm>
            <a:off x="64050" y="2840200"/>
            <a:ext cx="12063900" cy="1705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Instrukcja (ang. statement)</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podstawowy element języka który może być "wykonany". Jest to "motor" działania programu. Instrukcje kończymy znakiem średnika: ;</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Przykłady instrukcji: </a:t>
            </a:r>
            <a:r>
              <a:rPr b="1" lang="en-US" sz="2000">
                <a:latin typeface="Arial"/>
                <a:ea typeface="Arial"/>
                <a:cs typeface="Arial"/>
                <a:sym typeface="Arial"/>
              </a:rPr>
              <a:t>x = 10;</a:t>
            </a:r>
            <a:r>
              <a:rPr lang="en-US" sz="2000">
                <a:latin typeface="Arial"/>
                <a:ea typeface="Arial"/>
                <a:cs typeface="Arial"/>
                <a:sym typeface="Arial"/>
              </a:rPr>
              <a:t>    </a:t>
            </a:r>
            <a:r>
              <a:rPr b="1" lang="en-US" sz="2000">
                <a:latin typeface="Arial"/>
                <a:ea typeface="Arial"/>
                <a:cs typeface="Arial"/>
                <a:sym typeface="Arial"/>
              </a:rPr>
              <a:t>b++;</a:t>
            </a:r>
            <a:r>
              <a:rPr lang="en-US" sz="2000">
                <a:latin typeface="Arial"/>
                <a:ea typeface="Arial"/>
                <a:cs typeface="Arial"/>
                <a:sym typeface="Arial"/>
              </a:rPr>
              <a:t>    </a:t>
            </a:r>
            <a:r>
              <a:rPr b="1" lang="en-US" sz="2000">
                <a:latin typeface="Arial"/>
                <a:ea typeface="Arial"/>
                <a:cs typeface="Arial"/>
                <a:sym typeface="Arial"/>
              </a:rPr>
              <a:t>new String();</a:t>
            </a:r>
            <a:r>
              <a:rPr lang="en-US" sz="2000">
                <a:latin typeface="Arial"/>
                <a:ea typeface="Arial"/>
                <a:cs typeface="Arial"/>
                <a:sym typeface="Arial"/>
              </a:rPr>
              <a:t>    </a:t>
            </a:r>
            <a:r>
              <a:rPr b="1" lang="en-US" sz="2000">
                <a:latin typeface="Arial"/>
                <a:ea typeface="Arial"/>
                <a:cs typeface="Arial"/>
                <a:sym typeface="Arial"/>
              </a:rPr>
              <a:t>double d = 10.56;</a:t>
            </a:r>
            <a:endParaRPr b="1"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nie są instrukcje: </a:t>
            </a:r>
            <a:r>
              <a:rPr b="1" lang="en-US" sz="2000">
                <a:solidFill>
                  <a:srgbClr val="E06666"/>
                </a:solidFill>
                <a:latin typeface="Arial"/>
                <a:ea typeface="Arial"/>
                <a:cs typeface="Arial"/>
                <a:sym typeface="Arial"/>
              </a:rPr>
              <a:t>a + b; // - błąd: Not a statement  </a:t>
            </a:r>
            <a:r>
              <a:rPr lang="en-US" sz="2000">
                <a:latin typeface="Arial"/>
                <a:ea typeface="Arial"/>
                <a:cs typeface="Arial"/>
                <a:sym typeface="Arial"/>
              </a:rPr>
              <a:t>   </a:t>
            </a:r>
            <a:r>
              <a:rPr b="1" lang="en-US" sz="2000">
                <a:latin typeface="Arial"/>
                <a:ea typeface="Arial"/>
                <a:cs typeface="Arial"/>
                <a:sym typeface="Arial"/>
              </a:rPr>
              <a:t> </a:t>
            </a:r>
            <a:r>
              <a:rPr b="1" lang="en-US" sz="2000">
                <a:solidFill>
                  <a:srgbClr val="E06666"/>
                </a:solidFill>
                <a:latin typeface="Arial"/>
                <a:ea typeface="Arial"/>
                <a:cs typeface="Arial"/>
                <a:sym typeface="Arial"/>
              </a:rPr>
              <a:t>double d;</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69" name="Google Shape;669;p66"/>
          <p:cNvSpPr txBox="1"/>
          <p:nvPr>
            <p:ph idx="4294967295" type="ctrTitle"/>
          </p:nvPr>
        </p:nvSpPr>
        <p:spPr>
          <a:xfrm>
            <a:off x="71450" y="4653525"/>
            <a:ext cx="12063900" cy="149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Bloki (ang. blocks)</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zestaw instrukcji (zero lub więcej), które są zapisane wewnątrz nawiasów klamrowych i które mogą być użyte tam gdzie pojedyncze instrukcje są dozwolone.</a:t>
            </a:r>
            <a:endParaRPr sz="2000">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Przykłady na następnej stronie.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75" name="Google Shape;675;p67"/>
          <p:cNvSpPr txBox="1"/>
          <p:nvPr>
            <p:ph idx="4294967295" type="ctrTitle"/>
          </p:nvPr>
        </p:nvSpPr>
        <p:spPr>
          <a:xfrm>
            <a:off x="64050" y="1006200"/>
            <a:ext cx="12063900" cy="857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Instrukcja sterująca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instrukcje które umożliwiają zmianę sekwencji (kolejności) wykonywania instrukcji programu.</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676" name="Google Shape;676;p67"/>
          <p:cNvSpPr txBox="1"/>
          <p:nvPr/>
        </p:nvSpPr>
        <p:spPr>
          <a:xfrm>
            <a:off x="312175" y="1970575"/>
            <a:ext cx="3863100" cy="4302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if </a:t>
            </a:r>
            <a:r>
              <a:rPr lang="en-US" sz="3600">
                <a:solidFill>
                  <a:schemeClr val="dk1"/>
                </a:solidFill>
              </a:rPr>
              <a:t>(</a:t>
            </a:r>
            <a:r>
              <a:rPr i="1" lang="en-US" sz="3600">
                <a:solidFill>
                  <a:schemeClr val="accent5"/>
                </a:solidFill>
              </a:rPr>
              <a:t>exp</a:t>
            </a:r>
            <a:r>
              <a:rPr lang="en-US" sz="3600">
                <a:solidFill>
                  <a:schemeClr val="dk1"/>
                </a:solidFill>
              </a:rPr>
              <a:t>) </a:t>
            </a:r>
            <a:r>
              <a:rPr i="1" lang="en-US" sz="3600">
                <a:solidFill>
                  <a:schemeClr val="accent6"/>
                </a:solidFill>
              </a:rPr>
              <a:t>ins1</a:t>
            </a:r>
            <a:endParaRPr i="1" sz="3600">
              <a:solidFill>
                <a:schemeClr val="accent6"/>
              </a:solidFill>
            </a:endParaRPr>
          </a:p>
          <a:p>
            <a:pPr indent="0" lvl="0" marL="0" rtl="0" algn="l">
              <a:lnSpc>
                <a:spcPct val="90000"/>
              </a:lnSpc>
              <a:spcBef>
                <a:spcPts val="0"/>
              </a:spcBef>
              <a:spcAft>
                <a:spcPts val="0"/>
              </a:spcAft>
              <a:buNone/>
            </a:pPr>
            <a:r>
              <a:rPr b="1" lang="en-US" sz="3600">
                <a:solidFill>
                  <a:schemeClr val="dk1"/>
                </a:solidFill>
              </a:rPr>
              <a:t>else </a:t>
            </a:r>
            <a:r>
              <a:rPr i="1" lang="en-US" sz="3600">
                <a:solidFill>
                  <a:schemeClr val="accent6"/>
                </a:solidFill>
              </a:rPr>
              <a:t>ins2</a:t>
            </a:r>
            <a:endParaRPr i="1" sz="3600">
              <a:solidFill>
                <a:schemeClr val="accent6"/>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t/>
            </a:r>
            <a:endParaRPr sz="2400">
              <a:solidFill>
                <a:schemeClr val="dk1"/>
              </a:solidFill>
            </a:endParaRPr>
          </a:p>
          <a:p>
            <a:pPr indent="0" lvl="0" marL="0" rtl="0" algn="l">
              <a:lnSpc>
                <a:spcPct val="90000"/>
              </a:lnSpc>
              <a:spcBef>
                <a:spcPts val="0"/>
              </a:spcBef>
              <a:spcAft>
                <a:spcPts val="0"/>
              </a:spcAft>
              <a:buNone/>
            </a:pPr>
            <a:r>
              <a:rPr b="1" lang="en-US" sz="3000">
                <a:solidFill>
                  <a:schemeClr val="dk1"/>
                </a:solidFill>
              </a:rPr>
              <a:t>if </a:t>
            </a:r>
            <a:r>
              <a:rPr lang="en-US" sz="3000">
                <a:solidFill>
                  <a:schemeClr val="dk1"/>
                </a:solidFill>
              </a:rPr>
              <a:t>(</a:t>
            </a:r>
            <a:r>
              <a:rPr lang="en-US" sz="3000">
                <a:solidFill>
                  <a:schemeClr val="accent5"/>
                </a:solidFill>
              </a:rPr>
              <a:t>x &gt; 1000</a:t>
            </a:r>
            <a:r>
              <a:rPr lang="en-US" sz="3000">
                <a:solidFill>
                  <a:schemeClr val="dk1"/>
                </a:solidFill>
              </a:rPr>
              <a:t>)</a:t>
            </a:r>
            <a:endParaRPr sz="3000">
              <a:solidFill>
                <a:schemeClr val="dk1"/>
              </a:solidFill>
            </a:endParaRPr>
          </a:p>
          <a:p>
            <a:pPr indent="0" lvl="0" marL="0" rtl="0" algn="l">
              <a:lnSpc>
                <a:spcPct val="90000"/>
              </a:lnSpc>
              <a:spcBef>
                <a:spcPts val="0"/>
              </a:spcBef>
              <a:spcAft>
                <a:spcPts val="0"/>
              </a:spcAft>
              <a:buNone/>
            </a:pPr>
            <a:r>
              <a:rPr lang="en-US" sz="3000">
                <a:solidFill>
                  <a:schemeClr val="dk1"/>
                </a:solidFill>
              </a:rPr>
              <a:t>	print("Duża")</a:t>
            </a:r>
            <a:endParaRPr sz="3000">
              <a:solidFill>
                <a:schemeClr val="dk1"/>
              </a:solidFill>
            </a:endParaRPr>
          </a:p>
          <a:p>
            <a:pPr indent="0" lvl="0" marL="0" rtl="0" algn="l">
              <a:lnSpc>
                <a:spcPct val="90000"/>
              </a:lnSpc>
              <a:spcBef>
                <a:spcPts val="0"/>
              </a:spcBef>
              <a:spcAft>
                <a:spcPts val="0"/>
              </a:spcAft>
              <a:buNone/>
            </a:pPr>
            <a:r>
              <a:rPr b="1" lang="en-US" sz="3000">
                <a:solidFill>
                  <a:schemeClr val="dk1"/>
                </a:solidFill>
              </a:rPr>
              <a:t>else</a:t>
            </a:r>
            <a:endParaRPr b="1" sz="3000">
              <a:solidFill>
                <a:schemeClr val="dk1"/>
              </a:solidFill>
            </a:endParaRPr>
          </a:p>
          <a:p>
            <a:pPr indent="0" lvl="0" marL="0" rtl="0" algn="l">
              <a:lnSpc>
                <a:spcPct val="90000"/>
              </a:lnSpc>
              <a:spcBef>
                <a:spcPts val="0"/>
              </a:spcBef>
              <a:spcAft>
                <a:spcPts val="0"/>
              </a:spcAft>
              <a:buNone/>
            </a:pPr>
            <a:r>
              <a:rPr lang="en-US" sz="3000">
                <a:solidFill>
                  <a:schemeClr val="dk1"/>
                </a:solidFill>
              </a:rPr>
              <a:t>	print("Mała")</a:t>
            </a:r>
            <a:endParaRPr sz="3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rPr>
              <a:t>[print = System.out.println] !</a:t>
            </a:r>
            <a:endParaRPr sz="1800">
              <a:solidFill>
                <a:schemeClr val="dk1"/>
              </a:solidFill>
            </a:endParaRPr>
          </a:p>
        </p:txBody>
      </p:sp>
      <p:sp>
        <p:nvSpPr>
          <p:cNvPr id="677" name="Google Shape;677;p67"/>
          <p:cNvSpPr txBox="1"/>
          <p:nvPr/>
        </p:nvSpPr>
        <p:spPr>
          <a:xfrm>
            <a:off x="3872850" y="1906500"/>
            <a:ext cx="8428500" cy="43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solidFill>
                  <a:schemeClr val="accent5"/>
                </a:solidFill>
              </a:rPr>
              <a:t>exp </a:t>
            </a:r>
            <a:r>
              <a:rPr i="1" lang="en-US" sz="1700"/>
              <a:t>-</a:t>
            </a:r>
            <a:r>
              <a:rPr lang="en-US" sz="1700"/>
              <a:t> to wyrażenie, którego wynik to zawsze boolean, składniki:</a:t>
            </a:r>
            <a:endParaRPr sz="1700"/>
          </a:p>
          <a:p>
            <a:pPr indent="-336550" lvl="0" marL="457200" rtl="0" algn="l">
              <a:spcBef>
                <a:spcPts val="0"/>
              </a:spcBef>
              <a:spcAft>
                <a:spcPts val="0"/>
              </a:spcAft>
              <a:buSzPts val="1700"/>
              <a:buChar char="●"/>
            </a:pPr>
            <a:r>
              <a:rPr lang="en-US" sz="1700"/>
              <a:t>operatory relacyjne: &lt;, &lt;=, &gt;, &gt;= </a:t>
            </a:r>
            <a:endParaRPr sz="1700"/>
          </a:p>
          <a:p>
            <a:pPr indent="-336550" lvl="1" marL="914400" rtl="0" algn="l">
              <a:spcBef>
                <a:spcPts val="0"/>
              </a:spcBef>
              <a:spcAft>
                <a:spcPts val="0"/>
              </a:spcAft>
              <a:buSzPts val="1700"/>
              <a:buChar char="○"/>
            </a:pPr>
            <a:r>
              <a:rPr lang="en-US" sz="1700"/>
              <a:t>dwa argumenty</a:t>
            </a:r>
            <a:endParaRPr sz="1700"/>
          </a:p>
          <a:p>
            <a:pPr indent="-336550" lvl="1" marL="914400" rtl="0" algn="l">
              <a:spcBef>
                <a:spcPts val="0"/>
              </a:spcBef>
              <a:spcAft>
                <a:spcPts val="0"/>
              </a:spcAft>
              <a:buSzPts val="1700"/>
              <a:buChar char="○"/>
            </a:pPr>
            <a:r>
              <a:rPr lang="en-US" sz="1700"/>
              <a:t>wyłącznie typy numeryczne (od </a:t>
            </a:r>
            <a:r>
              <a:rPr b="1" lang="en-US" sz="1700"/>
              <a:t>byte </a:t>
            </a:r>
            <a:r>
              <a:rPr lang="en-US" sz="1700"/>
              <a:t>do </a:t>
            </a:r>
            <a:r>
              <a:rPr b="1" lang="en-US" sz="1700"/>
              <a:t>double, </a:t>
            </a:r>
            <a:r>
              <a:rPr lang="en-US" sz="1700"/>
              <a:t>również </a:t>
            </a:r>
            <a:r>
              <a:rPr b="1" lang="en-US" sz="1700"/>
              <a:t>char</a:t>
            </a:r>
            <a:r>
              <a:rPr lang="en-US" sz="1700"/>
              <a:t>)!</a:t>
            </a:r>
            <a:endParaRPr sz="1700"/>
          </a:p>
          <a:p>
            <a:pPr indent="-336550" lvl="1" marL="914400" rtl="0" algn="l">
              <a:spcBef>
                <a:spcPts val="0"/>
              </a:spcBef>
              <a:spcAft>
                <a:spcPts val="0"/>
              </a:spcAft>
              <a:buSzPts val="1700"/>
              <a:buChar char="○"/>
            </a:pPr>
            <a:r>
              <a:rPr lang="en-US" sz="1700"/>
              <a:t>wynik to: </a:t>
            </a:r>
            <a:r>
              <a:rPr b="1" lang="en-US" sz="1700"/>
              <a:t>true </a:t>
            </a:r>
            <a:r>
              <a:rPr lang="en-US" sz="1700"/>
              <a:t>albo </a:t>
            </a:r>
            <a:r>
              <a:rPr b="1" lang="en-US" sz="1700"/>
              <a:t>false</a:t>
            </a:r>
            <a:endParaRPr b="1" sz="1700"/>
          </a:p>
          <a:p>
            <a:pPr indent="-336550" lvl="1" marL="914400" rtl="0" algn="l">
              <a:spcBef>
                <a:spcPts val="0"/>
              </a:spcBef>
              <a:spcAft>
                <a:spcPts val="0"/>
              </a:spcAft>
              <a:buSzPts val="1700"/>
              <a:buChar char="○"/>
            </a:pPr>
            <a:r>
              <a:rPr lang="en-US" sz="1700"/>
              <a:t>operator przypisania &lt; </a:t>
            </a:r>
            <a:r>
              <a:rPr b="1" lang="en-US" sz="1700"/>
              <a:t>priorytet </a:t>
            </a:r>
            <a:r>
              <a:rPr lang="en-US" sz="1700"/>
              <a:t>&lt; operatory arytmetyczne</a:t>
            </a:r>
            <a:endParaRPr sz="1700"/>
          </a:p>
          <a:p>
            <a:pPr indent="-336550" lvl="0" marL="457200" rtl="0" algn="l">
              <a:spcBef>
                <a:spcPts val="0"/>
              </a:spcBef>
              <a:spcAft>
                <a:spcPts val="0"/>
              </a:spcAft>
              <a:buClr>
                <a:schemeClr val="dk1"/>
              </a:buClr>
              <a:buSzPts val="1700"/>
              <a:buChar char="●"/>
            </a:pPr>
            <a:r>
              <a:rPr lang="en-US" sz="1700">
                <a:solidFill>
                  <a:schemeClr val="dk1"/>
                </a:solidFill>
              </a:rPr>
              <a:t>operatory równości / nierówności: ==,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dwa argumenty</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typu numeryczne, logiczne lub referencyjne (po obu stronach ten sam typ!) </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operator przypisania &lt; </a:t>
            </a:r>
            <a:r>
              <a:rPr b="1" lang="en-US" sz="1700">
                <a:solidFill>
                  <a:schemeClr val="dk1"/>
                </a:solidFill>
              </a:rPr>
              <a:t>priorytet </a:t>
            </a:r>
            <a:r>
              <a:rPr lang="en-US" sz="1700">
                <a:solidFill>
                  <a:schemeClr val="dk1"/>
                </a:solidFill>
              </a:rPr>
              <a:t>&lt; operatory relacyjne</a:t>
            </a:r>
            <a:endParaRPr sz="1700">
              <a:solidFill>
                <a:schemeClr val="dk1"/>
              </a:solidFill>
            </a:endParaRPr>
          </a:p>
          <a:p>
            <a:pPr indent="-336550" lvl="1" marL="914400" rtl="0" algn="l">
              <a:spcBef>
                <a:spcPts val="0"/>
              </a:spcBef>
              <a:spcAft>
                <a:spcPts val="0"/>
              </a:spcAft>
              <a:buClr>
                <a:schemeClr val="dk1"/>
              </a:buClr>
              <a:buSzPts val="1700"/>
              <a:buChar char="○"/>
            </a:pPr>
            <a:r>
              <a:rPr lang="en-US" sz="1700">
                <a:solidFill>
                  <a:schemeClr val="dk1"/>
                </a:solidFill>
              </a:rPr>
              <a:t>uwaga: '==' to nie to samo co '=' !</a:t>
            </a:r>
            <a:endParaRPr sz="1700">
              <a:solidFill>
                <a:schemeClr val="dk1"/>
              </a:solidFill>
            </a:endParaRPr>
          </a:p>
          <a:p>
            <a:pPr indent="-336550" lvl="0" marL="457200" rtl="0" algn="l">
              <a:spcBef>
                <a:spcPts val="0"/>
              </a:spcBef>
              <a:spcAft>
                <a:spcPts val="0"/>
              </a:spcAft>
              <a:buClr>
                <a:schemeClr val="dk1"/>
              </a:buClr>
              <a:buSzPts val="1700"/>
              <a:buChar char="●"/>
            </a:pPr>
            <a:r>
              <a:rPr lang="en-US" sz="1700">
                <a:solidFill>
                  <a:schemeClr val="dk1"/>
                </a:solidFill>
              </a:rPr>
              <a:t> operatory logiczne (niższy priorytet!): </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a:t>
            </a:r>
            <a:r>
              <a:rPr lang="en-US" sz="1700">
                <a:solidFill>
                  <a:schemeClr val="dk1"/>
                </a:solidFill>
              </a:rPr>
              <a:t> - ("nie", jednoargumentowy) logiczne zaprzeczenie, np.: if(!(x&gt;10))...</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&amp;&amp; </a:t>
            </a:r>
            <a:r>
              <a:rPr lang="en-US" sz="1700">
                <a:solidFill>
                  <a:schemeClr val="dk1"/>
                </a:solidFill>
              </a:rPr>
              <a:t>- ("i")równe true jeśli oba argument jest prawdziwy,np.: if(x&gt;1 &amp;&amp; x&lt;10)...</a:t>
            </a:r>
            <a:endParaRPr sz="1700">
              <a:solidFill>
                <a:schemeClr val="dk1"/>
              </a:solidFill>
            </a:endParaRPr>
          </a:p>
          <a:p>
            <a:pPr indent="-336550" lvl="1" marL="914400" rtl="0" algn="l">
              <a:spcBef>
                <a:spcPts val="0"/>
              </a:spcBef>
              <a:spcAft>
                <a:spcPts val="0"/>
              </a:spcAft>
              <a:buClr>
                <a:schemeClr val="dk1"/>
              </a:buClr>
              <a:buSzPts val="1700"/>
              <a:buChar char="○"/>
            </a:pPr>
            <a:r>
              <a:rPr b="1" lang="en-US" sz="1700">
                <a:solidFill>
                  <a:schemeClr val="dk1"/>
                </a:solidFill>
              </a:rPr>
              <a:t>II </a:t>
            </a:r>
            <a:r>
              <a:rPr lang="en-US" sz="1700">
                <a:solidFill>
                  <a:schemeClr val="dk1"/>
                </a:solidFill>
              </a:rPr>
              <a:t>- ("lub") równe true jeśli przynajmniej jeden argument  jest prawdziwy,        </a:t>
            </a:r>
            <a:endParaRPr sz="1700">
              <a:solidFill>
                <a:schemeClr val="dk1"/>
              </a:solidFill>
            </a:endParaRPr>
          </a:p>
          <a:p>
            <a:pPr indent="457200" lvl="0" marL="457200" rtl="0" algn="l">
              <a:spcBef>
                <a:spcPts val="0"/>
              </a:spcBef>
              <a:spcAft>
                <a:spcPts val="0"/>
              </a:spcAft>
              <a:buNone/>
            </a:pPr>
            <a:r>
              <a:rPr lang="en-US" sz="1700">
                <a:solidFill>
                  <a:schemeClr val="dk1"/>
                </a:solidFill>
              </a:rPr>
              <a:t>np.: if(x&lt;1 || x&gt;10) ...</a:t>
            </a:r>
            <a:endParaRPr b="1" sz="1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if</a:t>
            </a:r>
            <a:endParaRPr>
              <a:latin typeface="Arial"/>
              <a:ea typeface="Arial"/>
              <a:cs typeface="Arial"/>
              <a:sym typeface="Arial"/>
            </a:endParaRPr>
          </a:p>
        </p:txBody>
      </p:sp>
      <p:sp>
        <p:nvSpPr>
          <p:cNvPr id="683" name="Google Shape;683;p68"/>
          <p:cNvSpPr txBox="1"/>
          <p:nvPr/>
        </p:nvSpPr>
        <p:spPr>
          <a:xfrm>
            <a:off x="5423900" y="1238950"/>
            <a:ext cx="2409600" cy="4526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600">
                <a:solidFill>
                  <a:schemeClr val="dk1"/>
                </a:solidFill>
              </a:rPr>
              <a:t>if </a:t>
            </a:r>
            <a:r>
              <a:rPr lang="en-US" sz="3600">
                <a:solidFill>
                  <a:schemeClr val="dk1"/>
                </a:solidFill>
              </a:rPr>
              <a:t>(</a:t>
            </a:r>
            <a:r>
              <a:rPr i="1" lang="en-US" sz="3600">
                <a:solidFill>
                  <a:schemeClr val="accent5"/>
                </a:solidFill>
              </a:rPr>
              <a:t>exp</a:t>
            </a:r>
            <a:r>
              <a:rPr lang="en-US" sz="3600">
                <a:solidFill>
                  <a:schemeClr val="dk1"/>
                </a:solidFill>
              </a:rPr>
              <a:t>) {</a:t>
            </a:r>
            <a:endParaRPr sz="3600">
              <a:solidFill>
                <a:schemeClr val="dk1"/>
              </a:solidFill>
            </a:endParaRPr>
          </a:p>
          <a:p>
            <a:pPr indent="457200" lvl="0" marL="0" rtl="0" algn="l">
              <a:lnSpc>
                <a:spcPct val="90000"/>
              </a:lnSpc>
              <a:spcBef>
                <a:spcPts val="0"/>
              </a:spcBef>
              <a:spcAft>
                <a:spcPts val="0"/>
              </a:spcAft>
              <a:buNone/>
            </a:pPr>
            <a:r>
              <a:rPr i="1" lang="en-US" sz="3600">
                <a:solidFill>
                  <a:schemeClr val="accent6"/>
                </a:solidFill>
              </a:rPr>
              <a:t>ins1;</a:t>
            </a:r>
            <a:endParaRPr i="1" sz="3600">
              <a:solidFill>
                <a:schemeClr val="accent6"/>
              </a:solidFill>
            </a:endParaRPr>
          </a:p>
          <a:p>
            <a:pPr indent="457200" lvl="0" marL="0" rtl="0" algn="l">
              <a:lnSpc>
                <a:spcPct val="90000"/>
              </a:lnSpc>
              <a:spcBef>
                <a:spcPts val="0"/>
              </a:spcBef>
              <a:spcAft>
                <a:spcPts val="0"/>
              </a:spcAft>
              <a:buNone/>
            </a:pPr>
            <a:r>
              <a:rPr i="1" lang="en-US" sz="3600">
                <a:solidFill>
                  <a:schemeClr val="accent6"/>
                </a:solidFill>
              </a:rPr>
              <a:t>ins2;</a:t>
            </a:r>
            <a:endParaRPr i="1" sz="3600">
              <a:solidFill>
                <a:schemeClr val="accent6"/>
              </a:solidFill>
            </a:endParaRPr>
          </a:p>
          <a:p>
            <a:pPr indent="0" lvl="0" marL="0" rtl="0" algn="l">
              <a:lnSpc>
                <a:spcPct val="90000"/>
              </a:lnSpc>
              <a:spcBef>
                <a:spcPts val="0"/>
              </a:spcBef>
              <a:spcAft>
                <a:spcPts val="0"/>
              </a:spcAft>
              <a:buNone/>
            </a:pPr>
            <a:r>
              <a:rPr lang="en-US" sz="3600">
                <a:solidFill>
                  <a:schemeClr val="dk1"/>
                </a:solidFill>
              </a:rPr>
              <a:t>} </a:t>
            </a:r>
            <a:r>
              <a:rPr b="1" lang="en-US" sz="3600">
                <a:solidFill>
                  <a:schemeClr val="dk1"/>
                </a:solidFill>
              </a:rPr>
              <a:t>else </a:t>
            </a:r>
            <a:r>
              <a:rPr lang="en-US" sz="3600">
                <a:solidFill>
                  <a:schemeClr val="dk1"/>
                </a:solidFill>
              </a:rPr>
              <a:t>{</a:t>
            </a:r>
            <a:endParaRPr sz="3600">
              <a:solidFill>
                <a:schemeClr val="dk1"/>
              </a:solidFill>
            </a:endParaRPr>
          </a:p>
          <a:p>
            <a:pPr indent="0" lvl="0" marL="0" rtl="0" algn="l">
              <a:lnSpc>
                <a:spcPct val="90000"/>
              </a:lnSpc>
              <a:spcBef>
                <a:spcPts val="0"/>
              </a:spcBef>
              <a:spcAft>
                <a:spcPts val="0"/>
              </a:spcAft>
              <a:buNone/>
            </a:pPr>
            <a:r>
              <a:rPr b="1" lang="en-US" sz="3600">
                <a:solidFill>
                  <a:schemeClr val="dk1"/>
                </a:solidFill>
              </a:rPr>
              <a:t>  </a:t>
            </a:r>
            <a:r>
              <a:rPr b="1" lang="en-US" sz="3600">
                <a:solidFill>
                  <a:schemeClr val="accent6"/>
                </a:solidFill>
              </a:rPr>
              <a:t> </a:t>
            </a:r>
            <a:r>
              <a:rPr i="1" lang="en-US" sz="3600">
                <a:solidFill>
                  <a:schemeClr val="accent6"/>
                </a:solidFill>
              </a:rPr>
              <a:t>ins3;</a:t>
            </a:r>
            <a:endParaRPr sz="3600">
              <a:solidFill>
                <a:schemeClr val="accent6"/>
              </a:solidFill>
            </a:endParaRPr>
          </a:p>
          <a:p>
            <a:pPr indent="0" lvl="0" marL="0" rtl="0" algn="l">
              <a:lnSpc>
                <a:spcPct val="90000"/>
              </a:lnSpc>
              <a:spcBef>
                <a:spcPts val="0"/>
              </a:spcBef>
              <a:spcAft>
                <a:spcPts val="0"/>
              </a:spcAft>
              <a:buNone/>
            </a:pPr>
            <a:r>
              <a:rPr lang="en-US" sz="3600">
                <a:solidFill>
                  <a:schemeClr val="accent6"/>
                </a:solidFill>
              </a:rPr>
              <a:t>   </a:t>
            </a:r>
            <a:r>
              <a:rPr i="1" lang="en-US" sz="3600">
                <a:solidFill>
                  <a:schemeClr val="accent6"/>
                </a:solidFill>
              </a:rPr>
              <a:t>ins4;</a:t>
            </a:r>
            <a:endParaRPr sz="3600">
              <a:solidFill>
                <a:schemeClr val="accent6"/>
              </a:solidFill>
            </a:endParaRPr>
          </a:p>
          <a:p>
            <a:pPr indent="0" lvl="0" marL="0" rtl="0" algn="l">
              <a:lnSpc>
                <a:spcPct val="90000"/>
              </a:lnSpc>
              <a:spcBef>
                <a:spcPts val="0"/>
              </a:spcBef>
              <a:spcAft>
                <a:spcPts val="0"/>
              </a:spcAft>
              <a:buNone/>
            </a:pPr>
            <a:r>
              <a:rPr i="1" lang="en-US" sz="3600">
                <a:solidFill>
                  <a:schemeClr val="accent6"/>
                </a:solidFill>
              </a:rPr>
              <a:t>   ins5;</a:t>
            </a:r>
            <a:endParaRPr sz="3600">
              <a:solidFill>
                <a:schemeClr val="accent6"/>
              </a:solidFill>
            </a:endParaRPr>
          </a:p>
          <a:p>
            <a:pPr indent="0" lvl="0" marL="0" rtl="0" algn="l">
              <a:lnSpc>
                <a:spcPct val="90000"/>
              </a:lnSpc>
              <a:spcBef>
                <a:spcPts val="0"/>
              </a:spcBef>
              <a:spcAft>
                <a:spcPts val="0"/>
              </a:spcAft>
              <a:buNone/>
            </a:pPr>
            <a:r>
              <a:rPr lang="en-US" sz="3600">
                <a:solidFill>
                  <a:schemeClr val="dk1"/>
                </a:solidFill>
              </a:rPr>
              <a:t>}</a:t>
            </a:r>
            <a:endParaRPr sz="3600">
              <a:solidFill>
                <a:schemeClr val="dk1"/>
              </a:solidFill>
            </a:endParaRPr>
          </a:p>
        </p:txBody>
      </p:sp>
      <p:grpSp>
        <p:nvGrpSpPr>
          <p:cNvPr id="684" name="Google Shape;684;p68"/>
          <p:cNvGrpSpPr/>
          <p:nvPr/>
        </p:nvGrpSpPr>
        <p:grpSpPr>
          <a:xfrm>
            <a:off x="273100" y="1307225"/>
            <a:ext cx="5102025" cy="792992"/>
            <a:chOff x="-1258425" y="1329251"/>
            <a:chExt cx="5102025" cy="526800"/>
          </a:xfrm>
        </p:grpSpPr>
        <p:sp>
          <p:nvSpPr>
            <p:cNvPr id="685" name="Google Shape;685;p68"/>
            <p:cNvSpPr txBox="1"/>
            <p:nvPr/>
          </p:nvSpPr>
          <p:spPr>
            <a:xfrm>
              <a:off x="-1258425" y="1329251"/>
              <a:ext cx="39900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jeżeli wyrażenie </a:t>
              </a:r>
              <a:r>
                <a:rPr b="1" i="1" lang="en-US" sz="1800">
                  <a:solidFill>
                    <a:schemeClr val="accent5"/>
                  </a:solidFill>
                </a:rPr>
                <a:t>exp </a:t>
              </a:r>
              <a:r>
                <a:rPr lang="en-US" sz="1800"/>
                <a:t>== true </a:t>
              </a:r>
              <a:endParaRPr sz="1800"/>
            </a:p>
            <a:p>
              <a:pPr indent="0" lvl="0" marL="0" rtl="0" algn="ctr">
                <a:spcBef>
                  <a:spcPts val="0"/>
                </a:spcBef>
                <a:spcAft>
                  <a:spcPts val="0"/>
                </a:spcAft>
                <a:buNone/>
              </a:pPr>
              <a:r>
                <a:rPr lang="en-US" sz="1800"/>
                <a:t>to wykonają się instrukcje: ins1 i ins2</a:t>
              </a:r>
              <a:endParaRPr sz="1800"/>
            </a:p>
          </p:txBody>
        </p:sp>
        <p:cxnSp>
          <p:nvCxnSpPr>
            <p:cNvPr id="686" name="Google Shape;686;p68"/>
            <p:cNvCxnSpPr/>
            <p:nvPr/>
          </p:nvCxnSpPr>
          <p:spPr>
            <a:xfrm rot="10800000">
              <a:off x="3121800" y="1566722"/>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687" name="Google Shape;687;p68"/>
          <p:cNvGrpSpPr/>
          <p:nvPr/>
        </p:nvGrpSpPr>
        <p:grpSpPr>
          <a:xfrm>
            <a:off x="70125" y="2806675"/>
            <a:ext cx="5305000" cy="728354"/>
            <a:chOff x="4528400" y="1349882"/>
            <a:chExt cx="5305000" cy="526800"/>
          </a:xfrm>
        </p:grpSpPr>
        <p:sp>
          <p:nvSpPr>
            <p:cNvPr id="688" name="Google Shape;688;p68"/>
            <p:cNvSpPr txBox="1"/>
            <p:nvPr/>
          </p:nvSpPr>
          <p:spPr>
            <a:xfrm>
              <a:off x="4528400" y="1349882"/>
              <a:ext cx="45948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jeżeli wyrażenie </a:t>
              </a:r>
              <a:r>
                <a:rPr b="1" i="1" lang="en-US" sz="1800">
                  <a:solidFill>
                    <a:schemeClr val="accent5"/>
                  </a:solidFill>
                </a:rPr>
                <a:t>exp </a:t>
              </a:r>
              <a:r>
                <a:rPr lang="en-US" sz="1800"/>
                <a:t>!= true </a:t>
              </a:r>
              <a:endParaRPr sz="1800"/>
            </a:p>
            <a:p>
              <a:pPr indent="0" lvl="0" marL="0" rtl="0" algn="ctr">
                <a:spcBef>
                  <a:spcPts val="0"/>
                </a:spcBef>
                <a:spcAft>
                  <a:spcPts val="0"/>
                </a:spcAft>
                <a:buNone/>
              </a:pPr>
              <a:r>
                <a:rPr lang="en-US" sz="1800"/>
                <a:t>to wykonają się instrukcje: ins3, ins4 i ins5</a:t>
              </a:r>
              <a:endParaRPr sz="1800"/>
            </a:p>
          </p:txBody>
        </p:sp>
        <p:cxnSp>
          <p:nvCxnSpPr>
            <p:cNvPr id="689" name="Google Shape;689;p68"/>
            <p:cNvCxnSpPr/>
            <p:nvPr/>
          </p:nvCxnSpPr>
          <p:spPr>
            <a:xfrm rot="10800000">
              <a:off x="9111600" y="1613277"/>
              <a:ext cx="721800" cy="0"/>
            </a:xfrm>
            <a:prstGeom prst="straightConnector1">
              <a:avLst/>
            </a:prstGeom>
            <a:noFill/>
            <a:ln cap="flat" cmpd="sng" w="28575">
              <a:solidFill>
                <a:srgbClr val="E06666"/>
              </a:solidFill>
              <a:prstDash val="solid"/>
              <a:round/>
              <a:headEnd len="med" w="med" type="stealth"/>
              <a:tailEnd len="med" w="med" type="none"/>
            </a:ln>
          </p:spPr>
        </p:cxnSp>
      </p:grpSp>
      <p:sp>
        <p:nvSpPr>
          <p:cNvPr id="690" name="Google Shape;690;p68"/>
          <p:cNvSpPr txBox="1"/>
          <p:nvPr/>
        </p:nvSpPr>
        <p:spPr>
          <a:xfrm>
            <a:off x="8288300" y="1370225"/>
            <a:ext cx="24936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początek bloku 1</a:t>
            </a:r>
            <a:endParaRPr sz="1800"/>
          </a:p>
          <a:p>
            <a:pPr indent="0" lvl="0" marL="0" rtl="0" algn="ctr">
              <a:spcBef>
                <a:spcPts val="0"/>
              </a:spcBef>
              <a:spcAft>
                <a:spcPts val="0"/>
              </a:spcAft>
              <a:buNone/>
            </a:pPr>
            <a:r>
              <a:rPr lang="en-US" sz="1800"/>
              <a:t>(instrukcja grupująca)</a:t>
            </a:r>
            <a:endParaRPr sz="1800"/>
          </a:p>
        </p:txBody>
      </p:sp>
      <p:cxnSp>
        <p:nvCxnSpPr>
          <p:cNvPr id="691" name="Google Shape;691;p68"/>
          <p:cNvCxnSpPr/>
          <p:nvPr/>
        </p:nvCxnSpPr>
        <p:spPr>
          <a:xfrm rot="10800000">
            <a:off x="7566500" y="1606166"/>
            <a:ext cx="721800" cy="0"/>
          </a:xfrm>
          <a:prstGeom prst="straightConnector1">
            <a:avLst/>
          </a:prstGeom>
          <a:noFill/>
          <a:ln cap="flat" cmpd="sng" w="28575">
            <a:solidFill>
              <a:srgbClr val="E06666"/>
            </a:solidFill>
            <a:prstDash val="solid"/>
            <a:round/>
            <a:headEnd len="med" w="med" type="none"/>
            <a:tailEnd len="med" w="med" type="stealth"/>
          </a:ln>
        </p:spPr>
      </p:cxnSp>
      <p:sp>
        <p:nvSpPr>
          <p:cNvPr id="692" name="Google Shape;692;p68"/>
          <p:cNvSpPr txBox="1"/>
          <p:nvPr/>
        </p:nvSpPr>
        <p:spPr>
          <a:xfrm>
            <a:off x="2493625" y="4291725"/>
            <a:ext cx="2179200" cy="72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koniec bloku 1</a:t>
            </a:r>
            <a:endParaRPr sz="1800"/>
          </a:p>
          <a:p>
            <a:pPr indent="0" lvl="0" marL="0" rtl="0" algn="ctr">
              <a:spcBef>
                <a:spcPts val="0"/>
              </a:spcBef>
              <a:spcAft>
                <a:spcPts val="0"/>
              </a:spcAft>
              <a:buNone/>
            </a:pPr>
            <a:r>
              <a:rPr lang="en-US" sz="1800"/>
              <a:t>(brak średnika!)</a:t>
            </a:r>
            <a:endParaRPr sz="1800"/>
          </a:p>
        </p:txBody>
      </p:sp>
      <p:cxnSp>
        <p:nvCxnSpPr>
          <p:cNvPr id="693" name="Google Shape;693;p68"/>
          <p:cNvCxnSpPr/>
          <p:nvPr/>
        </p:nvCxnSpPr>
        <p:spPr>
          <a:xfrm flipH="1" rot="10800000">
            <a:off x="4253325" y="3697375"/>
            <a:ext cx="1014600" cy="477900"/>
          </a:xfrm>
          <a:prstGeom prst="straightConnector1">
            <a:avLst/>
          </a:prstGeom>
          <a:noFill/>
          <a:ln cap="flat" cmpd="sng" w="28575">
            <a:solidFill>
              <a:srgbClr val="E06666"/>
            </a:solidFill>
            <a:prstDash val="solid"/>
            <a:round/>
            <a:headEnd len="med" w="med" type="none"/>
            <a:tailEnd len="med" w="med" type="stealth"/>
          </a:ln>
        </p:spPr>
      </p:cxnSp>
      <p:sp>
        <p:nvSpPr>
          <p:cNvPr id="694" name="Google Shape;694;p68"/>
          <p:cNvSpPr txBox="1"/>
          <p:nvPr/>
        </p:nvSpPr>
        <p:spPr>
          <a:xfrm>
            <a:off x="8148050" y="3629775"/>
            <a:ext cx="24936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else </a:t>
            </a:r>
            <a:r>
              <a:rPr lang="en-US" sz="1800"/>
              <a:t>- jest opcjonalne!</a:t>
            </a:r>
            <a:endParaRPr sz="1800"/>
          </a:p>
        </p:txBody>
      </p:sp>
      <p:cxnSp>
        <p:nvCxnSpPr>
          <p:cNvPr id="695" name="Google Shape;695;p68"/>
          <p:cNvCxnSpPr>
            <a:stCxn id="694" idx="1"/>
          </p:cNvCxnSpPr>
          <p:nvPr/>
        </p:nvCxnSpPr>
        <p:spPr>
          <a:xfrm rot="10800000">
            <a:off x="7104050" y="3535125"/>
            <a:ext cx="1044000" cy="330600"/>
          </a:xfrm>
          <a:prstGeom prst="straightConnector1">
            <a:avLst/>
          </a:prstGeom>
          <a:noFill/>
          <a:ln cap="flat" cmpd="sng" w="28575">
            <a:solidFill>
              <a:srgbClr val="E06666"/>
            </a:solidFill>
            <a:prstDash val="solid"/>
            <a:round/>
            <a:headEnd len="med" w="med" type="none"/>
            <a:tailEnd len="med" w="med" type="stealth"/>
          </a:ln>
        </p:spPr>
      </p:cxnSp>
      <p:sp>
        <p:nvSpPr>
          <p:cNvPr id="696" name="Google Shape;696;p68"/>
          <p:cNvSpPr txBox="1"/>
          <p:nvPr/>
        </p:nvSpPr>
        <p:spPr>
          <a:xfrm>
            <a:off x="8288300" y="2934900"/>
            <a:ext cx="2179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początek bloku 2</a:t>
            </a:r>
            <a:endParaRPr sz="1800"/>
          </a:p>
        </p:txBody>
      </p:sp>
      <p:cxnSp>
        <p:nvCxnSpPr>
          <p:cNvPr id="697" name="Google Shape;697;p68"/>
          <p:cNvCxnSpPr/>
          <p:nvPr/>
        </p:nvCxnSpPr>
        <p:spPr>
          <a:xfrm rot="10800000">
            <a:off x="7566500" y="3170841"/>
            <a:ext cx="721800" cy="0"/>
          </a:xfrm>
          <a:prstGeom prst="straightConnector1">
            <a:avLst/>
          </a:prstGeom>
          <a:noFill/>
          <a:ln cap="flat" cmpd="sng" w="28575">
            <a:solidFill>
              <a:srgbClr val="E06666"/>
            </a:solidFill>
            <a:prstDash val="solid"/>
            <a:round/>
            <a:headEnd len="med" w="med" type="none"/>
            <a:tailEnd len="med" w="med" type="stealth"/>
          </a:ln>
        </p:spPr>
      </p:cxnSp>
      <p:sp>
        <p:nvSpPr>
          <p:cNvPr id="698" name="Google Shape;698;p68"/>
          <p:cNvSpPr txBox="1"/>
          <p:nvPr/>
        </p:nvSpPr>
        <p:spPr>
          <a:xfrm>
            <a:off x="8288300" y="5064850"/>
            <a:ext cx="21792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koniec bloku 2</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(brak średnika!)</a:t>
            </a:r>
            <a:endParaRPr sz="1800">
              <a:solidFill>
                <a:schemeClr val="dk1"/>
              </a:solidFill>
            </a:endParaRPr>
          </a:p>
          <a:p>
            <a:pPr indent="0" lvl="0" marL="0" rtl="0" algn="ctr">
              <a:spcBef>
                <a:spcPts val="0"/>
              </a:spcBef>
              <a:spcAft>
                <a:spcPts val="0"/>
              </a:spcAft>
              <a:buNone/>
            </a:pPr>
            <a:r>
              <a:t/>
            </a:r>
            <a:endParaRPr sz="1800"/>
          </a:p>
        </p:txBody>
      </p:sp>
      <p:cxnSp>
        <p:nvCxnSpPr>
          <p:cNvPr id="699" name="Google Shape;699;p68"/>
          <p:cNvCxnSpPr/>
          <p:nvPr/>
        </p:nvCxnSpPr>
        <p:spPr>
          <a:xfrm rot="10800000">
            <a:off x="7566500" y="5300791"/>
            <a:ext cx="721800" cy="0"/>
          </a:xfrm>
          <a:prstGeom prst="straightConnector1">
            <a:avLst/>
          </a:prstGeom>
          <a:noFill/>
          <a:ln cap="flat" cmpd="sng" w="28575">
            <a:solidFill>
              <a:srgbClr val="E06666"/>
            </a:solidFill>
            <a:prstDash val="solid"/>
            <a:round/>
            <a:headEnd len="med" w="med" type="none"/>
            <a:tailEnd len="med" w="med" type="stealth"/>
          </a:ln>
        </p:spPr>
      </p:cxnSp>
      <p:sp>
        <p:nvSpPr>
          <p:cNvPr id="700" name="Google Shape;700;p68"/>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pl.sda.statements.IfStatements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06" name="Google Shape;706;p69"/>
          <p:cNvSpPr txBox="1"/>
          <p:nvPr>
            <p:ph idx="4294967295" type="ctrTitle"/>
          </p:nvPr>
        </p:nvSpPr>
        <p:spPr>
          <a:xfrm>
            <a:off x="4867950" y="2124000"/>
            <a:ext cx="6027300" cy="40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3600">
                <a:latin typeface="Arial"/>
                <a:ea typeface="Arial"/>
                <a:cs typeface="Arial"/>
                <a:sym typeface="Arial"/>
              </a:rPr>
              <a:t>switch </a:t>
            </a:r>
            <a:r>
              <a:rPr lang="en-US" sz="3600">
                <a:latin typeface="Arial"/>
                <a:ea typeface="Arial"/>
                <a:cs typeface="Arial"/>
                <a:sym typeface="Arial"/>
              </a:rPr>
              <a:t>(</a:t>
            </a:r>
            <a:r>
              <a:rPr i="1" lang="en-US" sz="3600">
                <a:solidFill>
                  <a:schemeClr val="accent5"/>
                </a:solidFill>
                <a:latin typeface="Arial"/>
                <a:ea typeface="Arial"/>
                <a:cs typeface="Arial"/>
                <a:sym typeface="Arial"/>
              </a:rPr>
              <a:t>exp</a:t>
            </a:r>
            <a:r>
              <a:rPr lang="en-US" sz="3600">
                <a:latin typeface="Arial"/>
                <a:ea typeface="Arial"/>
                <a:cs typeface="Arial"/>
                <a:sym typeface="Arial"/>
              </a:rPr>
              <a:t>) {</a:t>
            </a:r>
            <a:endParaRPr i="1" sz="3600">
              <a:solidFill>
                <a:schemeClr val="accent6"/>
              </a:solidFill>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case </a:t>
            </a:r>
            <a:r>
              <a:rPr i="1" lang="en-US" sz="3600">
                <a:solidFill>
                  <a:schemeClr val="accent5"/>
                </a:solidFill>
                <a:latin typeface="Arial"/>
                <a:ea typeface="Arial"/>
                <a:cs typeface="Arial"/>
                <a:sym typeface="Arial"/>
              </a:rPr>
              <a:t>fexp1</a:t>
            </a:r>
            <a:r>
              <a:rPr b="1" lang="en-US" sz="3600">
                <a:latin typeface="Arial"/>
                <a:ea typeface="Arial"/>
                <a:cs typeface="Arial"/>
                <a:sym typeface="Arial"/>
              </a:rPr>
              <a:t>: </a:t>
            </a:r>
            <a:r>
              <a:rPr i="1" lang="en-US" sz="3600">
                <a:solidFill>
                  <a:schemeClr val="accent6"/>
                </a:solidFill>
                <a:latin typeface="Arial"/>
                <a:ea typeface="Arial"/>
                <a:cs typeface="Arial"/>
                <a:sym typeface="Arial"/>
              </a:rPr>
              <a:t>ins1; </a:t>
            </a:r>
            <a:r>
              <a:rPr b="1" lang="en-US" sz="3600">
                <a:latin typeface="Arial"/>
                <a:ea typeface="Arial"/>
                <a:cs typeface="Arial"/>
                <a:sym typeface="Arial"/>
              </a:rPr>
              <a:t>break;</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case </a:t>
            </a:r>
            <a:r>
              <a:rPr i="1" lang="en-US" sz="3600">
                <a:solidFill>
                  <a:schemeClr val="accent5"/>
                </a:solidFill>
                <a:latin typeface="Arial"/>
                <a:ea typeface="Arial"/>
                <a:cs typeface="Arial"/>
                <a:sym typeface="Arial"/>
              </a:rPr>
              <a:t>fexp2</a:t>
            </a:r>
            <a:r>
              <a:rPr b="1" lang="en-US" sz="3600">
                <a:latin typeface="Arial"/>
                <a:ea typeface="Arial"/>
                <a:cs typeface="Arial"/>
                <a:sym typeface="Arial"/>
              </a:rPr>
              <a:t>: </a:t>
            </a:r>
            <a:r>
              <a:rPr i="1" lang="en-US" sz="3600">
                <a:solidFill>
                  <a:schemeClr val="accent6"/>
                </a:solidFill>
                <a:latin typeface="Arial"/>
                <a:ea typeface="Arial"/>
                <a:cs typeface="Arial"/>
                <a:sym typeface="Arial"/>
              </a:rPr>
              <a:t>ins2; </a:t>
            </a:r>
            <a:r>
              <a:rPr b="1" lang="en-US" sz="3600">
                <a:latin typeface="Arial"/>
                <a:ea typeface="Arial"/>
                <a:cs typeface="Arial"/>
                <a:sym typeface="Arial"/>
              </a:rPr>
              <a:t>break;    </a:t>
            </a:r>
            <a:endParaRPr b="1"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600">
                <a:latin typeface="Arial"/>
                <a:ea typeface="Arial"/>
                <a:cs typeface="Arial"/>
                <a:sym typeface="Arial"/>
              </a:rPr>
              <a:t>   …</a:t>
            </a:r>
            <a:endParaRPr b="1" sz="3600">
              <a:latin typeface="Arial"/>
              <a:ea typeface="Arial"/>
              <a:cs typeface="Arial"/>
              <a:sym typeface="Arial"/>
            </a:endParaRPr>
          </a:p>
          <a:p>
            <a:pPr indent="0" lvl="0" marL="0" rtl="0" algn="l">
              <a:spcBef>
                <a:spcPts val="0"/>
              </a:spcBef>
              <a:spcAft>
                <a:spcPts val="0"/>
              </a:spcAft>
              <a:buNone/>
            </a:pPr>
            <a:r>
              <a:rPr b="1" lang="en-US" sz="3600">
                <a:latin typeface="Arial"/>
                <a:ea typeface="Arial"/>
                <a:cs typeface="Arial"/>
                <a:sym typeface="Arial"/>
              </a:rPr>
              <a:t>   default: </a:t>
            </a:r>
            <a:r>
              <a:rPr i="1" lang="en-US" sz="3600">
                <a:solidFill>
                  <a:schemeClr val="accent6"/>
                </a:solidFill>
                <a:latin typeface="Arial"/>
                <a:ea typeface="Arial"/>
                <a:cs typeface="Arial"/>
                <a:sym typeface="Arial"/>
              </a:rPr>
              <a:t>ins4</a:t>
            </a:r>
            <a:endParaRPr i="1" sz="3600">
              <a:solidFill>
                <a:schemeClr val="accent6"/>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a:t>
            </a:r>
            <a:endParaRPr/>
          </a:p>
        </p:txBody>
      </p:sp>
      <p:sp>
        <p:nvSpPr>
          <p:cNvPr id="707" name="Google Shape;707;p69"/>
          <p:cNvSpPr txBox="1"/>
          <p:nvPr>
            <p:ph idx="4294967295" type="ctrTitle"/>
          </p:nvPr>
        </p:nvSpPr>
        <p:spPr>
          <a:xfrm>
            <a:off x="64050" y="1006200"/>
            <a:ext cx="12063900" cy="1117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Switch</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instrukcja wyboru wielowariantowego, w niektórych przypadkach może zastąpić wielokrotnie zagnieżdżone instrukcje if - else if</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grpSp>
        <p:nvGrpSpPr>
          <p:cNvPr id="708" name="Google Shape;708;p69"/>
          <p:cNvGrpSpPr/>
          <p:nvPr/>
        </p:nvGrpSpPr>
        <p:grpSpPr>
          <a:xfrm>
            <a:off x="0" y="2124000"/>
            <a:ext cx="4833100" cy="1004788"/>
            <a:chOff x="-1258425" y="1269147"/>
            <a:chExt cx="4833100" cy="667500"/>
          </a:xfrm>
        </p:grpSpPr>
        <p:sp>
          <p:nvSpPr>
            <p:cNvPr id="709" name="Google Shape;709;p69"/>
            <p:cNvSpPr txBox="1"/>
            <p:nvPr/>
          </p:nvSpPr>
          <p:spPr>
            <a:xfrm>
              <a:off x="-1258425" y="1269147"/>
              <a:ext cx="39900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wyrażenie </a:t>
              </a:r>
              <a:r>
                <a:rPr b="1" i="1" lang="en-US" sz="1800">
                  <a:solidFill>
                    <a:schemeClr val="accent5"/>
                  </a:solidFill>
                </a:rPr>
                <a:t>exp </a:t>
              </a:r>
              <a:r>
                <a:rPr lang="en-US" sz="1800"/>
                <a:t>jest wyliczane i porównywane z wartościami wyrażeń stałych (</a:t>
              </a:r>
              <a:r>
                <a:rPr lang="en-US" sz="1800">
                  <a:solidFill>
                    <a:schemeClr val="accent5"/>
                  </a:solidFill>
                </a:rPr>
                <a:t>fexp1</a:t>
              </a:r>
              <a:r>
                <a:rPr lang="en-US" sz="1800"/>
                <a:t>, </a:t>
              </a:r>
              <a:r>
                <a:rPr lang="en-US" sz="1800">
                  <a:solidFill>
                    <a:schemeClr val="accent5"/>
                  </a:solidFill>
                </a:rPr>
                <a:t>fexp2 </a:t>
              </a:r>
              <a:r>
                <a:rPr lang="en-US" sz="1800"/>
                <a:t>itp) </a:t>
              </a:r>
              <a:endParaRPr sz="1800"/>
            </a:p>
          </p:txBody>
        </p:sp>
        <p:cxnSp>
          <p:nvCxnSpPr>
            <p:cNvPr id="710" name="Google Shape;710;p69"/>
            <p:cNvCxnSpPr/>
            <p:nvPr/>
          </p:nvCxnSpPr>
          <p:spPr>
            <a:xfrm rot="10800000">
              <a:off x="2852875" y="1560229"/>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711" name="Google Shape;711;p69"/>
          <p:cNvGrpSpPr/>
          <p:nvPr/>
        </p:nvGrpSpPr>
        <p:grpSpPr>
          <a:xfrm>
            <a:off x="-9775" y="3558028"/>
            <a:ext cx="4833100" cy="1248195"/>
            <a:chOff x="-1410825" y="1490716"/>
            <a:chExt cx="4833100" cy="829200"/>
          </a:xfrm>
        </p:grpSpPr>
        <p:sp>
          <p:nvSpPr>
            <p:cNvPr id="712" name="Google Shape;712;p69"/>
            <p:cNvSpPr txBox="1"/>
            <p:nvPr/>
          </p:nvSpPr>
          <p:spPr>
            <a:xfrm>
              <a:off x="-1410825" y="1490716"/>
              <a:ext cx="3990000" cy="8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etykiet </a:t>
              </a:r>
              <a:r>
                <a:rPr b="1" lang="en-US" sz="1800"/>
                <a:t>case </a:t>
              </a:r>
              <a:r>
                <a:rPr lang="en-US" sz="1800"/>
                <a:t>z wyrażeniami stałymi może być wiele, gdy wartości się zgadzają instrukcje po etykiecie są wykonywane </a:t>
              </a:r>
              <a:endParaRPr sz="1800"/>
            </a:p>
          </p:txBody>
        </p:sp>
        <p:cxnSp>
          <p:nvCxnSpPr>
            <p:cNvPr id="713" name="Google Shape;713;p69"/>
            <p:cNvCxnSpPr/>
            <p:nvPr/>
          </p:nvCxnSpPr>
          <p:spPr>
            <a:xfrm rot="10800000">
              <a:off x="2700475" y="1813334"/>
              <a:ext cx="721800" cy="0"/>
            </a:xfrm>
            <a:prstGeom prst="straightConnector1">
              <a:avLst/>
            </a:prstGeom>
            <a:noFill/>
            <a:ln cap="flat" cmpd="sng" w="28575">
              <a:solidFill>
                <a:srgbClr val="E06666"/>
              </a:solidFill>
              <a:prstDash val="solid"/>
              <a:round/>
              <a:headEnd len="med" w="med" type="stealth"/>
              <a:tailEnd len="med" w="med" type="none"/>
            </a:ln>
          </p:spPr>
        </p:cxnSp>
      </p:grpSp>
      <p:grpSp>
        <p:nvGrpSpPr>
          <p:cNvPr id="714" name="Google Shape;714;p69"/>
          <p:cNvGrpSpPr/>
          <p:nvPr/>
        </p:nvGrpSpPr>
        <p:grpSpPr>
          <a:xfrm>
            <a:off x="8282275" y="4349575"/>
            <a:ext cx="3787200" cy="2058240"/>
            <a:chOff x="-1563200" y="904336"/>
            <a:chExt cx="3787200" cy="1367329"/>
          </a:xfrm>
        </p:grpSpPr>
        <p:sp>
          <p:nvSpPr>
            <p:cNvPr id="715" name="Google Shape;715;p69"/>
            <p:cNvSpPr txBox="1"/>
            <p:nvPr/>
          </p:nvSpPr>
          <p:spPr>
            <a:xfrm>
              <a:off x="-1563200" y="1339564"/>
              <a:ext cx="3787200" cy="9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instrukcja </a:t>
              </a:r>
              <a:r>
                <a:rPr b="1" lang="en-US" sz="1800"/>
                <a:t>break </a:t>
              </a:r>
              <a:r>
                <a:rPr lang="en-US" sz="1800">
                  <a:solidFill>
                    <a:schemeClr val="dk1"/>
                  </a:solidFill>
                </a:rPr>
                <a:t>(opcjonalna!)</a:t>
              </a:r>
              <a:r>
                <a:rPr b="1" lang="en-US" sz="1800">
                  <a:solidFill>
                    <a:schemeClr val="dk1"/>
                  </a:solidFill>
                </a:rPr>
                <a:t> </a:t>
              </a:r>
              <a:r>
                <a:rPr b="1" lang="en-US" sz="1800"/>
                <a:t> </a:t>
              </a:r>
              <a:r>
                <a:rPr lang="en-US" sz="1800"/>
                <a:t>przerywa sekwencję wykonywania instrukcji i przekazuje sterowanie poza </a:t>
              </a:r>
              <a:r>
                <a:rPr b="1" lang="en-US" sz="1800"/>
                <a:t>switch</a:t>
              </a:r>
              <a:endParaRPr sz="1800"/>
            </a:p>
          </p:txBody>
        </p:sp>
        <p:cxnSp>
          <p:nvCxnSpPr>
            <p:cNvPr id="716" name="Google Shape;716;p69"/>
            <p:cNvCxnSpPr/>
            <p:nvPr/>
          </p:nvCxnSpPr>
          <p:spPr>
            <a:xfrm>
              <a:off x="-171875" y="904336"/>
              <a:ext cx="9900" cy="440700"/>
            </a:xfrm>
            <a:prstGeom prst="straightConnector1">
              <a:avLst/>
            </a:prstGeom>
            <a:noFill/>
            <a:ln cap="flat" cmpd="sng" w="28575">
              <a:solidFill>
                <a:srgbClr val="E06666"/>
              </a:solidFill>
              <a:prstDash val="solid"/>
              <a:round/>
              <a:headEnd len="med" w="med" type="stealth"/>
              <a:tailEnd len="med" w="med" type="none"/>
            </a:ln>
          </p:spPr>
        </p:cxnSp>
      </p:grpSp>
      <p:grpSp>
        <p:nvGrpSpPr>
          <p:cNvPr id="717" name="Google Shape;717;p69"/>
          <p:cNvGrpSpPr/>
          <p:nvPr/>
        </p:nvGrpSpPr>
        <p:grpSpPr>
          <a:xfrm>
            <a:off x="191425" y="4823600"/>
            <a:ext cx="4833100" cy="1004788"/>
            <a:chOff x="-1410825" y="1724737"/>
            <a:chExt cx="4833100" cy="667500"/>
          </a:xfrm>
        </p:grpSpPr>
        <p:sp>
          <p:nvSpPr>
            <p:cNvPr id="718" name="Google Shape;718;p69"/>
            <p:cNvSpPr txBox="1"/>
            <p:nvPr/>
          </p:nvSpPr>
          <p:spPr>
            <a:xfrm>
              <a:off x="-1410825" y="1724737"/>
              <a:ext cx="39900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etykieta </a:t>
              </a:r>
              <a:r>
                <a:rPr b="1" lang="en-US" sz="1800"/>
                <a:t>default </a:t>
              </a:r>
              <a:r>
                <a:rPr lang="en-US" sz="1800"/>
                <a:t>(opcjonalna!)</a:t>
              </a:r>
              <a:r>
                <a:rPr b="1" lang="en-US" sz="1800"/>
                <a:t> </a:t>
              </a:r>
              <a:r>
                <a:rPr lang="en-US" sz="1800"/>
                <a:t>oznacza instrukcje wykonywane gdy żadna z etykiet </a:t>
              </a:r>
              <a:r>
                <a:rPr b="1" lang="en-US" sz="1800"/>
                <a:t>case </a:t>
              </a:r>
              <a:r>
                <a:rPr lang="en-US" sz="1800"/>
                <a:t>nie pasowała </a:t>
              </a:r>
              <a:endParaRPr sz="1800"/>
            </a:p>
          </p:txBody>
        </p:sp>
        <p:cxnSp>
          <p:nvCxnSpPr>
            <p:cNvPr id="719" name="Google Shape;719;p69"/>
            <p:cNvCxnSpPr/>
            <p:nvPr/>
          </p:nvCxnSpPr>
          <p:spPr>
            <a:xfrm rot="10800000">
              <a:off x="2700475" y="1863956"/>
              <a:ext cx="721800" cy="0"/>
            </a:xfrm>
            <a:prstGeom prst="straightConnector1">
              <a:avLst/>
            </a:prstGeom>
            <a:noFill/>
            <a:ln cap="flat" cmpd="sng" w="28575">
              <a:solidFill>
                <a:srgbClr val="E06666"/>
              </a:solidFill>
              <a:prstDash val="solid"/>
              <a:round/>
              <a:headEnd len="med" w="med" type="stealth"/>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2892155" y="1111553"/>
            <a:ext cx="6378300" cy="717300"/>
          </a:xfrm>
          <a:prstGeom prst="rect">
            <a:avLst/>
          </a:prstGeom>
          <a:solidFill>
            <a:srgbClr val="775973"/>
          </a:solidFill>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316" name="Google Shape;316;p34"/>
          <p:cNvSpPr txBox="1"/>
          <p:nvPr>
            <p:ph idx="1" type="body"/>
          </p:nvPr>
        </p:nvSpPr>
        <p:spPr>
          <a:xfrm>
            <a:off x="1558350" y="2218050"/>
            <a:ext cx="9075300" cy="2421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AutoNum type="arabicPeriod"/>
            </a:pPr>
            <a:r>
              <a:rPr b="1" lang="en-US" sz="3000">
                <a:solidFill>
                  <a:srgbClr val="000000"/>
                </a:solidFill>
                <a:latin typeface="Arial"/>
                <a:ea typeface="Arial"/>
                <a:cs typeface="Arial"/>
                <a:sym typeface="Arial"/>
              </a:rPr>
              <a:t>Jak się nazywasz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AutoNum type="arabicPeriod"/>
            </a:pPr>
            <a:r>
              <a:rPr b="1" lang="en-US" sz="3000">
                <a:solidFill>
                  <a:srgbClr val="000000"/>
                </a:solidFill>
                <a:latin typeface="Arial"/>
                <a:ea typeface="Arial"/>
                <a:cs typeface="Arial"/>
                <a:sym typeface="Arial"/>
              </a:rPr>
              <a:t>Dlaczego Java, dlaczego ten kurs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AutoNum type="arabicPeriod"/>
            </a:pPr>
            <a:r>
              <a:rPr b="1" lang="en-US" sz="3000">
                <a:solidFill>
                  <a:srgbClr val="000000"/>
                </a:solidFill>
                <a:latin typeface="Arial"/>
                <a:ea typeface="Arial"/>
                <a:cs typeface="Arial"/>
                <a:sym typeface="Arial"/>
              </a:rPr>
              <a:t>Jakie masz doświadczenie w IT ?</a:t>
            </a:r>
            <a:endParaRPr b="1"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AutoNum type="arabicPeriod"/>
            </a:pPr>
            <a:r>
              <a:rPr b="1" lang="en-US" sz="3000">
                <a:solidFill>
                  <a:srgbClr val="000000"/>
                </a:solidFill>
                <a:latin typeface="Arial"/>
                <a:ea typeface="Arial"/>
                <a:cs typeface="Arial"/>
                <a:sym typeface="Arial"/>
              </a:rPr>
              <a:t>Jak wyobrażasz sobie ten kurs ?</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t/>
            </a:r>
            <a:endParaRPr b="1" sz="300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Instrukcja sterująca - switch</a:t>
            </a:r>
            <a:endParaRPr>
              <a:latin typeface="Arial"/>
              <a:ea typeface="Arial"/>
              <a:cs typeface="Arial"/>
              <a:sym typeface="Arial"/>
            </a:endParaRPr>
          </a:p>
        </p:txBody>
      </p:sp>
      <p:sp>
        <p:nvSpPr>
          <p:cNvPr id="725" name="Google Shape;725;p70"/>
          <p:cNvSpPr txBox="1"/>
          <p:nvPr>
            <p:ph idx="4294967295" type="ctrTitle"/>
          </p:nvPr>
        </p:nvSpPr>
        <p:spPr>
          <a:xfrm>
            <a:off x="146375" y="1265525"/>
            <a:ext cx="4633800" cy="49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Przykład:</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int a = 3, b = 4, result = 0;</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char op =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400">
                <a:latin typeface="Arial"/>
                <a:ea typeface="Arial"/>
                <a:cs typeface="Arial"/>
                <a:sym typeface="Arial"/>
              </a:rPr>
              <a:t>switch</a:t>
            </a:r>
            <a:r>
              <a:rPr lang="en-US" sz="2400">
                <a:latin typeface="Arial"/>
                <a:ea typeface="Arial"/>
                <a:cs typeface="Arial"/>
                <a:sym typeface="Arial"/>
              </a:rPr>
              <a:t>(</a:t>
            </a:r>
            <a:r>
              <a:rPr i="1" lang="en-US" sz="2400">
                <a:solidFill>
                  <a:schemeClr val="accent5"/>
                </a:solidFill>
                <a:latin typeface="Arial"/>
                <a:ea typeface="Arial"/>
                <a:cs typeface="Arial"/>
                <a:sym typeface="Arial"/>
              </a:rPr>
              <a:t>exp</a:t>
            </a:r>
            <a:r>
              <a:rPr lang="en-US" sz="2400">
                <a:latin typeface="Arial"/>
                <a:ea typeface="Arial"/>
                <a:cs typeface="Arial"/>
                <a:sym typeface="Arial"/>
              </a:rPr>
              <a:t>) {</a:t>
            </a:r>
            <a:endParaRPr i="1" sz="2400">
              <a:solidFill>
                <a:schemeClr val="accent6"/>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r>
              <a:rPr b="1" lang="en-US" sz="2400">
                <a:latin typeface="Arial"/>
                <a:ea typeface="Arial"/>
                <a:cs typeface="Arial"/>
                <a:sym typeface="Arial"/>
              </a:rPr>
              <a:t>case </a:t>
            </a:r>
            <a:r>
              <a:rPr lang="en-US" sz="2400">
                <a:solidFill>
                  <a:schemeClr val="accent5"/>
                </a:solidFill>
                <a:latin typeface="Arial"/>
                <a:ea typeface="Arial"/>
                <a:cs typeface="Arial"/>
                <a:sym typeface="Arial"/>
              </a:rPr>
              <a:t>'/'</a:t>
            </a:r>
            <a:r>
              <a:rPr lang="en-US" sz="2400">
                <a:latin typeface="Arial"/>
                <a:ea typeface="Arial"/>
                <a:cs typeface="Arial"/>
                <a:sym typeface="Arial"/>
              </a:rPr>
              <a:t>: result = a / b;</a:t>
            </a:r>
            <a:r>
              <a:rPr i="1" lang="en-US" sz="2400">
                <a:solidFill>
                  <a:schemeClr val="accent6"/>
                </a:solidFill>
                <a:latin typeface="Arial"/>
                <a:ea typeface="Arial"/>
                <a:cs typeface="Arial"/>
                <a:sym typeface="Arial"/>
              </a:rPr>
              <a:t> </a:t>
            </a:r>
            <a:r>
              <a:rPr lang="en-US" sz="2400">
                <a:latin typeface="Arial"/>
                <a:ea typeface="Arial"/>
                <a:cs typeface="Arial"/>
                <a:sym typeface="Arial"/>
              </a:rPr>
              <a:t>break;</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b="1" lang="en-US" sz="2400">
                <a:latin typeface="Arial"/>
                <a:ea typeface="Arial"/>
                <a:cs typeface="Arial"/>
                <a:sym typeface="Arial"/>
              </a:rPr>
              <a:t>default</a:t>
            </a:r>
            <a:r>
              <a:rPr lang="en-US" sz="2400">
                <a:latin typeface="Arial"/>
                <a:ea typeface="Arial"/>
                <a:cs typeface="Arial"/>
                <a:sym typeface="Arial"/>
              </a:rPr>
              <a:t>: print("Uknown type!");</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p>
        </p:txBody>
      </p:sp>
      <p:sp>
        <p:nvSpPr>
          <p:cNvPr id="726" name="Google Shape;726;p70"/>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pl.sda.statements.SwitchStatements</a:t>
            </a:r>
            <a:endParaRPr/>
          </a:p>
        </p:txBody>
      </p:sp>
      <p:sp>
        <p:nvSpPr>
          <p:cNvPr id="727" name="Google Shape;727;p70"/>
          <p:cNvSpPr txBox="1"/>
          <p:nvPr>
            <p:ph idx="4294967295" type="ctrTitle"/>
          </p:nvPr>
        </p:nvSpPr>
        <p:spPr>
          <a:xfrm>
            <a:off x="5400900" y="974250"/>
            <a:ext cx="6791100" cy="49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W instrukcji </a:t>
            </a:r>
            <a:r>
              <a:rPr b="1" lang="en-US" sz="2400">
                <a:latin typeface="Arial"/>
                <a:ea typeface="Arial"/>
                <a:cs typeface="Arial"/>
                <a:sym typeface="Arial"/>
              </a:rPr>
              <a:t>switch </a:t>
            </a:r>
            <a:r>
              <a:rPr lang="en-US" sz="2400">
                <a:latin typeface="Arial"/>
                <a:ea typeface="Arial"/>
                <a:cs typeface="Arial"/>
                <a:sym typeface="Arial"/>
              </a:rPr>
              <a:t>jako wyrażenie wyliczane (</a:t>
            </a:r>
            <a:r>
              <a:rPr i="1" lang="en-US" sz="2400">
                <a:solidFill>
                  <a:schemeClr val="accent5"/>
                </a:solidFill>
                <a:latin typeface="Arial"/>
                <a:ea typeface="Arial"/>
                <a:cs typeface="Arial"/>
                <a:sym typeface="Arial"/>
              </a:rPr>
              <a:t>exp</a:t>
            </a:r>
            <a:r>
              <a:rPr lang="en-US" sz="2400">
                <a:latin typeface="Arial"/>
                <a:ea typeface="Arial"/>
                <a:cs typeface="Arial"/>
                <a:sym typeface="Arial"/>
              </a:rPr>
              <a:t>) można użyć:</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typów numerycznych: </a:t>
            </a:r>
            <a:r>
              <a:rPr b="1" lang="en-US" sz="2400">
                <a:latin typeface="Arial"/>
                <a:ea typeface="Arial"/>
                <a:cs typeface="Arial"/>
                <a:sym typeface="Arial"/>
              </a:rPr>
              <a:t>char</a:t>
            </a:r>
            <a:r>
              <a:rPr lang="en-US" sz="2400">
                <a:latin typeface="Arial"/>
                <a:ea typeface="Arial"/>
                <a:cs typeface="Arial"/>
                <a:sym typeface="Arial"/>
              </a:rPr>
              <a:t>, </a:t>
            </a:r>
            <a:r>
              <a:rPr b="1" lang="en-US" sz="2400">
                <a:latin typeface="Arial"/>
                <a:ea typeface="Arial"/>
                <a:cs typeface="Arial"/>
                <a:sym typeface="Arial"/>
              </a:rPr>
              <a:t>byte</a:t>
            </a:r>
            <a:r>
              <a:rPr lang="en-US" sz="2400">
                <a:latin typeface="Arial"/>
                <a:ea typeface="Arial"/>
                <a:cs typeface="Arial"/>
                <a:sym typeface="Arial"/>
              </a:rPr>
              <a:t>, </a:t>
            </a:r>
            <a:r>
              <a:rPr b="1" lang="en-US" sz="2400">
                <a:latin typeface="Arial"/>
                <a:ea typeface="Arial"/>
                <a:cs typeface="Arial"/>
                <a:sym typeface="Arial"/>
              </a:rPr>
              <a:t>short</a:t>
            </a:r>
            <a:r>
              <a:rPr lang="en-US" sz="2400">
                <a:latin typeface="Arial"/>
                <a:ea typeface="Arial"/>
                <a:cs typeface="Arial"/>
                <a:sym typeface="Arial"/>
              </a:rPr>
              <a:t>, </a:t>
            </a:r>
            <a:r>
              <a:rPr b="1" lang="en-US" sz="2400">
                <a:latin typeface="Arial"/>
                <a:ea typeface="Arial"/>
                <a:cs typeface="Arial"/>
                <a:sym typeface="Arial"/>
              </a:rPr>
              <a:t>int</a:t>
            </a:r>
            <a:endParaRPr b="1"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typów wyliczeniowych (</a:t>
            </a:r>
            <a:r>
              <a:rPr b="1" lang="en-US" sz="2400">
                <a:latin typeface="Arial"/>
                <a:ea typeface="Arial"/>
                <a:cs typeface="Arial"/>
                <a:sym typeface="Arial"/>
              </a:rPr>
              <a:t>enum</a:t>
            </a:r>
            <a:r>
              <a:rPr lang="en-US" sz="2400">
                <a:latin typeface="Arial"/>
                <a:ea typeface="Arial"/>
                <a:cs typeface="Arial"/>
                <a:sym typeface="Arial"/>
              </a:rPr>
              <a:t>, o tym później)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łańcuchów znaków - obiekty klasy </a:t>
            </a:r>
            <a:r>
              <a:rPr b="1" lang="en-US" sz="2400">
                <a:latin typeface="Arial"/>
                <a:ea typeface="Arial"/>
                <a:cs typeface="Arial"/>
                <a:sym typeface="Arial"/>
              </a:rPr>
              <a:t>String</a:t>
            </a:r>
            <a:endParaRPr b="1" sz="2400">
              <a:latin typeface="Arial"/>
              <a:ea typeface="Arial"/>
              <a:cs typeface="Arial"/>
              <a:sym typeface="Arial"/>
            </a:endParaRPr>
          </a:p>
          <a:p>
            <a:pPr indent="0" lvl="0" marL="0" rtl="0" algn="l">
              <a:spcBef>
                <a:spcPts val="0"/>
              </a:spcBef>
              <a:spcAft>
                <a:spcPts val="0"/>
              </a:spcAft>
              <a:buNone/>
            </a:pPr>
            <a:r>
              <a:t/>
            </a:r>
            <a:endParaRPr b="1"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Etykiety </a:t>
            </a:r>
            <a:r>
              <a:rPr b="1" lang="en-US" sz="2400">
                <a:latin typeface="Arial"/>
                <a:ea typeface="Arial"/>
                <a:cs typeface="Arial"/>
                <a:sym typeface="Arial"/>
              </a:rPr>
              <a:t>case </a:t>
            </a:r>
            <a:r>
              <a:rPr lang="en-US" sz="2400">
                <a:latin typeface="Arial"/>
                <a:ea typeface="Arial"/>
                <a:cs typeface="Arial"/>
                <a:sym typeface="Arial"/>
              </a:rPr>
              <a:t>są tworzone przez wyrażenia stałe (znane w fazie kompilacji), czyli mogą to być:</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literały, np.: '+', 1, "MAY"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nazwy stałej (czyli zmienna dozwolonego typu + </a:t>
            </a:r>
            <a:r>
              <a:rPr b="1" lang="en-US" sz="2400">
                <a:latin typeface="Arial"/>
                <a:ea typeface="Arial"/>
                <a:cs typeface="Arial"/>
                <a:sym typeface="Arial"/>
              </a:rPr>
              <a:t>final</a:t>
            </a:r>
            <a:r>
              <a:rPr lang="en-US" sz="2400">
                <a:latin typeface="Arial"/>
                <a:ea typeface="Arial"/>
                <a:cs typeface="Arial"/>
                <a:sym typeface="Arial"/>
              </a:rPr>
              <a:t>), np.: LMAX, LMIN</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złożenia powyższych: literały + stałe + operatory, np.: LMAX + 3 / LMIN</a:t>
            </a:r>
            <a:endParaRPr sz="2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33" name="Google Shape;733;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t>
            </a:r>
            <a:r>
              <a:rPr b="1" lang="en-US">
                <a:solidFill>
                  <a:schemeClr val="accent6"/>
                </a:solidFill>
                <a:latin typeface="Arial"/>
                <a:ea typeface="Arial"/>
                <a:cs typeface="Arial"/>
                <a:sym typeface="Arial"/>
              </a:rPr>
              <a:t>statements</a:t>
            </a:r>
            <a:endParaRPr b="1" sz="3000">
              <a:solidFill>
                <a:schemeClr val="accent6"/>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#statements</a:t>
            </a:r>
            <a:endParaRPr sz="2400">
              <a:solidFill>
                <a:schemeClr val="accent6"/>
              </a:solidFill>
              <a:latin typeface="Arial"/>
              <a:ea typeface="Arial"/>
              <a:cs typeface="Arial"/>
              <a:sym typeface="Arial"/>
            </a:endParaRPr>
          </a:p>
        </p:txBody>
      </p:sp>
      <p:sp>
        <p:nvSpPr>
          <p:cNvPr id="739" name="Google Shape;739;p72"/>
          <p:cNvSpPr txBox="1"/>
          <p:nvPr>
            <p:ph idx="4294967295" type="ctrTitle"/>
          </p:nvPr>
        </p:nvSpPr>
        <p:spPr>
          <a:xfrm>
            <a:off x="0" y="1050800"/>
            <a:ext cx="12192000" cy="5119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dana liczba całkowita znajduje się w przedziale 1-10, 11-100, 101-1000, 1001-10000, czy też może jest mniejsza lub równa od 0 lub większa od 10000. Parametrem wejściowym niech będzie zmienna zainicjowana na początku programu.</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słowo oznaczające ocenę dla podanej cyfry. Np. dla 1 - "niedostateczny", 2 - "mierny" itp. Obsłuż przypadek gdy cyfra jest poza skalą ocen.</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cyfrę arabską dla podanej liczby rzymskiej (od 1 do 9). Czyli np. dla 'I' wypisze 1, dla 'V' 5 itp. Obsłuż przypadek gdy podana liczba rzymska jest nieprawidłowa.</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wypisze na ekran konsoli czy podany kod Unicode jest liczbą (0-9), małą literą (a-z) czy też dużą literą (A-Z). Kody każdej z grup znaków następują po sobie więc wystarczy znaleźć kod np. dla litery 'a' i 'z' i sprawdzić czy podany kod zawiera się w tym przedziale. </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latin typeface="Arial"/>
                <a:ea typeface="Arial"/>
                <a:cs typeface="Arial"/>
                <a:sym typeface="Arial"/>
              </a:rPr>
              <a:t>Napisz program, który dla podanej liczby wypisze na ekran konsoli dzień tygodnia (dla 1 - "poniedziałek", 2 - "wtorek" itp). Dodatkowo wyświetl ile dni zostało do weekendu, dla poniedziałku - 5 dni, wtorku - 4 itp. </a:t>
            </a:r>
            <a:endParaRPr sz="1700">
              <a:latin typeface="Arial"/>
              <a:ea typeface="Arial"/>
              <a:cs typeface="Arial"/>
              <a:sym typeface="Arial"/>
            </a:endParaRPr>
          </a:p>
          <a:p>
            <a:pPr indent="0" lvl="0" marL="457200" rtl="0" algn="l">
              <a:spcBef>
                <a:spcPts val="0"/>
              </a:spcBef>
              <a:spcAft>
                <a:spcPts val="0"/>
              </a:spcAft>
              <a:buNone/>
            </a:pPr>
            <a:r>
              <a:t/>
            </a:r>
            <a:endParaRPr sz="1700">
              <a:latin typeface="Arial"/>
              <a:ea typeface="Arial"/>
              <a:cs typeface="Arial"/>
              <a:sym typeface="Arial"/>
            </a:endParaRPr>
          </a:p>
          <a:p>
            <a:pPr indent="-336550" lvl="0" marL="457200" rtl="0" algn="l">
              <a:spcBef>
                <a:spcPts val="0"/>
              </a:spcBef>
              <a:spcAft>
                <a:spcPts val="0"/>
              </a:spcAft>
              <a:buSzPts val="1700"/>
              <a:buFont typeface="Arial"/>
              <a:buAutoNum type="arabicPeriod"/>
            </a:pPr>
            <a:r>
              <a:rPr lang="en-US" sz="1700">
                <a:solidFill>
                  <a:srgbClr val="FF0000"/>
                </a:solidFill>
                <a:latin typeface="Arial"/>
                <a:ea typeface="Arial"/>
                <a:cs typeface="Arial"/>
                <a:sym typeface="Arial"/>
              </a:rPr>
              <a:t>* </a:t>
            </a:r>
            <a:r>
              <a:rPr lang="en-US" sz="1700">
                <a:latin typeface="Arial"/>
                <a:ea typeface="Arial"/>
                <a:cs typeface="Arial"/>
                <a:sym typeface="Arial"/>
              </a:rPr>
              <a:t>Zobacz w jaki sposób można pobrać dane od użytkownika (z konsoli) analizując klasę: pl.sda.statements.ScannerApp. Spróbuj dodać wczytywanie liczb z konsoli do każdego z zadań powyżej.</a:t>
            </a:r>
            <a:endParaRPr sz="1700">
              <a:latin typeface="Arial"/>
              <a:ea typeface="Arial"/>
              <a:cs typeface="Arial"/>
              <a:sym typeface="Arial"/>
            </a:endParaRPr>
          </a:p>
        </p:txBody>
      </p:sp>
      <p:sp>
        <p:nvSpPr>
          <p:cNvPr id="740" name="Google Shape;740;p72"/>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7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746" name="Google Shape;746;p7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mnie</a:t>
            </a:r>
            <a:endParaRPr>
              <a:latin typeface="Arial"/>
              <a:ea typeface="Arial"/>
              <a:cs typeface="Arial"/>
              <a:sym typeface="Arial"/>
            </a:endParaRPr>
          </a:p>
        </p:txBody>
      </p:sp>
      <p:sp>
        <p:nvSpPr>
          <p:cNvPr id="752" name="Google Shape;752;p74"/>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3000">
                <a:solidFill>
                  <a:srgbClr val="000000"/>
                </a:solidFill>
                <a:latin typeface="Arial"/>
                <a:ea typeface="Arial"/>
                <a:cs typeface="Arial"/>
                <a:sym typeface="Arial"/>
              </a:rPr>
              <a:t>Maciej Rzepiński</a:t>
            </a:r>
            <a:endParaRPr b="1" sz="3000">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a:solidFill>
                  <a:srgbClr val="000000"/>
                </a:solidFill>
                <a:latin typeface="Arial"/>
                <a:ea typeface="Arial"/>
                <a:cs typeface="Arial"/>
                <a:sym typeface="Arial"/>
              </a:rPr>
              <a:t>maciej.rzepinski</a:t>
            </a:r>
            <a:r>
              <a:rPr lang="en-US">
                <a:solidFill>
                  <a:srgbClr val="000000"/>
                </a:solidFill>
                <a:latin typeface="Arial"/>
                <a:ea typeface="Arial"/>
                <a:cs typeface="Arial"/>
                <a:sym typeface="Arial"/>
              </a:rPr>
              <a:t>@gmail.com</a:t>
            </a:r>
            <a:endParaRPr>
              <a:solidFill>
                <a:srgbClr val="000000"/>
              </a:solidFill>
              <a:latin typeface="Arial"/>
              <a:ea typeface="Arial"/>
              <a:cs typeface="Arial"/>
              <a:sym typeface="Arial"/>
            </a:endParaRPr>
          </a:p>
          <a:p>
            <a:pPr indent="0" lvl="0" marL="0" rtl="0" algn="ctr">
              <a:spcBef>
                <a:spcPts val="0"/>
              </a:spcBef>
              <a:spcAft>
                <a:spcPts val="0"/>
              </a:spcAft>
              <a:buNone/>
            </a:pPr>
            <a:r>
              <a:rPr lang="en-US" u="sng">
                <a:solidFill>
                  <a:srgbClr val="42719B"/>
                </a:solidFill>
                <a:latin typeface="Arial"/>
                <a:ea typeface="Arial"/>
                <a:cs typeface="Arial"/>
                <a:sym typeface="Arial"/>
                <a:hlinkClick r:id="rId3"/>
              </a:rPr>
              <a:t>http://mrzepinski.pl</a:t>
            </a:r>
            <a:endParaRPr>
              <a:solidFill>
                <a:srgbClr val="42719B"/>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rgbClr val="000000"/>
                </a:solidFill>
                <a:latin typeface="Arial"/>
                <a:ea typeface="Arial"/>
                <a:cs typeface="Arial"/>
                <a:sym typeface="Arial"/>
              </a:rPr>
              <a:t>Slack: @</a:t>
            </a:r>
            <a:r>
              <a:rPr b="1" lang="en-US">
                <a:solidFill>
                  <a:srgbClr val="000000"/>
                </a:solidFill>
                <a:latin typeface="Arial"/>
                <a:ea typeface="Arial"/>
                <a:cs typeface="Arial"/>
                <a:sym typeface="Arial"/>
              </a:rPr>
              <a:t>maciej.rzepinski</a:t>
            </a:r>
            <a:endParaRPr b="1">
              <a:solidFill>
                <a:srgbClr val="000000"/>
              </a:solidFill>
              <a:latin typeface="Arial"/>
              <a:ea typeface="Arial"/>
              <a:cs typeface="Arial"/>
              <a:sym typeface="Arial"/>
            </a:endParaRPr>
          </a:p>
          <a:p>
            <a:pPr indent="0" lvl="0" marL="0" rtl="0" algn="ctr">
              <a:spcBef>
                <a:spcPts val="0"/>
              </a:spcBef>
              <a:spcAft>
                <a:spcPts val="0"/>
              </a:spcAft>
              <a:buClr>
                <a:schemeClr val="lt1"/>
              </a:buClr>
              <a:buFont typeface="Arial"/>
              <a:buNone/>
            </a:pPr>
            <a:r>
              <a:rPr lang="en-US">
                <a:solidFill>
                  <a:srgbClr val="000000"/>
                </a:solidFill>
                <a:latin typeface="Arial"/>
                <a:ea typeface="Arial"/>
                <a:cs typeface="Arial"/>
                <a:sym typeface="Arial"/>
              </a:rPr>
              <a:t>LinkedIn: </a:t>
            </a:r>
            <a:r>
              <a:rPr lang="en-US" u="sng">
                <a:solidFill>
                  <a:srgbClr val="42719B"/>
                </a:solidFill>
                <a:latin typeface="Arial"/>
                <a:ea typeface="Arial"/>
                <a:cs typeface="Arial"/>
                <a:sym typeface="Arial"/>
                <a:hlinkClick r:id="rId4"/>
              </a:rPr>
              <a:t>https://www.linkedin.com/in/maciejrzepinski/</a:t>
            </a:r>
            <a:endParaRPr>
              <a:solidFill>
                <a:srgbClr val="42719B"/>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7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O Tobie</a:t>
            </a:r>
            <a:endParaRPr>
              <a:latin typeface="Arial"/>
              <a:ea typeface="Arial"/>
              <a:cs typeface="Arial"/>
              <a:sym typeface="Arial"/>
            </a:endParaRPr>
          </a:p>
        </p:txBody>
      </p:sp>
      <p:sp>
        <p:nvSpPr>
          <p:cNvPr id="758" name="Google Shape;758;p75"/>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Imię i nazwisko?</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Twoje doświadczenie z IT?</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Dlaczego IT i dlaczego JAVA?</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Czego oczekujesz od kursu?</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rgbClr val="000000"/>
                </a:solidFill>
                <a:latin typeface="Arial"/>
                <a:ea typeface="Arial"/>
                <a:cs typeface="Arial"/>
                <a:sym typeface="Arial"/>
              </a:rPr>
              <a:t> Co chcesz robić po kursie?</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FF0000"/>
                </a:solidFill>
                <a:latin typeface="Arial"/>
                <a:ea typeface="Arial"/>
                <a:cs typeface="Arial"/>
                <a:sym typeface="Arial"/>
              </a:rPr>
              <a:t>*</a:t>
            </a:r>
            <a:r>
              <a:rPr b="1" lang="en-US">
                <a:solidFill>
                  <a:schemeClr val="dk1"/>
                </a:solidFill>
                <a:latin typeface="Arial"/>
                <a:ea typeface="Arial"/>
                <a:cs typeface="Arial"/>
                <a:sym typeface="Arial"/>
              </a:rPr>
              <a:t> Jak wyobrażasz sobie pracę programisty?</a:t>
            </a:r>
            <a:endParaRPr b="1">
              <a:solidFill>
                <a:srgbClr val="000000"/>
              </a:solidFill>
              <a:latin typeface="Arial"/>
              <a:ea typeface="Arial"/>
              <a:cs typeface="Arial"/>
              <a:sym typeface="Arial"/>
            </a:endParaRPr>
          </a:p>
          <a:p>
            <a:pPr indent="0" lvl="0" marL="0" rtl="0" algn="ctr">
              <a:spcBef>
                <a:spcPts val="1000"/>
              </a:spcBef>
              <a:spcAft>
                <a:spcPts val="0"/>
              </a:spcAft>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764" name="Google Shape;764;p76"/>
          <p:cNvSpPr txBox="1"/>
          <p:nvPr>
            <p:ph idx="4294967295" type="ctrTitle"/>
          </p:nvPr>
        </p:nvSpPr>
        <p:spPr>
          <a:xfrm>
            <a:off x="981225" y="1163775"/>
            <a:ext cx="10062900" cy="46899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pracujemy w domu - </a:t>
            </a:r>
            <a:r>
              <a:rPr b="1" lang="en-US" sz="2600">
                <a:solidFill>
                  <a:schemeClr val="accent2"/>
                </a:solidFill>
                <a:latin typeface="Arial"/>
                <a:ea typeface="Arial"/>
                <a:cs typeface="Arial"/>
                <a:sym typeface="Arial"/>
              </a:rPr>
              <a:t>dużo!</a:t>
            </a:r>
            <a:endParaRPr b="1" sz="2600">
              <a:solidFill>
                <a:schemeClr val="accent2"/>
              </a:solidFill>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indent="-393700" lvl="1" marL="914400" rtl="0" algn="l">
              <a:spcBef>
                <a:spcPts val="0"/>
              </a:spcBef>
              <a:spcAft>
                <a:spcPts val="0"/>
              </a:spcAft>
              <a:buSzPts val="2600"/>
              <a:buFont typeface="Arial"/>
              <a:buAutoNum type="alphaLcPeriod"/>
            </a:pPr>
            <a:r>
              <a:rPr lang="en-US" sz="2600"/>
              <a:t>w czasie zajęć - w grupie lub indywidualnie</a:t>
            </a:r>
            <a:endParaRPr sz="2600"/>
          </a:p>
          <a:p>
            <a:pPr indent="-393700" lvl="1" marL="914400" rtl="0" algn="l">
              <a:spcBef>
                <a:spcPts val="0"/>
              </a:spcBef>
              <a:spcAft>
                <a:spcPts val="0"/>
              </a:spcAft>
              <a:buSzPts val="2600"/>
              <a:buAutoNum type="alphaLcPeriod"/>
            </a:pPr>
            <a:r>
              <a:rPr lang="en-US" sz="2600"/>
              <a:t>slack - kanał </a:t>
            </a:r>
            <a:r>
              <a:rPr b="1" lang="en-US" sz="2600"/>
              <a:t>general </a:t>
            </a:r>
            <a:r>
              <a:rPr lang="en-US" sz="2600"/>
              <a:t>lub </a:t>
            </a:r>
            <a:r>
              <a:rPr b="1" lang="en-US" sz="2600"/>
              <a:t>direct message</a:t>
            </a:r>
            <a:endParaRPr b="1" sz="2600"/>
          </a:p>
          <a:p>
            <a:pPr indent="-393700" lvl="1" marL="914400" rtl="0" algn="l">
              <a:spcBef>
                <a:spcPts val="0"/>
              </a:spcBef>
              <a:spcAft>
                <a:spcPts val="0"/>
              </a:spcAft>
              <a:buSzPts val="2600"/>
              <a:buAutoNum type="alphaLcPeriod"/>
            </a:pPr>
            <a:r>
              <a:rPr lang="en-US" sz="2600"/>
              <a:t>ankiety</a:t>
            </a:r>
            <a:endParaRPr sz="2600"/>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animEffect filter="fade" transition="in">
                                      <p:cBhvr>
                                        <p:cTn dur="1000"/>
                                        <p:tgtEl>
                                          <p:spTgt spid="7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animEffect filter="fade" transition="in">
                                      <p:cBhvr>
                                        <p:cTn dur="1000"/>
                                        <p:tgtEl>
                                          <p:spTgt spid="7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animEffect filter="fade" transition="in">
                                      <p:cBhvr>
                                        <p:cTn dur="1000"/>
                                        <p:tgtEl>
                                          <p:spTgt spid="7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animEffect filter="fade" transition="in">
                                      <p:cBhvr>
                                        <p:cTn dur="1000"/>
                                        <p:tgtEl>
                                          <p:spTgt spid="7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animEffect filter="fade" transition="in">
                                      <p:cBhvr>
                                        <p:cTn dur="1000"/>
                                        <p:tgtEl>
                                          <p:spTgt spid="7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5" st="5"/>
                                            </p:txEl>
                                          </p:spTgt>
                                        </p:tgtEl>
                                        <p:attrNameLst>
                                          <p:attrName>style.visibility</p:attrName>
                                        </p:attrNameLst>
                                      </p:cBhvr>
                                      <p:to>
                                        <p:strVal val="visible"/>
                                      </p:to>
                                    </p:set>
                                    <p:animEffect filter="fade" transition="in">
                                      <p:cBhvr>
                                        <p:cTn dur="1000"/>
                                        <p:tgtEl>
                                          <p:spTgt spid="7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6" st="6"/>
                                            </p:txEl>
                                          </p:spTgt>
                                        </p:tgtEl>
                                        <p:attrNameLst>
                                          <p:attrName>style.visibility</p:attrName>
                                        </p:attrNameLst>
                                      </p:cBhvr>
                                      <p:to>
                                        <p:strVal val="visible"/>
                                      </p:to>
                                    </p:set>
                                    <p:animEffect filter="fade" transition="in">
                                      <p:cBhvr>
                                        <p:cTn dur="1000"/>
                                        <p:tgtEl>
                                          <p:spTgt spid="7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7" st="7"/>
                                            </p:txEl>
                                          </p:spTgt>
                                        </p:tgtEl>
                                        <p:attrNameLst>
                                          <p:attrName>style.visibility</p:attrName>
                                        </p:attrNameLst>
                                      </p:cBhvr>
                                      <p:to>
                                        <p:strVal val="visible"/>
                                      </p:to>
                                    </p:set>
                                    <p:animEffect filter="fade" transition="in">
                                      <p:cBhvr>
                                        <p:cTn dur="1000"/>
                                        <p:tgtEl>
                                          <p:spTgt spid="7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8" st="8"/>
                                            </p:txEl>
                                          </p:spTgt>
                                        </p:tgtEl>
                                        <p:attrNameLst>
                                          <p:attrName>style.visibility</p:attrName>
                                        </p:attrNameLst>
                                      </p:cBhvr>
                                      <p:to>
                                        <p:strVal val="visible"/>
                                      </p:to>
                                    </p:set>
                                    <p:animEffect filter="fade" transition="in">
                                      <p:cBhvr>
                                        <p:cTn dur="1000"/>
                                        <p:tgtEl>
                                          <p:spTgt spid="7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9" st="9"/>
                                            </p:txEl>
                                          </p:spTgt>
                                        </p:tgtEl>
                                        <p:attrNameLst>
                                          <p:attrName>style.visibility</p:attrName>
                                        </p:attrNameLst>
                                      </p:cBhvr>
                                      <p:to>
                                        <p:strVal val="visible"/>
                                      </p:to>
                                    </p:set>
                                    <p:animEffect filter="fade" transition="in">
                                      <p:cBhvr>
                                        <p:cTn dur="1000"/>
                                        <p:tgtEl>
                                          <p:spTgt spid="7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0" st="10"/>
                                            </p:txEl>
                                          </p:spTgt>
                                        </p:tgtEl>
                                        <p:attrNameLst>
                                          <p:attrName>style.visibility</p:attrName>
                                        </p:attrNameLst>
                                      </p:cBhvr>
                                      <p:to>
                                        <p:strVal val="visible"/>
                                      </p:to>
                                    </p:set>
                                    <p:animEffect filter="fade" transition="in">
                                      <p:cBhvr>
                                        <p:cTn dur="1000"/>
                                        <p:tgtEl>
                                          <p:spTgt spid="7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1" st="11"/>
                                            </p:txEl>
                                          </p:spTgt>
                                        </p:tgtEl>
                                        <p:attrNameLst>
                                          <p:attrName>style.visibility</p:attrName>
                                        </p:attrNameLst>
                                      </p:cBhvr>
                                      <p:to>
                                        <p:strVal val="visible"/>
                                      </p:to>
                                    </p:set>
                                    <p:animEffect filter="fade" transition="in">
                                      <p:cBhvr>
                                        <p:cTn dur="1000"/>
                                        <p:tgtEl>
                                          <p:spTgt spid="76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770" name="Google Shape;770;p77"/>
          <p:cNvSpPr txBox="1"/>
          <p:nvPr>
            <p:ph idx="4294967295" type="ctrTitle"/>
          </p:nvPr>
        </p:nvSpPr>
        <p:spPr>
          <a:xfrm>
            <a:off x="966425" y="1038300"/>
            <a:ext cx="10458900" cy="4974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teoria + live-coding</a:t>
            </a:r>
            <a:endParaRPr sz="2400">
              <a:latin typeface="Arial"/>
              <a:ea typeface="Arial"/>
              <a:cs typeface="Arial"/>
              <a:sym typeface="Aria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indent="-381000" lvl="1" marL="914400" rtl="0" algn="l">
              <a:spcBef>
                <a:spcPts val="0"/>
              </a:spcBef>
              <a:spcAft>
                <a:spcPts val="0"/>
              </a:spcAft>
              <a:buSzPts val="2400"/>
              <a:buAutoNum type="alphaLcPeriod"/>
            </a:pPr>
            <a:r>
              <a:rPr lang="en-US" sz="2400"/>
              <a:t>teoria to tylko wstęp, “zajawka”</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przykłady i zadania w kodzie dostarczone przez prowadzących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tylko do odczytu </a:t>
            </a:r>
            <a:endParaRPr sz="2400"/>
          </a:p>
          <a:p>
            <a:pPr indent="-381000" lvl="1" marL="914400" rtl="0" algn="l">
              <a:spcBef>
                <a:spcPts val="0"/>
              </a:spcBef>
              <a:spcAft>
                <a:spcPts val="0"/>
              </a:spcAft>
              <a:buSzPts val="2400"/>
              <a:buAutoNum type="alphaLcPeriod"/>
            </a:pPr>
            <a:r>
              <a:rPr lang="en-US" sz="2400"/>
              <a:t>aktualizacja na każdych zajęciach</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zadania do rozwiązania w czasie zajęć:</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samodzielnie przy swoim laptopie</a:t>
            </a:r>
            <a:endParaRPr sz="2400"/>
          </a:p>
          <a:p>
            <a:pPr indent="-381000" lvl="1" marL="914400" rtl="0" algn="l">
              <a:spcBef>
                <a:spcPts val="0"/>
              </a:spcBef>
              <a:spcAft>
                <a:spcPts val="0"/>
              </a:spcAft>
              <a:buSzPts val="2400"/>
              <a:buAutoNum type="alphaLcPeriod"/>
            </a:pPr>
            <a:r>
              <a:rPr lang="en-US" sz="2400"/>
              <a:t>samodzielnie przy laptopie prowadzącego</a:t>
            </a:r>
            <a:endParaRPr sz="2400"/>
          </a:p>
          <a:p>
            <a:pPr indent="-381000" lvl="1" marL="914400" rtl="0" algn="l">
              <a:spcBef>
                <a:spcPts val="0"/>
              </a:spcBef>
              <a:spcAft>
                <a:spcPts val="0"/>
              </a:spcAft>
              <a:buSzPts val="2400"/>
              <a:buAutoNum type="alphaLcPeriod"/>
            </a:pPr>
            <a:r>
              <a:rPr lang="en-US" sz="2400"/>
              <a:t>grupowo (2-3 osoby) </a:t>
            </a:r>
            <a:endParaRPr sz="2400"/>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zadania domowe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ankiety i testy</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animEffect filter="fade" transition="in">
                                      <p:cBhvr>
                                        <p:cTn dur="1000"/>
                                        <p:tgtEl>
                                          <p:spTgt spid="7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animEffect filter="fade" transition="in">
                                      <p:cBhvr>
                                        <p:cTn dur="1000"/>
                                        <p:tgtEl>
                                          <p:spTgt spid="7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animEffect filter="fade" transition="in">
                                      <p:cBhvr>
                                        <p:cTn dur="1000"/>
                                        <p:tgtEl>
                                          <p:spTgt spid="7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animEffect filter="fade" transition="in">
                                      <p:cBhvr>
                                        <p:cTn dur="1000"/>
                                        <p:tgtEl>
                                          <p:spTgt spid="7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4" st="4"/>
                                            </p:txEl>
                                          </p:spTgt>
                                        </p:tgtEl>
                                        <p:attrNameLst>
                                          <p:attrName>style.visibility</p:attrName>
                                        </p:attrNameLst>
                                      </p:cBhvr>
                                      <p:to>
                                        <p:strVal val="visible"/>
                                      </p:to>
                                    </p:set>
                                    <p:animEffect filter="fade" transition="in">
                                      <p:cBhvr>
                                        <p:cTn dur="1000"/>
                                        <p:tgtEl>
                                          <p:spTgt spid="7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5" st="5"/>
                                            </p:txEl>
                                          </p:spTgt>
                                        </p:tgtEl>
                                        <p:attrNameLst>
                                          <p:attrName>style.visibility</p:attrName>
                                        </p:attrNameLst>
                                      </p:cBhvr>
                                      <p:to>
                                        <p:strVal val="visible"/>
                                      </p:to>
                                    </p:set>
                                    <p:animEffect filter="fade" transition="in">
                                      <p:cBhvr>
                                        <p:cTn dur="1000"/>
                                        <p:tgtEl>
                                          <p:spTgt spid="7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6" st="6"/>
                                            </p:txEl>
                                          </p:spTgt>
                                        </p:tgtEl>
                                        <p:attrNameLst>
                                          <p:attrName>style.visibility</p:attrName>
                                        </p:attrNameLst>
                                      </p:cBhvr>
                                      <p:to>
                                        <p:strVal val="visible"/>
                                      </p:to>
                                    </p:set>
                                    <p:animEffect filter="fade" transition="in">
                                      <p:cBhvr>
                                        <p:cTn dur="1000"/>
                                        <p:tgtEl>
                                          <p:spTgt spid="7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7" st="7"/>
                                            </p:txEl>
                                          </p:spTgt>
                                        </p:tgtEl>
                                        <p:attrNameLst>
                                          <p:attrName>style.visibility</p:attrName>
                                        </p:attrNameLst>
                                      </p:cBhvr>
                                      <p:to>
                                        <p:strVal val="visible"/>
                                      </p:to>
                                    </p:set>
                                    <p:animEffect filter="fade" transition="in">
                                      <p:cBhvr>
                                        <p:cTn dur="1000"/>
                                        <p:tgtEl>
                                          <p:spTgt spid="7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8" st="8"/>
                                            </p:txEl>
                                          </p:spTgt>
                                        </p:tgtEl>
                                        <p:attrNameLst>
                                          <p:attrName>style.visibility</p:attrName>
                                        </p:attrNameLst>
                                      </p:cBhvr>
                                      <p:to>
                                        <p:strVal val="visible"/>
                                      </p:to>
                                    </p:set>
                                    <p:animEffect filter="fade" transition="in">
                                      <p:cBhvr>
                                        <p:cTn dur="1000"/>
                                        <p:tgtEl>
                                          <p:spTgt spid="7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9" st="9"/>
                                            </p:txEl>
                                          </p:spTgt>
                                        </p:tgtEl>
                                        <p:attrNameLst>
                                          <p:attrName>style.visibility</p:attrName>
                                        </p:attrNameLst>
                                      </p:cBhvr>
                                      <p:to>
                                        <p:strVal val="visible"/>
                                      </p:to>
                                    </p:set>
                                    <p:animEffect filter="fade" transition="in">
                                      <p:cBhvr>
                                        <p:cTn dur="1000"/>
                                        <p:tgtEl>
                                          <p:spTgt spid="7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0" st="10"/>
                                            </p:txEl>
                                          </p:spTgt>
                                        </p:tgtEl>
                                        <p:attrNameLst>
                                          <p:attrName>style.visibility</p:attrName>
                                        </p:attrNameLst>
                                      </p:cBhvr>
                                      <p:to>
                                        <p:strVal val="visible"/>
                                      </p:to>
                                    </p:set>
                                    <p:animEffect filter="fade" transition="in">
                                      <p:cBhvr>
                                        <p:cTn dur="1000"/>
                                        <p:tgtEl>
                                          <p:spTgt spid="7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1" st="11"/>
                                            </p:txEl>
                                          </p:spTgt>
                                        </p:tgtEl>
                                        <p:attrNameLst>
                                          <p:attrName>style.visibility</p:attrName>
                                        </p:attrNameLst>
                                      </p:cBhvr>
                                      <p:to>
                                        <p:strVal val="visible"/>
                                      </p:to>
                                    </p:set>
                                    <p:animEffect filter="fade" transition="in">
                                      <p:cBhvr>
                                        <p:cTn dur="1000"/>
                                        <p:tgtEl>
                                          <p:spTgt spid="7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2" st="12"/>
                                            </p:txEl>
                                          </p:spTgt>
                                        </p:tgtEl>
                                        <p:attrNameLst>
                                          <p:attrName>style.visibility</p:attrName>
                                        </p:attrNameLst>
                                      </p:cBhvr>
                                      <p:to>
                                        <p:strVal val="visible"/>
                                      </p:to>
                                    </p:set>
                                    <p:animEffect filter="fade" transition="in">
                                      <p:cBhvr>
                                        <p:cTn dur="1000"/>
                                        <p:tgtEl>
                                          <p:spTgt spid="7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xEl>
                                              <p:pRg end="13" st="13"/>
                                            </p:txEl>
                                          </p:spTgt>
                                        </p:tgtEl>
                                        <p:attrNameLst>
                                          <p:attrName>style.visibility</p:attrName>
                                        </p:attrNameLst>
                                      </p:cBhvr>
                                      <p:to>
                                        <p:strVal val="visible"/>
                                      </p:to>
                                    </p:set>
                                    <p:animEffect filter="fade" transition="in">
                                      <p:cBhvr>
                                        <p:cTn dur="1000"/>
                                        <p:tgtEl>
                                          <p:spTgt spid="77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76" name="Google Shape;776;p78"/>
          <p:cNvSpPr txBox="1"/>
          <p:nvPr>
            <p:ph idx="1" type="body"/>
          </p:nvPr>
        </p:nvSpPr>
        <p:spPr>
          <a:xfrm>
            <a:off x="1962612" y="1955356"/>
            <a:ext cx="8266800" cy="242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Java. Podstawy. Wydanie X</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Autorzy: Cay S. Horstmann, Gary Cornell</a:t>
            </a:r>
            <a:endParaRPr b="1" sz="1800">
              <a:solidFill>
                <a:srgbClr val="775973"/>
              </a:solidFill>
              <a:latin typeface="Arial"/>
              <a:ea typeface="Arial"/>
              <a:cs typeface="Arial"/>
              <a:sym typeface="Arial"/>
            </a:endParaRPr>
          </a:p>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Czysty kod. Podręcznik dobrego programisty</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 Robert C. Martin</a:t>
            </a:r>
            <a:endParaRPr b="1" sz="1800">
              <a:solidFill>
                <a:srgbClr val="20999D"/>
              </a:solidFill>
              <a:latin typeface="Arial"/>
              <a:ea typeface="Arial"/>
              <a:cs typeface="Arial"/>
              <a:sym typeface="Arial"/>
            </a:endParaRPr>
          </a:p>
          <a:p>
            <a:pPr indent="-342900" lvl="0" marL="457200" rtl="0" algn="l">
              <a:spcBef>
                <a:spcPts val="0"/>
              </a:spcBef>
              <a:spcAft>
                <a:spcPts val="0"/>
              </a:spcAft>
              <a:buSzPts val="1800"/>
              <a:buFont typeface="Arial"/>
              <a:buChar char="●"/>
            </a:pPr>
            <a:r>
              <a:rPr b="1" lang="en-US" sz="1800">
                <a:solidFill>
                  <a:srgbClr val="20999D"/>
                </a:solidFill>
                <a:latin typeface="Arial"/>
                <a:ea typeface="Arial"/>
                <a:cs typeface="Arial"/>
                <a:sym typeface="Arial"/>
              </a:rPr>
              <a:t>Thinking in Java. Edycja polska. Wydanie IV</a:t>
            </a:r>
            <a:br>
              <a:rPr b="1" lang="en-US" sz="1800">
                <a:solidFill>
                  <a:srgbClr val="20999D"/>
                </a:solidFill>
                <a:latin typeface="Arial"/>
                <a:ea typeface="Arial"/>
                <a:cs typeface="Arial"/>
                <a:sym typeface="Arial"/>
              </a:rPr>
            </a:br>
            <a:r>
              <a:rPr b="1" lang="en-US" sz="1800">
                <a:solidFill>
                  <a:srgbClr val="775973"/>
                </a:solidFill>
                <a:latin typeface="Arial"/>
                <a:ea typeface="Arial"/>
                <a:cs typeface="Arial"/>
                <a:sym typeface="Arial"/>
              </a:rPr>
              <a:t>Autor: Bruce Eckel</a:t>
            </a:r>
            <a:endParaRPr b="1" sz="1800">
              <a:solidFill>
                <a:srgbClr val="775973"/>
              </a:solidFill>
              <a:latin typeface="Arial"/>
              <a:ea typeface="Arial"/>
              <a:cs typeface="Arial"/>
              <a:sym typeface="Arial"/>
            </a:endParaRPr>
          </a:p>
        </p:txBody>
      </p:sp>
      <p:sp>
        <p:nvSpPr>
          <p:cNvPr id="777" name="Google Shape;777;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Polecana literatura</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7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83" name="Google Shape;783;p79"/>
          <p:cNvSpPr txBox="1"/>
          <p:nvPr>
            <p:ph idx="1" type="body"/>
          </p:nvPr>
        </p:nvSpPr>
        <p:spPr>
          <a:xfrm>
            <a:off x="1962637" y="2101781"/>
            <a:ext cx="8266800" cy="24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SPOJ - </a:t>
            </a:r>
            <a:r>
              <a:rPr b="1" lang="en-US" u="sng">
                <a:solidFill>
                  <a:srgbClr val="20999D"/>
                </a:solidFill>
                <a:latin typeface="Arial"/>
                <a:ea typeface="Arial"/>
                <a:cs typeface="Arial"/>
                <a:sym typeface="Arial"/>
                <a:hlinkClick r:id="rId3"/>
              </a:rPr>
              <a:t>http://pl.spoj.com</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Codility - </a:t>
            </a:r>
            <a:r>
              <a:rPr b="1" lang="en-US" u="sng">
                <a:solidFill>
                  <a:srgbClr val="20999D"/>
                </a:solidFill>
                <a:latin typeface="Arial"/>
                <a:ea typeface="Arial"/>
                <a:cs typeface="Arial"/>
                <a:sym typeface="Arial"/>
                <a:hlinkClick r:id="rId4"/>
              </a:rPr>
              <a:t>https://codility.com/programmers</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HackerRank - </a:t>
            </a:r>
            <a:r>
              <a:rPr b="1" lang="en-US" u="sng">
                <a:solidFill>
                  <a:srgbClr val="20999D"/>
                </a:solidFill>
                <a:latin typeface="Arial"/>
                <a:ea typeface="Arial"/>
                <a:cs typeface="Arial"/>
                <a:sym typeface="Arial"/>
                <a:hlinkClick r:id="rId5"/>
              </a:rPr>
              <a:t>https://www.hackerrank.com</a:t>
            </a:r>
            <a:endParaRPr b="1">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a:solidFill>
                  <a:srgbClr val="000000"/>
                </a:solidFill>
                <a:latin typeface="Arial"/>
                <a:ea typeface="Arial"/>
                <a:cs typeface="Arial"/>
                <a:sym typeface="Arial"/>
              </a:rPr>
              <a:t>Project Euler - </a:t>
            </a:r>
            <a:r>
              <a:rPr b="1" lang="en-US" u="sng">
                <a:solidFill>
                  <a:srgbClr val="20999D"/>
                </a:solidFill>
                <a:latin typeface="Arial"/>
                <a:ea typeface="Arial"/>
                <a:cs typeface="Arial"/>
                <a:sym typeface="Arial"/>
                <a:hlinkClick r:id="rId6"/>
              </a:rPr>
              <a:t>https://projecteuler.net</a:t>
            </a:r>
            <a:endParaRPr b="1">
              <a:solidFill>
                <a:srgbClr val="20999D"/>
              </a:solidFill>
              <a:latin typeface="Arial"/>
              <a:ea typeface="Arial"/>
              <a:cs typeface="Arial"/>
              <a:sym typeface="Arial"/>
            </a:endParaRPr>
          </a:p>
        </p:txBody>
      </p:sp>
      <p:sp>
        <p:nvSpPr>
          <p:cNvPr id="784" name="Google Shape;784;p7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Dodatkowe ćwiczenia</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Kontrakt</a:t>
            </a:r>
            <a:endParaRPr>
              <a:latin typeface="Arial"/>
              <a:ea typeface="Arial"/>
              <a:cs typeface="Arial"/>
              <a:sym typeface="Arial"/>
            </a:endParaRPr>
          </a:p>
        </p:txBody>
      </p:sp>
      <p:sp>
        <p:nvSpPr>
          <p:cNvPr id="322" name="Google Shape;322;p35"/>
          <p:cNvSpPr txBox="1"/>
          <p:nvPr>
            <p:ph idx="4294967295" type="ctrTitle"/>
          </p:nvPr>
        </p:nvSpPr>
        <p:spPr>
          <a:xfrm>
            <a:off x="981225" y="1163775"/>
            <a:ext cx="10062900" cy="46899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obecność i punktualność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wyciszamy komórki, wychodzimy jak musimy porozmawiać</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pracujemy w domu - </a:t>
            </a:r>
            <a:r>
              <a:rPr b="1" lang="en-US" sz="2600">
                <a:solidFill>
                  <a:schemeClr val="accent2"/>
                </a:solidFill>
                <a:latin typeface="Arial"/>
                <a:ea typeface="Arial"/>
                <a:cs typeface="Arial"/>
                <a:sym typeface="Arial"/>
              </a:rPr>
              <a:t>dużo!</a:t>
            </a:r>
            <a:endParaRPr b="1" sz="2600">
              <a:solidFill>
                <a:schemeClr val="accent2"/>
              </a:solidFill>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pytamy, pytamy, pytamy - nie ma głupich pytań :)</a:t>
            </a:r>
            <a:endParaRPr sz="2600">
              <a:latin typeface="Arial"/>
              <a:ea typeface="Arial"/>
              <a:cs typeface="Arial"/>
              <a:sym typeface="Arial"/>
            </a:endParaRPr>
          </a:p>
          <a:p>
            <a:pPr indent="-393700" lvl="1" marL="914400" rtl="0" algn="l">
              <a:spcBef>
                <a:spcPts val="0"/>
              </a:spcBef>
              <a:spcAft>
                <a:spcPts val="0"/>
              </a:spcAft>
              <a:buSzPts val="2600"/>
              <a:buFont typeface="Arial"/>
              <a:buAutoNum type="alphaLcPeriod"/>
            </a:pPr>
            <a:r>
              <a:rPr lang="en-US" sz="2600"/>
              <a:t>w czasie zajęć - w grupie lub indywidualnie</a:t>
            </a:r>
            <a:endParaRPr sz="2600"/>
          </a:p>
          <a:p>
            <a:pPr indent="-393700" lvl="1" marL="914400" rtl="0" algn="l">
              <a:spcBef>
                <a:spcPts val="0"/>
              </a:spcBef>
              <a:spcAft>
                <a:spcPts val="0"/>
              </a:spcAft>
              <a:buSzPts val="2600"/>
              <a:buAutoNum type="alphaLcPeriod"/>
            </a:pPr>
            <a:r>
              <a:rPr lang="en-US" sz="2600"/>
              <a:t>slack - kanał </a:t>
            </a:r>
            <a:r>
              <a:rPr b="1" lang="en-US" sz="2600"/>
              <a:t>general </a:t>
            </a:r>
            <a:r>
              <a:rPr lang="en-US" sz="2600"/>
              <a:t>lub </a:t>
            </a:r>
            <a:r>
              <a:rPr b="1" lang="en-US" sz="2600"/>
              <a:t>direct message</a:t>
            </a:r>
            <a:endParaRPr b="1" sz="2600"/>
          </a:p>
          <a:p>
            <a:pPr indent="-393700" lvl="1" marL="914400" rtl="0" algn="l">
              <a:spcBef>
                <a:spcPts val="0"/>
              </a:spcBef>
              <a:spcAft>
                <a:spcPts val="0"/>
              </a:spcAft>
              <a:buSzPts val="2600"/>
              <a:buAutoNum type="alphaLcPeriod"/>
            </a:pPr>
            <a:r>
              <a:rPr lang="en-US" sz="2600"/>
              <a:t>ankiety</a:t>
            </a:r>
            <a:endParaRPr sz="2600"/>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szacunek i wzajemna pomoc</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przerwy</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zaangażowanie</a:t>
            </a:r>
            <a:endParaRPr sz="2600">
              <a:latin typeface="Arial"/>
              <a:ea typeface="Arial"/>
              <a:cs typeface="Arial"/>
              <a:sym typeface="Arial"/>
            </a:endParaRPr>
          </a:p>
          <a:p>
            <a:pPr indent="-393700" lvl="0" marL="457200" rtl="0" algn="l">
              <a:spcBef>
                <a:spcPts val="0"/>
              </a:spcBef>
              <a:spcAft>
                <a:spcPts val="0"/>
              </a:spcAft>
              <a:buSzPts val="2600"/>
              <a:buFont typeface="Arial"/>
              <a:buAutoNum type="arabicPeriod"/>
            </a:pPr>
            <a:r>
              <a:rPr lang="en-US" sz="2600">
                <a:latin typeface="Arial"/>
                <a:ea typeface="Arial"/>
                <a:cs typeface="Arial"/>
                <a:sym typeface="Arial"/>
              </a:rPr>
              <a:t>jesteśmy na “Ty”</a:t>
            </a:r>
            <a:endParaRPr sz="2600">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1000"/>
                                        <p:tgtEl>
                                          <p:spTgt spid="3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1000"/>
                                        <p:tgtEl>
                                          <p:spTgt spid="3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1000"/>
                                        <p:tgtEl>
                                          <p:spTgt spid="3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1000"/>
                                        <p:tgtEl>
                                          <p:spTgt spid="3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animEffect filter="fade" transition="in">
                                      <p:cBhvr>
                                        <p:cTn dur="1000"/>
                                        <p:tgtEl>
                                          <p:spTgt spid="3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animEffect filter="fade" transition="in">
                                      <p:cBhvr>
                                        <p:cTn dur="1000"/>
                                        <p:tgtEl>
                                          <p:spTgt spid="3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9" st="9"/>
                                            </p:txEl>
                                          </p:spTgt>
                                        </p:tgtEl>
                                        <p:attrNameLst>
                                          <p:attrName>style.visibility</p:attrName>
                                        </p:attrNameLst>
                                      </p:cBhvr>
                                      <p:to>
                                        <p:strVal val="visible"/>
                                      </p:to>
                                    </p:set>
                                    <p:animEffect filter="fade" transition="in">
                                      <p:cBhvr>
                                        <p:cTn dur="1000"/>
                                        <p:tgtEl>
                                          <p:spTgt spid="3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0" st="10"/>
                                            </p:txEl>
                                          </p:spTgt>
                                        </p:tgtEl>
                                        <p:attrNameLst>
                                          <p:attrName>style.visibility</p:attrName>
                                        </p:attrNameLst>
                                      </p:cBhvr>
                                      <p:to>
                                        <p:strVal val="visible"/>
                                      </p:to>
                                    </p:set>
                                    <p:animEffect filter="fade" transition="in">
                                      <p:cBhvr>
                                        <p:cTn dur="1000"/>
                                        <p:tgtEl>
                                          <p:spTgt spid="32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1" st="11"/>
                                            </p:txEl>
                                          </p:spTgt>
                                        </p:tgtEl>
                                        <p:attrNameLst>
                                          <p:attrName>style.visibility</p:attrName>
                                        </p:attrNameLst>
                                      </p:cBhvr>
                                      <p:to>
                                        <p:strVal val="visible"/>
                                      </p:to>
                                    </p:set>
                                    <p:animEffect filter="fade" transition="in">
                                      <p:cBhvr>
                                        <p:cTn dur="1000"/>
                                        <p:tgtEl>
                                          <p:spTgt spid="32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8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0" name="Google Shape;790;p80"/>
          <p:cNvSpPr txBox="1"/>
          <p:nvPr>
            <p:ph idx="1" type="body"/>
          </p:nvPr>
        </p:nvSpPr>
        <p:spPr>
          <a:xfrm>
            <a:off x="1962612" y="1955356"/>
            <a:ext cx="8266800" cy="24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3"/>
              </a:rPr>
              <a:t>https://goo.gl/1Gvb6f</a:t>
            </a:r>
            <a:r>
              <a:rPr b="1" lang="en-US" sz="1800">
                <a:solidFill>
                  <a:srgbClr val="20999D"/>
                </a:solidFill>
                <a:latin typeface="Arial"/>
                <a:ea typeface="Arial"/>
                <a:cs typeface="Arial"/>
                <a:sym typeface="Arial"/>
              </a:rPr>
              <a:t> - darmowy, polski kurs</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4"/>
              </a:rPr>
              <a:t>https://www.coursera.org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5"/>
              </a:rPr>
              <a:t>https://www.edx.org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6"/>
              </a:rPr>
              <a:t>https://www.khanacademy.org</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7"/>
              </a:rPr>
              <a:t>https://www.udemy.com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8"/>
              </a:rPr>
              <a:t>https://eu.udacity.com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9"/>
              </a:rPr>
              <a:t>https://www.codecademy.com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0"/>
              </a:rPr>
              <a:t>https://www.lynda.com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1"/>
              </a:rPr>
              <a:t>https://</a:t>
            </a:r>
            <a:r>
              <a:rPr b="1" lang="en-US" sz="1800" u="sng">
                <a:solidFill>
                  <a:srgbClr val="20999D"/>
                </a:solidFill>
                <a:latin typeface="Arial"/>
                <a:ea typeface="Arial"/>
                <a:cs typeface="Arial"/>
                <a:sym typeface="Arial"/>
                <a:hlinkClick r:id="rId12"/>
              </a:rPr>
              <a:t>teamtreehouse</a:t>
            </a:r>
            <a:r>
              <a:rPr b="1" lang="en-US" sz="1800" u="sng">
                <a:solidFill>
                  <a:srgbClr val="20999D"/>
                </a:solidFill>
                <a:latin typeface="Arial"/>
                <a:ea typeface="Arial"/>
                <a:cs typeface="Arial"/>
                <a:sym typeface="Arial"/>
                <a:hlinkClick r:id="rId13"/>
              </a:rPr>
              <a:t>.com</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800" u="sng">
                <a:solidFill>
                  <a:srgbClr val="20999D"/>
                </a:solidFill>
                <a:latin typeface="Arial"/>
                <a:ea typeface="Arial"/>
                <a:cs typeface="Arial"/>
                <a:sym typeface="Arial"/>
                <a:hlinkClick r:id="rId14"/>
              </a:rPr>
              <a:t>https://www.youtube.com</a:t>
            </a:r>
            <a:r>
              <a:rPr b="1" lang="en-US" sz="1800">
                <a:solidFill>
                  <a:srgbClr val="20999D"/>
                </a:solidFill>
                <a:latin typeface="Arial"/>
                <a:ea typeface="Arial"/>
                <a:cs typeface="Arial"/>
                <a:sym typeface="Arial"/>
              </a:rPr>
              <a:t> (!)</a:t>
            </a:r>
            <a:endParaRPr b="1" sz="1800">
              <a:solidFill>
                <a:srgbClr val="20999D"/>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800">
              <a:solidFill>
                <a:srgbClr val="20999D"/>
              </a:solidFill>
              <a:latin typeface="Arial"/>
              <a:ea typeface="Arial"/>
              <a:cs typeface="Arial"/>
              <a:sym typeface="Arial"/>
            </a:endParaRPr>
          </a:p>
        </p:txBody>
      </p:sp>
      <p:sp>
        <p:nvSpPr>
          <p:cNvPr id="791" name="Google Shape;791;p8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Dodatkowe kursy</a:t>
            </a:r>
            <a:endParaRPr>
              <a:latin typeface="Arial"/>
              <a:ea typeface="Arial"/>
              <a:cs typeface="Arial"/>
              <a:sym typeface="Arial"/>
            </a:endParaRPr>
          </a:p>
        </p:txBody>
      </p:sp>
      <p:pic>
        <p:nvPicPr>
          <p:cNvPr id="792" name="Google Shape;792;p80">
            <a:hlinkClick r:id="rId15"/>
          </p:cNvPr>
          <p:cNvPicPr preferRelativeResize="0"/>
          <p:nvPr/>
        </p:nvPicPr>
        <p:blipFill>
          <a:blip r:embed="rId16">
            <a:alphaModFix/>
          </a:blip>
          <a:stretch>
            <a:fillRect/>
          </a:stretch>
        </p:blipFill>
        <p:spPr>
          <a:xfrm>
            <a:off x="8129300" y="2814506"/>
            <a:ext cx="1905000" cy="1905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798" name="Google Shape;798;p81"/>
          <p:cNvSpPr txBox="1"/>
          <p:nvPr>
            <p:ph idx="1" type="body"/>
          </p:nvPr>
        </p:nvSpPr>
        <p:spPr>
          <a:xfrm>
            <a:off x="1962600" y="1955349"/>
            <a:ext cx="8266800" cy="2909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typy danych</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literał, zmienna, stała</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operacje</a:t>
            </a:r>
            <a:endParaRPr b="1">
              <a:solidFill>
                <a:srgbClr val="000000"/>
              </a:solidFill>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b="1" lang="en-US">
                <a:solidFill>
                  <a:srgbClr val="000000"/>
                </a:solidFill>
                <a:latin typeface="Arial"/>
                <a:ea typeface="Arial"/>
                <a:cs typeface="Arial"/>
                <a:sym typeface="Arial"/>
              </a:rPr>
              <a:t>instrukcje sterujące</a:t>
            </a:r>
            <a:endParaRPr b="1">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sz="1800">
              <a:solidFill>
                <a:srgbClr val="20999D"/>
              </a:solidFill>
              <a:latin typeface="Arial"/>
              <a:ea typeface="Arial"/>
              <a:cs typeface="Arial"/>
              <a:sym typeface="Arial"/>
            </a:endParaRPr>
          </a:p>
        </p:txBody>
      </p:sp>
      <p:sp>
        <p:nvSpPr>
          <p:cNvPr id="799" name="Google Shape;799;p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2"/>
          <p:cNvSpPr txBox="1"/>
          <p:nvPr>
            <p:ph idx="1" type="body"/>
          </p:nvPr>
        </p:nvSpPr>
        <p:spPr>
          <a:xfrm>
            <a:off x="2689200" y="2128575"/>
            <a:ext cx="67842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OOP</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Object Oriented Programming</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klasa, obiekt, stan, zachowanie</a:t>
            </a:r>
            <a:endParaRPr b="1" sz="4800">
              <a:solidFill>
                <a:srgbClr val="000000"/>
              </a:solidFill>
              <a:latin typeface="Arial"/>
              <a:ea typeface="Arial"/>
              <a:cs typeface="Arial"/>
              <a:sym typeface="Arial"/>
            </a:endParaRPr>
          </a:p>
        </p:txBody>
      </p:sp>
      <p:sp>
        <p:nvSpPr>
          <p:cNvPr id="805" name="Google Shape;805;p8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język obiektowy</a:t>
            </a:r>
            <a:endParaRPr>
              <a:latin typeface="Arial"/>
              <a:ea typeface="Arial"/>
              <a:cs typeface="Arial"/>
              <a:sym typeface="Arial"/>
            </a:endParaRPr>
          </a:p>
        </p:txBody>
      </p:sp>
      <p:sp>
        <p:nvSpPr>
          <p:cNvPr id="811" name="Google Shape;811;p83"/>
          <p:cNvSpPr txBox="1"/>
          <p:nvPr/>
        </p:nvSpPr>
        <p:spPr>
          <a:xfrm>
            <a:off x="644025" y="1360550"/>
            <a:ext cx="11471700" cy="40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chemeClr val="dk1"/>
                </a:solidFill>
              </a:rPr>
              <a:t>Co to jest obiekt?</a:t>
            </a:r>
            <a:endParaRPr b="1" sz="3600">
              <a:solidFill>
                <a:schemeClr val="dk1"/>
              </a:solidFill>
            </a:endParaRPr>
          </a:p>
          <a:p>
            <a:pPr indent="0" lvl="0" marL="0" rtl="0" algn="ctr">
              <a:spcBef>
                <a:spcPts val="0"/>
              </a:spcBef>
              <a:spcAft>
                <a:spcPts val="0"/>
              </a:spcAft>
              <a:buNone/>
            </a:pPr>
            <a:r>
              <a:t/>
            </a:r>
            <a:endParaRPr b="1" sz="2800">
              <a:solidFill>
                <a:schemeClr val="dk1"/>
              </a:solidFill>
            </a:endParaRPr>
          </a:p>
          <a:p>
            <a:pPr indent="0" lvl="0" marL="0" rtl="0" algn="ctr">
              <a:spcBef>
                <a:spcPts val="0"/>
              </a:spcBef>
              <a:spcAft>
                <a:spcPts val="0"/>
              </a:spcAft>
              <a:buNone/>
            </a:pPr>
            <a:r>
              <a:rPr b="1" lang="en-US" sz="3000" u="sng">
                <a:solidFill>
                  <a:schemeClr val="accent6"/>
                </a:solidFill>
              </a:rPr>
              <a:t>Wszystko jest obiektem!</a:t>
            </a:r>
            <a:endParaRPr b="1" sz="3000" u="sng">
              <a:solidFill>
                <a:schemeClr val="accent6"/>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Programowanie obiektowe zakłada, że cały otaczający</a:t>
            </a:r>
            <a:endParaRPr b="1" sz="3000">
              <a:solidFill>
                <a:schemeClr val="dk1"/>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nas świat można przedstawić w postaci obiektów,</a:t>
            </a:r>
            <a:endParaRPr b="1" sz="3000">
              <a:solidFill>
                <a:schemeClr val="dk1"/>
              </a:solidFill>
            </a:endParaRPr>
          </a:p>
          <a:p>
            <a:pPr indent="0" lvl="0" marL="0" rtl="0" algn="ctr">
              <a:spcBef>
                <a:spcPts val="0"/>
              </a:spcBef>
              <a:spcAft>
                <a:spcPts val="0"/>
              </a:spcAft>
              <a:buClr>
                <a:schemeClr val="dk1"/>
              </a:buClr>
              <a:buSzPts val="1100"/>
              <a:buFont typeface="Arial"/>
              <a:buNone/>
            </a:pPr>
            <a:r>
              <a:rPr b="1" lang="en-US" sz="3000">
                <a:solidFill>
                  <a:schemeClr val="dk1"/>
                </a:solidFill>
              </a:rPr>
              <a:t>które będą reprezentować </a:t>
            </a:r>
            <a:r>
              <a:rPr b="1" lang="en-US" sz="3000" u="sng">
                <a:solidFill>
                  <a:schemeClr val="dk1"/>
                </a:solidFill>
              </a:rPr>
              <a:t>uproszczony model świata</a:t>
            </a:r>
            <a:endParaRPr b="1" sz="3000" u="sng">
              <a:solidFill>
                <a:schemeClr val="dk1"/>
              </a:solidFill>
            </a:endParaRPr>
          </a:p>
          <a:p>
            <a:pPr indent="0" lvl="0" marL="0" rtl="0" algn="ctr">
              <a:spcBef>
                <a:spcPts val="0"/>
              </a:spcBef>
              <a:spcAft>
                <a:spcPts val="0"/>
              </a:spcAft>
              <a:buNone/>
            </a:pPr>
            <a:r>
              <a:rPr b="1" lang="en-US" sz="3000">
                <a:solidFill>
                  <a:schemeClr val="dk1"/>
                </a:solidFill>
              </a:rPr>
              <a:t>rzeczywistego</a:t>
            </a:r>
            <a:endParaRPr b="1" sz="3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przykłady</a:t>
            </a:r>
            <a:r>
              <a:rPr lang="en-US">
                <a:latin typeface="Arial"/>
                <a:ea typeface="Arial"/>
                <a:cs typeface="Arial"/>
                <a:sym typeface="Arial"/>
              </a:rPr>
              <a:t> obiektów</a:t>
            </a:r>
            <a:endParaRPr>
              <a:latin typeface="Arial"/>
              <a:ea typeface="Arial"/>
              <a:cs typeface="Arial"/>
              <a:sym typeface="Arial"/>
            </a:endParaRPr>
          </a:p>
        </p:txBody>
      </p:sp>
      <p:graphicFrame>
        <p:nvGraphicFramePr>
          <p:cNvPr id="817" name="Google Shape;817;p84"/>
          <p:cNvGraphicFramePr/>
          <p:nvPr/>
        </p:nvGraphicFramePr>
        <p:xfrm>
          <a:off x="952500" y="132105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endParaRPr b="1">
                        <a:solidFill>
                          <a:srgbClr val="4A86E8"/>
                        </a:solidFill>
                      </a:endParaRPr>
                    </a:p>
                    <a:p>
                      <a:pPr indent="0" lvl="0" marL="0" rtl="0" algn="l">
                        <a:spcBef>
                          <a:spcPts val="0"/>
                        </a:spcBef>
                        <a:spcAft>
                          <a:spcPts val="0"/>
                        </a:spcAft>
                        <a:buNone/>
                      </a:pPr>
                      <a:r>
                        <a:rPr b="1" lang="en-US">
                          <a:solidFill>
                            <a:srgbClr val="4A86E8"/>
                          </a:solidFill>
                        </a:rPr>
                        <a:t>color</a:t>
                      </a:r>
                      <a:endParaRPr b="1">
                        <a:solidFill>
                          <a:srgbClr val="4A86E8"/>
                        </a:solidFill>
                      </a:endParaRPr>
                    </a:p>
                    <a:p>
                      <a:pPr indent="0" lvl="0" marL="0" rtl="0" algn="l">
                        <a:spcBef>
                          <a:spcPts val="0"/>
                        </a:spcBef>
                        <a:spcAft>
                          <a:spcPts val="0"/>
                        </a:spcAft>
                        <a:buNone/>
                      </a:pPr>
                      <a:r>
                        <a:rPr b="1" lang="en-US">
                          <a:solidFill>
                            <a:srgbClr val="4A86E8"/>
                          </a:solidFill>
                        </a:rPr>
                        <a:t>engineType</a:t>
                      </a:r>
                      <a:endParaRPr b="1">
                        <a:solidFill>
                          <a:srgbClr val="4A86E8"/>
                        </a:solidFill>
                      </a:endParaRPr>
                    </a:p>
                    <a:p>
                      <a:pPr indent="0" lvl="0" marL="0" rtl="0" algn="l">
                        <a:spcBef>
                          <a:spcPts val="0"/>
                        </a:spcBef>
                        <a:spcAft>
                          <a:spcPts val="0"/>
                        </a:spcAft>
                        <a:buNone/>
                      </a:pPr>
                      <a:r>
                        <a:rPr b="1" lang="en-US">
                          <a:solidFill>
                            <a:srgbClr val="4A86E8"/>
                          </a:solidFill>
                        </a:rPr>
                        <a:t>n</a:t>
                      </a:r>
                      <a:r>
                        <a:rPr b="1" lang="en-US">
                          <a:solidFill>
                            <a:srgbClr val="4A86E8"/>
                          </a:solidFill>
                        </a:rPr>
                        <a:t>umberOfDoors</a:t>
                      </a:r>
                      <a:endParaRPr b="1">
                        <a:solidFill>
                          <a:srgbClr val="4A86E8"/>
                        </a:solidFill>
                      </a:endParaRPr>
                    </a:p>
                    <a:p>
                      <a:pPr indent="0" lvl="0" marL="0" rtl="0" algn="l">
                        <a:spcBef>
                          <a:spcPts val="0"/>
                        </a:spcBef>
                        <a:spcAft>
                          <a:spcPts val="0"/>
                        </a:spcAft>
                        <a:buNone/>
                      </a:pPr>
                      <a:r>
                        <a:rPr b="1" lang="en-US">
                          <a:solidFill>
                            <a:srgbClr val="4A86E8"/>
                          </a:solidFill>
                        </a:rPr>
                        <a:t>maxSpeed</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18" name="Google Shape;818;p84"/>
          <p:cNvGraphicFramePr/>
          <p:nvPr/>
        </p:nvGraphicFramePr>
        <p:xfrm>
          <a:off x="2929150" y="132105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Book</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title</a:t>
                      </a:r>
                      <a:endParaRPr b="1">
                        <a:solidFill>
                          <a:srgbClr val="4A86E8"/>
                        </a:solidFill>
                      </a:endParaRPr>
                    </a:p>
                    <a:p>
                      <a:pPr indent="0" lvl="0" marL="0" rtl="0" algn="l">
                        <a:spcBef>
                          <a:spcPts val="0"/>
                        </a:spcBef>
                        <a:spcAft>
                          <a:spcPts val="0"/>
                        </a:spcAft>
                        <a:buNone/>
                      </a:pPr>
                      <a:r>
                        <a:rPr b="1" lang="en-US">
                          <a:solidFill>
                            <a:srgbClr val="4A86E8"/>
                          </a:solidFill>
                        </a:rPr>
                        <a:t>author</a:t>
                      </a:r>
                      <a:endParaRPr b="1">
                        <a:solidFill>
                          <a:srgbClr val="4A86E8"/>
                        </a:solidFill>
                      </a:endParaRPr>
                    </a:p>
                    <a:p>
                      <a:pPr indent="0" lvl="0" marL="0" rtl="0" algn="l">
                        <a:spcBef>
                          <a:spcPts val="0"/>
                        </a:spcBef>
                        <a:spcAft>
                          <a:spcPts val="0"/>
                        </a:spcAft>
                        <a:buNone/>
                      </a:pPr>
                      <a:r>
                        <a:rPr b="1" lang="en-US">
                          <a:solidFill>
                            <a:srgbClr val="4A86E8"/>
                          </a:solidFill>
                        </a:rPr>
                        <a:t>isbn</a:t>
                      </a:r>
                      <a:endParaRPr b="1">
                        <a:solidFill>
                          <a:srgbClr val="4A86E8"/>
                        </a:solidFill>
                      </a:endParaRPr>
                    </a:p>
                    <a:p>
                      <a:pPr indent="0" lvl="0" marL="0" rtl="0" algn="l">
                        <a:spcBef>
                          <a:spcPts val="0"/>
                        </a:spcBef>
                        <a:spcAft>
                          <a:spcPts val="0"/>
                        </a:spcAft>
                        <a:buNone/>
                      </a:pPr>
                      <a:r>
                        <a:rPr b="1" lang="en-US">
                          <a:solidFill>
                            <a:srgbClr val="4A86E8"/>
                          </a:solidFill>
                        </a:rPr>
                        <a:t>numberOfPages</a:t>
                      </a:r>
                      <a:endParaRPr b="1">
                        <a:solidFill>
                          <a:srgbClr val="4A86E8"/>
                        </a:solidFill>
                      </a:endParaRPr>
                    </a:p>
                    <a:p>
                      <a:pPr indent="0" lvl="0" marL="0" rtl="0" algn="l">
                        <a:spcBef>
                          <a:spcPts val="0"/>
                        </a:spcBef>
                        <a:spcAft>
                          <a:spcPts val="0"/>
                        </a:spcAft>
                        <a:buNone/>
                      </a:pPr>
                      <a:r>
                        <a:rPr b="1" lang="en-US">
                          <a:solidFill>
                            <a:srgbClr val="4A86E8"/>
                          </a:solidFill>
                        </a:rPr>
                        <a:t>type</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sell</a:t>
                      </a:r>
                      <a:r>
                        <a:rPr b="1" lang="en-US">
                          <a:solidFill>
                            <a:srgbClr val="38761D"/>
                          </a:solidFill>
                        </a:rPr>
                        <a:t>()</a:t>
                      </a:r>
                      <a:endParaRPr b="1">
                        <a:solidFill>
                          <a:srgbClr val="38761D"/>
                        </a:solidFill>
                      </a:endParaRPr>
                    </a:p>
                    <a:p>
                      <a:pPr indent="0" lvl="0" marL="0" rtl="0" algn="l">
                        <a:spcBef>
                          <a:spcPts val="0"/>
                        </a:spcBef>
                        <a:spcAft>
                          <a:spcPts val="0"/>
                        </a:spcAft>
                        <a:buNone/>
                      </a:pPr>
                      <a:r>
                        <a:rPr b="1" lang="en-US">
                          <a:solidFill>
                            <a:srgbClr val="38761D"/>
                          </a:solidFill>
                        </a:rPr>
                        <a:t>borrow()</a:t>
                      </a:r>
                      <a:endParaRPr b="1">
                        <a:solidFill>
                          <a:srgbClr val="38761D"/>
                        </a:solidFill>
                      </a:endParaRPr>
                    </a:p>
                    <a:p>
                      <a:pPr indent="0" lvl="0" marL="0" rtl="0" algn="l">
                        <a:spcBef>
                          <a:spcPts val="0"/>
                        </a:spcBef>
                        <a:spcAft>
                          <a:spcPts val="0"/>
                        </a:spcAft>
                        <a:buNone/>
                      </a:pPr>
                      <a:r>
                        <a:rPr b="1" lang="en-US">
                          <a:solidFill>
                            <a:srgbClr val="38761D"/>
                          </a:solidFill>
                        </a:rPr>
                        <a:t>isA</a:t>
                      </a:r>
                      <a:r>
                        <a:rPr b="1" lang="en-US">
                          <a:solidFill>
                            <a:srgbClr val="38761D"/>
                          </a:solidFill>
                        </a:rPr>
                        <a:t>vailable</a:t>
                      </a:r>
                      <a:r>
                        <a:rPr b="1" lang="en-US">
                          <a:solidFill>
                            <a:srgbClr val="38761D"/>
                          </a:solidFill>
                        </a:rPr>
                        <a:t>()</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19" name="Google Shape;819;p84"/>
          <p:cNvGraphicFramePr/>
          <p:nvPr/>
        </p:nvGraphicFramePr>
        <p:xfrm>
          <a:off x="4857000" y="132105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Student</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id</a:t>
                      </a:r>
                      <a:endParaRPr b="1">
                        <a:solidFill>
                          <a:srgbClr val="4A86E8"/>
                        </a:solidFill>
                      </a:endParaRPr>
                    </a:p>
                    <a:p>
                      <a:pPr indent="0" lvl="0" marL="0" rtl="0" algn="l">
                        <a:spcBef>
                          <a:spcPts val="0"/>
                        </a:spcBef>
                        <a:spcAft>
                          <a:spcPts val="0"/>
                        </a:spcAft>
                        <a:buNone/>
                      </a:pPr>
                      <a:r>
                        <a:rPr b="1" lang="en-US">
                          <a:solidFill>
                            <a:srgbClr val="4A86E8"/>
                          </a:solidFill>
                        </a:rPr>
                        <a:t>name</a:t>
                      </a:r>
                      <a:endParaRPr b="1">
                        <a:solidFill>
                          <a:srgbClr val="4A86E8"/>
                        </a:solidFill>
                      </a:endParaRPr>
                    </a:p>
                    <a:p>
                      <a:pPr indent="0" lvl="0" marL="0" rtl="0" algn="l">
                        <a:spcBef>
                          <a:spcPts val="0"/>
                        </a:spcBef>
                        <a:spcAft>
                          <a:spcPts val="0"/>
                        </a:spcAft>
                        <a:buNone/>
                      </a:pPr>
                      <a:r>
                        <a:rPr b="1" lang="en-US">
                          <a:solidFill>
                            <a:srgbClr val="4A86E8"/>
                          </a:solidFill>
                        </a:rPr>
                        <a:t>age</a:t>
                      </a:r>
                      <a:endParaRPr b="1">
                        <a:solidFill>
                          <a:srgbClr val="4A86E8"/>
                        </a:solidFill>
                      </a:endParaRPr>
                    </a:p>
                    <a:p>
                      <a:pPr indent="0" lvl="0" marL="0" rtl="0" algn="l">
                        <a:spcBef>
                          <a:spcPts val="0"/>
                        </a:spcBef>
                        <a:spcAft>
                          <a:spcPts val="0"/>
                        </a:spcAft>
                        <a:buNone/>
                      </a:pPr>
                      <a:r>
                        <a:rPr b="1" lang="en-US">
                          <a:solidFill>
                            <a:srgbClr val="4A86E8"/>
                          </a:solidFill>
                        </a:rPr>
                        <a:t>college</a:t>
                      </a:r>
                      <a:endParaRPr b="1">
                        <a:solidFill>
                          <a:srgbClr val="4A86E8"/>
                        </a:solidFill>
                      </a:endParaRPr>
                    </a:p>
                    <a:p>
                      <a:pPr indent="0" lvl="0" marL="0" rtl="0" algn="l">
                        <a:spcBef>
                          <a:spcPts val="0"/>
                        </a:spcBef>
                        <a:spcAft>
                          <a:spcPts val="0"/>
                        </a:spcAft>
                        <a:buNone/>
                      </a:pPr>
                      <a:r>
                        <a:rPr b="1" lang="en-US">
                          <a:solidFill>
                            <a:srgbClr val="4A86E8"/>
                          </a:solidFill>
                        </a:rPr>
                        <a:t>averageRating</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goToClass()</a:t>
                      </a:r>
                      <a:endParaRPr b="1">
                        <a:solidFill>
                          <a:srgbClr val="38761D"/>
                        </a:solidFill>
                      </a:endParaRPr>
                    </a:p>
                    <a:p>
                      <a:pPr indent="0" lvl="0" marL="0" rtl="0" algn="l">
                        <a:spcBef>
                          <a:spcPts val="0"/>
                        </a:spcBef>
                        <a:spcAft>
                          <a:spcPts val="0"/>
                        </a:spcAft>
                        <a:buNone/>
                      </a:pPr>
                      <a:r>
                        <a:rPr b="1" lang="en-US">
                          <a:solidFill>
                            <a:srgbClr val="38761D"/>
                          </a:solidFill>
                        </a:rPr>
                        <a:t>learn()</a:t>
                      </a:r>
                      <a:endParaRPr b="1">
                        <a:solidFill>
                          <a:srgbClr val="38761D"/>
                        </a:solidFill>
                      </a:endParaRPr>
                    </a:p>
                    <a:p>
                      <a:pPr indent="0" lvl="0" marL="0" rtl="0" algn="l">
                        <a:spcBef>
                          <a:spcPts val="0"/>
                        </a:spcBef>
                        <a:spcAft>
                          <a:spcPts val="0"/>
                        </a:spcAft>
                        <a:buNone/>
                      </a:pPr>
                      <a:r>
                        <a:rPr b="1" lang="en-US">
                          <a:solidFill>
                            <a:srgbClr val="38761D"/>
                          </a:solidFill>
                        </a:rPr>
                        <a:t>goToParty()</a:t>
                      </a:r>
                      <a:endParaRPr b="1">
                        <a:solidFill>
                          <a:srgbClr val="38761D"/>
                        </a:solidFill>
                      </a:endParaRPr>
                    </a:p>
                    <a:p>
                      <a:pPr indent="0" lvl="0" marL="0" rtl="0" algn="l">
                        <a:spcBef>
                          <a:spcPts val="0"/>
                        </a:spcBef>
                        <a:spcAft>
                          <a:spcPts val="0"/>
                        </a:spcAft>
                        <a:buNone/>
                      </a:pPr>
                      <a:r>
                        <a:rPr b="1" lang="en-US">
                          <a:solidFill>
                            <a:srgbClr val="38761D"/>
                          </a:solidFill>
                        </a:rPr>
                        <a:t>takeExam()</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20" name="Google Shape;820;p84"/>
          <p:cNvGraphicFramePr/>
          <p:nvPr/>
        </p:nvGraphicFramePr>
        <p:xfrm>
          <a:off x="6784850" y="132105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Point</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x</a:t>
                      </a:r>
                      <a:endParaRPr b="1">
                        <a:solidFill>
                          <a:srgbClr val="4A86E8"/>
                        </a:solidFill>
                      </a:endParaRPr>
                    </a:p>
                    <a:p>
                      <a:pPr indent="0" lvl="0" marL="0" rtl="0" algn="l">
                        <a:spcBef>
                          <a:spcPts val="0"/>
                        </a:spcBef>
                        <a:spcAft>
                          <a:spcPts val="0"/>
                        </a:spcAft>
                        <a:buNone/>
                      </a:pPr>
                      <a:r>
                        <a:rPr b="1" lang="en-US">
                          <a:solidFill>
                            <a:srgbClr val="4A86E8"/>
                          </a:solidFill>
                        </a:rPr>
                        <a:t>y</a:t>
                      </a:r>
                      <a:endParaRPr b="1">
                        <a:solidFill>
                          <a:srgbClr val="4A86E8"/>
                        </a:solidFill>
                      </a:endParaRPr>
                    </a:p>
                    <a:p>
                      <a:pPr indent="0" lvl="0" marL="0" rtl="0" algn="l">
                        <a:spcBef>
                          <a:spcPts val="0"/>
                        </a:spcBef>
                        <a:spcAft>
                          <a:spcPts val="0"/>
                        </a:spcAft>
                        <a:buNone/>
                      </a:pPr>
                      <a:r>
                        <a:t/>
                      </a:r>
                      <a:endParaRPr>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set</a:t>
                      </a:r>
                      <a:r>
                        <a:rPr b="1" lang="en-US">
                          <a:solidFill>
                            <a:srgbClr val="38761D"/>
                          </a:solidFill>
                        </a:rPr>
                        <a:t>()</a:t>
                      </a:r>
                      <a:endParaRPr b="1">
                        <a:solidFill>
                          <a:srgbClr val="38761D"/>
                        </a:solidFill>
                      </a:endParaRPr>
                    </a:p>
                    <a:p>
                      <a:pPr indent="0" lvl="0" marL="0" rtl="0" algn="l">
                        <a:spcBef>
                          <a:spcPts val="0"/>
                        </a:spcBef>
                        <a:spcAft>
                          <a:spcPts val="0"/>
                        </a:spcAft>
                        <a:buNone/>
                      </a:pPr>
                      <a:r>
                        <a:rPr b="1" lang="en-US">
                          <a:solidFill>
                            <a:srgbClr val="38761D"/>
                          </a:solidFill>
                        </a:rPr>
                        <a:t>show()</a:t>
                      </a:r>
                      <a:endParaRPr b="1">
                        <a:solidFill>
                          <a:srgbClr val="38761D"/>
                        </a:solidFill>
                      </a:endParaRPr>
                    </a:p>
                    <a:p>
                      <a:pPr indent="0" lvl="0" marL="0" rtl="0" algn="l">
                        <a:spcBef>
                          <a:spcPts val="0"/>
                        </a:spcBef>
                        <a:spcAft>
                          <a:spcPts val="0"/>
                        </a:spcAft>
                        <a:buNone/>
                      </a:pPr>
                      <a:r>
                        <a:rPr b="1" lang="en-US">
                          <a:solidFill>
                            <a:srgbClr val="38761D"/>
                          </a:solidFill>
                        </a:rPr>
                        <a:t>move()</a:t>
                      </a:r>
                      <a:endParaRPr b="1">
                        <a:solidFill>
                          <a:srgbClr val="38761D"/>
                        </a:solidFill>
                      </a:endParaRPr>
                    </a:p>
                    <a:p>
                      <a:pPr indent="0" lvl="0" marL="0" rtl="0" algn="l">
                        <a:spcBef>
                          <a:spcPts val="0"/>
                        </a:spcBef>
                        <a:spcAft>
                          <a:spcPts val="0"/>
                        </a:spcAft>
                        <a:buNone/>
                      </a:pPr>
                      <a:r>
                        <a:rPr b="1" lang="en-US">
                          <a:solidFill>
                            <a:srgbClr val="38761D"/>
                          </a:solidFill>
                        </a:rPr>
                        <a:t>copy()</a:t>
                      </a:r>
                      <a:endParaRPr b="1">
                        <a:solidFill>
                          <a:srgbClr val="38761D"/>
                        </a:solidFill>
                      </a:endParaRPr>
                    </a:p>
                    <a:p>
                      <a:pPr indent="0" lvl="0" marL="0" rtl="0" algn="l">
                        <a:spcBef>
                          <a:spcPts val="0"/>
                        </a:spcBef>
                        <a:spcAft>
                          <a:spcPts val="0"/>
                        </a:spcAft>
                        <a:buNone/>
                      </a:pPr>
                      <a:r>
                        <a:t/>
                      </a:r>
                      <a:endParaRPr>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21" name="Google Shape;821;p84"/>
          <p:cNvCxnSpPr/>
          <p:nvPr/>
        </p:nvCxnSpPr>
        <p:spPr>
          <a:xfrm flipH="1" rot="10800000">
            <a:off x="8750525" y="16387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22" name="Google Shape;822;p84"/>
          <p:cNvSpPr txBox="1"/>
          <p:nvPr/>
        </p:nvSpPr>
        <p:spPr>
          <a:xfrm>
            <a:off x="9452925" y="14290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obiektu</a:t>
            </a:r>
            <a:endParaRPr/>
          </a:p>
        </p:txBody>
      </p:sp>
      <p:grpSp>
        <p:nvGrpSpPr>
          <p:cNvPr id="823" name="Google Shape;823;p84"/>
          <p:cNvGrpSpPr/>
          <p:nvPr/>
        </p:nvGrpSpPr>
        <p:grpSpPr>
          <a:xfrm>
            <a:off x="8712700" y="2168300"/>
            <a:ext cx="2740225" cy="283200"/>
            <a:chOff x="8712700" y="2168300"/>
            <a:chExt cx="2740225" cy="283200"/>
          </a:xfrm>
        </p:grpSpPr>
        <p:sp>
          <p:nvSpPr>
            <p:cNvPr id="824" name="Google Shape;824;p84"/>
            <p:cNvSpPr txBox="1"/>
            <p:nvPr/>
          </p:nvSpPr>
          <p:spPr>
            <a:xfrm>
              <a:off x="9365225" y="21683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właściwości, atrybuty obiektów (stan obiektu)</a:t>
              </a:r>
              <a:endParaRPr/>
            </a:p>
          </p:txBody>
        </p:sp>
        <p:cxnSp>
          <p:nvCxnSpPr>
            <p:cNvPr id="825" name="Google Shape;825;p84"/>
            <p:cNvCxnSpPr/>
            <p:nvPr/>
          </p:nvCxnSpPr>
          <p:spPr>
            <a:xfrm flipH="1" rot="10800000">
              <a:off x="8712700" y="24416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826" name="Google Shape;826;p84"/>
          <p:cNvGrpSpPr/>
          <p:nvPr/>
        </p:nvGrpSpPr>
        <p:grpSpPr>
          <a:xfrm>
            <a:off x="8712700" y="3359200"/>
            <a:ext cx="2827925" cy="294000"/>
            <a:chOff x="8560300" y="3206800"/>
            <a:chExt cx="2827925" cy="294000"/>
          </a:xfrm>
        </p:grpSpPr>
        <p:sp>
          <p:nvSpPr>
            <p:cNvPr id="827" name="Google Shape;827;p84"/>
            <p:cNvSpPr txBox="1"/>
            <p:nvPr/>
          </p:nvSpPr>
          <p:spPr>
            <a:xfrm>
              <a:off x="9300525" y="32068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usługi</a:t>
              </a:r>
              <a:r>
                <a:rPr lang="en-US"/>
                <a:t>, metody obiektów (komunikaty)</a:t>
              </a:r>
              <a:endParaRPr/>
            </a:p>
          </p:txBody>
        </p:sp>
        <p:cxnSp>
          <p:nvCxnSpPr>
            <p:cNvPr id="828" name="Google Shape;828;p84"/>
            <p:cNvCxnSpPr/>
            <p:nvPr/>
          </p:nvCxnSpPr>
          <p:spPr>
            <a:xfrm flipH="1" rot="10800000">
              <a:off x="8560300" y="3490900"/>
              <a:ext cx="614700" cy="9900"/>
            </a:xfrm>
            <a:prstGeom prst="straightConnector1">
              <a:avLst/>
            </a:prstGeom>
            <a:noFill/>
            <a:ln cap="flat" cmpd="sng" w="28575">
              <a:solidFill>
                <a:srgbClr val="E06666"/>
              </a:solidFill>
              <a:prstDash val="solid"/>
              <a:round/>
              <a:headEnd len="med" w="med" type="stealth"/>
              <a:tailEnd len="med" w="med" type="non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klasy i obiekty</a:t>
            </a:r>
            <a:endParaRPr>
              <a:latin typeface="Arial"/>
              <a:ea typeface="Arial"/>
              <a:cs typeface="Arial"/>
              <a:sym typeface="Arial"/>
            </a:endParaRPr>
          </a:p>
        </p:txBody>
      </p:sp>
      <p:graphicFrame>
        <p:nvGraphicFramePr>
          <p:cNvPr id="834" name="Google Shape;834;p85"/>
          <p:cNvGraphicFramePr/>
          <p:nvPr/>
        </p:nvGraphicFramePr>
        <p:xfrm>
          <a:off x="581800" y="2423400"/>
          <a:ext cx="3000000" cy="3000000"/>
        </p:xfrm>
        <a:graphic>
          <a:graphicData uri="http://schemas.openxmlformats.org/drawingml/2006/table">
            <a:tbl>
              <a:tblPr>
                <a:noFill/>
                <a:tableStyleId>{728C81B1-6AA7-4C41-816D-1347D68411BE}</a:tableStyleId>
              </a:tblPr>
              <a:tblGrid>
                <a:gridCol w="1980350"/>
              </a:tblGrid>
              <a:tr h="615175">
                <a:tc>
                  <a:txBody>
                    <a:bodyPr>
                      <a:noAutofit/>
                    </a:bodyPr>
                    <a:lstStyle/>
                    <a:p>
                      <a:pPr indent="0" lvl="0" marL="0" rtl="0" algn="ctr">
                        <a:spcBef>
                          <a:spcPts val="0"/>
                        </a:spcBef>
                        <a:spcAft>
                          <a:spcPts val="0"/>
                        </a:spcAft>
                        <a:buNone/>
                      </a:pPr>
                      <a:r>
                        <a:rPr b="1" lang="en-US" sz="1800"/>
                        <a:t>Car (obiekt 1)</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a:t>
                      </a:r>
                      <a:r>
                        <a:rPr b="1" lang="en-US">
                          <a:solidFill>
                            <a:srgbClr val="4A86E8"/>
                          </a:solidFill>
                        </a:rPr>
                        <a:t>rand</a:t>
                      </a:r>
                      <a:r>
                        <a:rPr b="1" lang="en-US"/>
                        <a:t> = Audi</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White</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Diesel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3</a:t>
                      </a:r>
                      <a:endParaRPr b="1"/>
                    </a:p>
                    <a:p>
                      <a:pPr indent="0" lvl="0" marL="0" rtl="0" algn="l">
                        <a:spcBef>
                          <a:spcPts val="0"/>
                        </a:spcBef>
                        <a:spcAft>
                          <a:spcPts val="0"/>
                        </a:spcAft>
                        <a:buNone/>
                      </a:pPr>
                      <a:r>
                        <a:rPr b="1" lang="en-US">
                          <a:solidFill>
                            <a:srgbClr val="4A86E8"/>
                          </a:solidFill>
                        </a:rPr>
                        <a:t>maxSpeed </a:t>
                      </a:r>
                      <a:r>
                        <a:rPr b="1" lang="en-US"/>
                        <a:t>= 240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5" name="Google Shape;835;p85"/>
          <p:cNvGraphicFramePr/>
          <p:nvPr/>
        </p:nvGraphicFramePr>
        <p:xfrm>
          <a:off x="2675525" y="2423400"/>
          <a:ext cx="3000000" cy="3000000"/>
        </p:xfrm>
        <a:graphic>
          <a:graphicData uri="http://schemas.openxmlformats.org/drawingml/2006/table">
            <a:tbl>
              <a:tblPr>
                <a:noFill/>
                <a:tableStyleId>{728C81B1-6AA7-4C41-816D-1347D68411BE}</a:tableStyleId>
              </a:tblPr>
              <a:tblGrid>
                <a:gridCol w="1980350"/>
              </a:tblGrid>
              <a:tr h="615175">
                <a:tc>
                  <a:txBody>
                    <a:bodyPr>
                      <a:noAutofit/>
                    </a:bodyPr>
                    <a:lstStyle/>
                    <a:p>
                      <a:pPr indent="0" lvl="0" marL="0" rtl="0" algn="ctr">
                        <a:spcBef>
                          <a:spcPts val="0"/>
                        </a:spcBef>
                        <a:spcAft>
                          <a:spcPts val="0"/>
                        </a:spcAft>
                        <a:buNone/>
                      </a:pPr>
                      <a:r>
                        <a:rPr b="1" lang="en-US" sz="1800"/>
                        <a:t>Car </a:t>
                      </a:r>
                      <a:r>
                        <a:rPr b="1" lang="en-US" sz="1800">
                          <a:solidFill>
                            <a:schemeClr val="dk1"/>
                          </a:solidFill>
                        </a:rPr>
                        <a:t>(obiekt 2)</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r>
                        <a:rPr b="1" lang="en-US"/>
                        <a:t> = Toyota</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Black</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Diesel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5</a:t>
                      </a:r>
                      <a:endParaRPr b="1"/>
                    </a:p>
                    <a:p>
                      <a:pPr indent="0" lvl="0" marL="0" rtl="0" algn="l">
                        <a:spcBef>
                          <a:spcPts val="0"/>
                        </a:spcBef>
                        <a:spcAft>
                          <a:spcPts val="0"/>
                        </a:spcAft>
                        <a:buNone/>
                      </a:pPr>
                      <a:r>
                        <a:rPr b="1" lang="en-US">
                          <a:solidFill>
                            <a:srgbClr val="4A86E8"/>
                          </a:solidFill>
                        </a:rPr>
                        <a:t>maxSpeed </a:t>
                      </a:r>
                      <a:r>
                        <a:rPr b="1" lang="en-US"/>
                        <a:t>= 220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6" name="Google Shape;836;p85"/>
          <p:cNvGraphicFramePr/>
          <p:nvPr/>
        </p:nvGraphicFramePr>
        <p:xfrm>
          <a:off x="4769250" y="2423400"/>
          <a:ext cx="3000000" cy="3000000"/>
        </p:xfrm>
        <a:graphic>
          <a:graphicData uri="http://schemas.openxmlformats.org/drawingml/2006/table">
            <a:tbl>
              <a:tblPr>
                <a:noFill/>
                <a:tableStyleId>{728C81B1-6AA7-4C41-816D-1347D68411BE}</a:tableStyleId>
              </a:tblPr>
              <a:tblGrid>
                <a:gridCol w="1999850"/>
              </a:tblGrid>
              <a:tr h="615175">
                <a:tc>
                  <a:txBody>
                    <a:bodyPr>
                      <a:noAutofit/>
                    </a:bodyPr>
                    <a:lstStyle/>
                    <a:p>
                      <a:pPr indent="0" lvl="0" marL="0" rtl="0" algn="ctr">
                        <a:spcBef>
                          <a:spcPts val="0"/>
                        </a:spcBef>
                        <a:spcAft>
                          <a:spcPts val="0"/>
                        </a:spcAft>
                        <a:buNone/>
                      </a:pPr>
                      <a:r>
                        <a:rPr b="1" lang="en-US" sz="1800"/>
                        <a:t>Car </a:t>
                      </a:r>
                      <a:r>
                        <a:rPr b="1" lang="en-US" sz="1800">
                          <a:solidFill>
                            <a:schemeClr val="dk1"/>
                          </a:solidFill>
                        </a:rPr>
                        <a:t>(obiekt 3)</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r>
                        <a:rPr b="1" lang="en-US"/>
                        <a:t> = Ford</a:t>
                      </a:r>
                      <a:endParaRPr b="1"/>
                    </a:p>
                    <a:p>
                      <a:pPr indent="0" lvl="0" marL="0" rtl="0" algn="l">
                        <a:spcBef>
                          <a:spcPts val="0"/>
                        </a:spcBef>
                        <a:spcAft>
                          <a:spcPts val="0"/>
                        </a:spcAft>
                        <a:buNone/>
                      </a:pPr>
                      <a:r>
                        <a:rPr b="1" lang="en-US">
                          <a:solidFill>
                            <a:srgbClr val="4A86E8"/>
                          </a:solidFill>
                        </a:rPr>
                        <a:t>color</a:t>
                      </a:r>
                      <a:r>
                        <a:rPr b="1" lang="en-US">
                          <a:solidFill>
                            <a:schemeClr val="dk1"/>
                          </a:solidFill>
                        </a:rPr>
                        <a:t> = Green</a:t>
                      </a:r>
                      <a:endParaRPr b="1">
                        <a:solidFill>
                          <a:srgbClr val="4A86E8"/>
                        </a:solidFill>
                      </a:endParaRPr>
                    </a:p>
                    <a:p>
                      <a:pPr indent="0" lvl="0" marL="0" rtl="0" algn="l">
                        <a:spcBef>
                          <a:spcPts val="0"/>
                        </a:spcBef>
                        <a:spcAft>
                          <a:spcPts val="0"/>
                        </a:spcAft>
                        <a:buNone/>
                      </a:pPr>
                      <a:r>
                        <a:rPr b="1" lang="en-US">
                          <a:solidFill>
                            <a:srgbClr val="4A86E8"/>
                          </a:solidFill>
                        </a:rPr>
                        <a:t>engineType</a:t>
                      </a:r>
                      <a:r>
                        <a:rPr b="1" lang="en-US">
                          <a:solidFill>
                            <a:schemeClr val="dk1"/>
                          </a:solidFill>
                        </a:rPr>
                        <a:t> = Petrol</a:t>
                      </a:r>
                      <a:endParaRPr b="1">
                        <a:solidFill>
                          <a:srgbClr val="4A86E8"/>
                        </a:solidFill>
                      </a:endParaRPr>
                    </a:p>
                    <a:p>
                      <a:pPr indent="0" lvl="0" marL="0" rtl="0" algn="l">
                        <a:spcBef>
                          <a:spcPts val="0"/>
                        </a:spcBef>
                        <a:spcAft>
                          <a:spcPts val="0"/>
                        </a:spcAft>
                        <a:buNone/>
                      </a:pPr>
                      <a:r>
                        <a:rPr b="1" lang="en-US">
                          <a:solidFill>
                            <a:srgbClr val="4A86E8"/>
                          </a:solidFill>
                        </a:rPr>
                        <a:t>numberOfDoors </a:t>
                      </a:r>
                      <a:r>
                        <a:rPr b="1" lang="en-US"/>
                        <a:t>= 5</a:t>
                      </a:r>
                      <a:endParaRPr b="1"/>
                    </a:p>
                    <a:p>
                      <a:pPr indent="0" lvl="0" marL="0" rtl="0" algn="l">
                        <a:spcBef>
                          <a:spcPts val="0"/>
                        </a:spcBef>
                        <a:spcAft>
                          <a:spcPts val="0"/>
                        </a:spcAft>
                        <a:buNone/>
                      </a:pPr>
                      <a:r>
                        <a:rPr b="1" lang="en-US">
                          <a:solidFill>
                            <a:srgbClr val="4A86E8"/>
                          </a:solidFill>
                        </a:rPr>
                        <a:t>maxSpeed </a:t>
                      </a:r>
                      <a:r>
                        <a:rPr b="1" lang="en-US"/>
                        <a:t>= 210</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37" name="Google Shape;837;p85"/>
          <p:cNvGraphicFramePr/>
          <p:nvPr/>
        </p:nvGraphicFramePr>
        <p:xfrm>
          <a:off x="8473850" y="242340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rgbClr val="4A86E8"/>
                          </a:solidFill>
                        </a:rPr>
                        <a:t>brand</a:t>
                      </a:r>
                      <a:endParaRPr b="1">
                        <a:solidFill>
                          <a:srgbClr val="4A86E8"/>
                        </a:solidFill>
                      </a:endParaRPr>
                    </a:p>
                    <a:p>
                      <a:pPr indent="0" lvl="0" marL="0" rtl="0" algn="l">
                        <a:spcBef>
                          <a:spcPts val="0"/>
                        </a:spcBef>
                        <a:spcAft>
                          <a:spcPts val="0"/>
                        </a:spcAft>
                        <a:buNone/>
                      </a:pPr>
                      <a:r>
                        <a:rPr b="1" lang="en-US">
                          <a:solidFill>
                            <a:srgbClr val="4A86E8"/>
                          </a:solidFill>
                        </a:rPr>
                        <a:t>color</a:t>
                      </a:r>
                      <a:endParaRPr b="1">
                        <a:solidFill>
                          <a:srgbClr val="4A86E8"/>
                        </a:solidFill>
                      </a:endParaRPr>
                    </a:p>
                    <a:p>
                      <a:pPr indent="0" lvl="0" marL="0" rtl="0" algn="l">
                        <a:spcBef>
                          <a:spcPts val="0"/>
                        </a:spcBef>
                        <a:spcAft>
                          <a:spcPts val="0"/>
                        </a:spcAft>
                        <a:buNone/>
                      </a:pPr>
                      <a:r>
                        <a:rPr b="1" lang="en-US">
                          <a:solidFill>
                            <a:srgbClr val="4A86E8"/>
                          </a:solidFill>
                        </a:rPr>
                        <a:t>engineType</a:t>
                      </a:r>
                      <a:endParaRPr b="1">
                        <a:solidFill>
                          <a:srgbClr val="4A86E8"/>
                        </a:solidFill>
                      </a:endParaRPr>
                    </a:p>
                    <a:p>
                      <a:pPr indent="0" lvl="0" marL="0" rtl="0" algn="l">
                        <a:spcBef>
                          <a:spcPts val="0"/>
                        </a:spcBef>
                        <a:spcAft>
                          <a:spcPts val="0"/>
                        </a:spcAft>
                        <a:buNone/>
                      </a:pPr>
                      <a:r>
                        <a:rPr b="1" lang="en-US">
                          <a:solidFill>
                            <a:srgbClr val="4A86E8"/>
                          </a:solidFill>
                        </a:rPr>
                        <a:t>numberOfDoors</a:t>
                      </a:r>
                      <a:endParaRPr b="1">
                        <a:solidFill>
                          <a:srgbClr val="4A86E8"/>
                        </a:solidFill>
                      </a:endParaRPr>
                    </a:p>
                    <a:p>
                      <a:pPr indent="0" lvl="0" marL="0" rtl="0" algn="l">
                        <a:spcBef>
                          <a:spcPts val="0"/>
                        </a:spcBef>
                        <a:spcAft>
                          <a:spcPts val="0"/>
                        </a:spcAft>
                        <a:buNone/>
                      </a:pPr>
                      <a:r>
                        <a:rPr b="1" lang="en-US">
                          <a:solidFill>
                            <a:srgbClr val="4A86E8"/>
                          </a:solidFill>
                        </a:rPr>
                        <a:t>maxSpeed</a:t>
                      </a:r>
                      <a:endParaRPr b="1">
                        <a:solidFill>
                          <a:srgbClr val="4A86E8"/>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rgbClr val="38761D"/>
                          </a:solidFill>
                        </a:rPr>
                        <a:t>start()</a:t>
                      </a:r>
                      <a:endParaRPr b="1">
                        <a:solidFill>
                          <a:srgbClr val="38761D"/>
                        </a:solidFill>
                      </a:endParaRPr>
                    </a:p>
                    <a:p>
                      <a:pPr indent="0" lvl="0" marL="0" rtl="0" algn="l">
                        <a:spcBef>
                          <a:spcPts val="0"/>
                        </a:spcBef>
                        <a:spcAft>
                          <a:spcPts val="0"/>
                        </a:spcAft>
                        <a:buNone/>
                      </a:pPr>
                      <a:r>
                        <a:rPr b="1" lang="en-US">
                          <a:solidFill>
                            <a:srgbClr val="38761D"/>
                          </a:solidFill>
                        </a:rPr>
                        <a:t>stop()</a:t>
                      </a:r>
                      <a:endParaRPr b="1">
                        <a:solidFill>
                          <a:srgbClr val="38761D"/>
                        </a:solidFill>
                      </a:endParaRPr>
                    </a:p>
                    <a:p>
                      <a:pPr indent="0" lvl="0" marL="0" rtl="0" algn="l">
                        <a:spcBef>
                          <a:spcPts val="0"/>
                        </a:spcBef>
                        <a:spcAft>
                          <a:spcPts val="0"/>
                        </a:spcAft>
                        <a:buNone/>
                      </a:pPr>
                      <a:r>
                        <a:rPr b="1" lang="en-US">
                          <a:solidFill>
                            <a:srgbClr val="38761D"/>
                          </a:solidFill>
                        </a:rPr>
                        <a:t>openDoor()</a:t>
                      </a:r>
                      <a:endParaRPr b="1">
                        <a:solidFill>
                          <a:srgbClr val="38761D"/>
                        </a:solidFill>
                      </a:endParaRPr>
                    </a:p>
                    <a:p>
                      <a:pPr indent="0" lvl="0" marL="0" rtl="0" algn="l">
                        <a:spcBef>
                          <a:spcPts val="0"/>
                        </a:spcBef>
                        <a:spcAft>
                          <a:spcPts val="0"/>
                        </a:spcAft>
                        <a:buNone/>
                      </a:pPr>
                      <a:r>
                        <a:rPr b="1" lang="en-US">
                          <a:solidFill>
                            <a:srgbClr val="38761D"/>
                          </a:solidFill>
                        </a:rPr>
                        <a:t>checkFuel()</a:t>
                      </a:r>
                      <a:endParaRPr b="1">
                        <a:solidFill>
                          <a:srgbClr val="38761D"/>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838" name="Google Shape;838;p85"/>
          <p:cNvSpPr txBox="1"/>
          <p:nvPr/>
        </p:nvSpPr>
        <p:spPr>
          <a:xfrm>
            <a:off x="439000" y="875200"/>
            <a:ext cx="105456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t>Klasa </a:t>
            </a:r>
            <a:r>
              <a:rPr lang="en-US" sz="1800"/>
              <a:t>to wzorzec, szablon zawierający zestaw atrybutów (stan) i metod (komunikacja) opisujących grupę podobnych obiektów.</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u="sng"/>
              <a:t>Obiekt </a:t>
            </a:r>
            <a:r>
              <a:rPr lang="en-US" sz="1800"/>
              <a:t>to egzemplarz </a:t>
            </a:r>
            <a:r>
              <a:rPr lang="en-US" sz="1800"/>
              <a:t>utworz</a:t>
            </a:r>
            <a:r>
              <a:rPr lang="en-US" sz="1800"/>
              <a:t>ony z wzorca jakim jest klasa, ograniczony do zestawu atrybutów i metod opisanych w klasie, ale posiadający własne wartości dla atrybutów.</a:t>
            </a:r>
            <a:endParaRPr sz="1800"/>
          </a:p>
        </p:txBody>
      </p:sp>
      <p:sp>
        <p:nvSpPr>
          <p:cNvPr id="839" name="Google Shape;839;p85"/>
          <p:cNvSpPr txBox="1"/>
          <p:nvPr/>
        </p:nvSpPr>
        <p:spPr>
          <a:xfrm>
            <a:off x="617663" y="5716600"/>
            <a:ext cx="59595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Obiektów jest wiele … </a:t>
            </a:r>
            <a:endParaRPr sz="1800"/>
          </a:p>
        </p:txBody>
      </p:sp>
      <p:sp>
        <p:nvSpPr>
          <p:cNvPr id="840" name="Google Shape;840;p85"/>
          <p:cNvSpPr txBox="1"/>
          <p:nvPr/>
        </p:nvSpPr>
        <p:spPr>
          <a:xfrm>
            <a:off x="8126200" y="5716600"/>
            <a:ext cx="2419200" cy="2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Klasa jest jedna!</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 - ćwiczenie</a:t>
            </a:r>
            <a:endParaRPr>
              <a:latin typeface="Arial"/>
              <a:ea typeface="Arial"/>
              <a:cs typeface="Arial"/>
              <a:sym typeface="Arial"/>
            </a:endParaRPr>
          </a:p>
        </p:txBody>
      </p:sp>
      <p:sp>
        <p:nvSpPr>
          <p:cNvPr id="846" name="Google Shape;846;p86"/>
          <p:cNvSpPr txBox="1"/>
          <p:nvPr/>
        </p:nvSpPr>
        <p:spPr>
          <a:xfrm>
            <a:off x="823200" y="963000"/>
            <a:ext cx="10545600" cy="52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20999D"/>
                </a:solidFill>
              </a:rPr>
              <a:t>Pomyśl o wzorcu, który mógłby opisywać zwierzę i utwórz klasę Animal (na kartce / w notatniku) wraz z odpowiednimi polami i metodami, a następnie podaj przykłady obiektów utworzonych na bazie klasy Animal.</a:t>
            </a:r>
            <a:endParaRPr sz="3000">
              <a:solidFill>
                <a:srgbClr val="20999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Stan</a:t>
            </a:r>
            <a:endParaRPr>
              <a:latin typeface="Arial"/>
              <a:ea typeface="Arial"/>
              <a:cs typeface="Arial"/>
              <a:sym typeface="Arial"/>
            </a:endParaRPr>
          </a:p>
        </p:txBody>
      </p:sp>
      <p:sp>
        <p:nvSpPr>
          <p:cNvPr id="852" name="Google Shape;852;p87"/>
          <p:cNvSpPr txBox="1"/>
          <p:nvPr>
            <p:ph idx="4294967295" type="ctrTitle"/>
          </p:nvPr>
        </p:nvSpPr>
        <p:spPr>
          <a:xfrm>
            <a:off x="64050" y="1006200"/>
            <a:ext cx="12063900" cy="1393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Stan obiektu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atrybutów / cech, które są wspólne dla wszystkich obiektów danej klasy</a:t>
            </a:r>
            <a:r>
              <a:rPr lang="en-US" sz="2000">
                <a:latin typeface="Arial"/>
                <a:ea typeface="Arial"/>
                <a:cs typeface="Arial"/>
                <a:sym typeface="Arial"/>
              </a:rPr>
              <a:t>. W Javie atrybuty klasy nazywamy </a:t>
            </a:r>
            <a:r>
              <a:rPr b="1" lang="en-US" sz="2000">
                <a:latin typeface="Arial"/>
                <a:ea typeface="Arial"/>
                <a:cs typeface="Arial"/>
                <a:sym typeface="Arial"/>
              </a:rPr>
              <a:t>polami </a:t>
            </a:r>
            <a:r>
              <a:rPr lang="en-US" sz="2000">
                <a:latin typeface="Arial"/>
                <a:ea typeface="Arial"/>
                <a:cs typeface="Arial"/>
                <a:sym typeface="Arial"/>
              </a:rPr>
              <a:t>klasy. Wartości pól są zawarte w obiektach (każdy obiekt ma swoje niezależne wartości!)</a:t>
            </a:r>
            <a:endParaRPr b="1" sz="2000">
              <a:solidFill>
                <a:srgbClr val="E06666"/>
              </a:solidFill>
              <a:latin typeface="Arial"/>
              <a:ea typeface="Arial"/>
              <a:cs typeface="Arial"/>
              <a:sym typeface="Arial"/>
            </a:endParaRPr>
          </a:p>
          <a:p>
            <a:pPr indent="0" lvl="0" marL="457200" rtl="0" algn="ctr">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853" name="Google Shape;853;p87"/>
          <p:cNvSpPr txBox="1"/>
          <p:nvPr/>
        </p:nvSpPr>
        <p:spPr>
          <a:xfrm>
            <a:off x="126825" y="2575400"/>
            <a:ext cx="73458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[mod_dost] </a:t>
            </a:r>
            <a:r>
              <a:rPr b="1" lang="en-US" sz="2600">
                <a:solidFill>
                  <a:srgbClr val="20999D"/>
                </a:solidFill>
              </a:rPr>
              <a:t>typ</a:t>
            </a:r>
            <a:r>
              <a:rPr b="1" lang="en-US" sz="2600"/>
              <a:t> </a:t>
            </a:r>
            <a:r>
              <a:rPr b="1" lang="en-US" sz="2600">
                <a:solidFill>
                  <a:schemeClr val="accent5"/>
                </a:solidFill>
              </a:rPr>
              <a:t>nazwa_pola </a:t>
            </a:r>
            <a:r>
              <a:rPr lang="en-US" sz="2600">
                <a:solidFill>
                  <a:srgbClr val="660E7A"/>
                </a:solidFill>
              </a:rPr>
              <a:t>[= inicjator]</a:t>
            </a:r>
            <a:endParaRPr sz="2600">
              <a:solidFill>
                <a:srgbClr val="660E7A"/>
              </a:solidFill>
            </a:endParaRPr>
          </a:p>
          <a:p>
            <a:pPr indent="0" lvl="0" marL="0" rtl="0" algn="l">
              <a:spcBef>
                <a:spcPts val="0"/>
              </a:spcBef>
              <a:spcAft>
                <a:spcPts val="0"/>
              </a:spcAft>
              <a:buNone/>
            </a:pPr>
            <a:r>
              <a:t/>
            </a:r>
            <a:endParaRPr sz="3000"/>
          </a:p>
          <a:p>
            <a:pPr indent="0" lvl="0" marL="0" rtl="0" algn="l">
              <a:spcBef>
                <a:spcPts val="0"/>
              </a:spcBef>
              <a:spcAft>
                <a:spcPts val="0"/>
              </a:spcAft>
              <a:buNone/>
            </a:pPr>
            <a:r>
              <a:rPr lang="en-US" sz="2400"/>
              <a:t>Przykłady definicji pól:</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rgbClr val="20999D"/>
                </a:solidFill>
              </a:rPr>
              <a:t>double</a:t>
            </a:r>
            <a:r>
              <a:rPr lang="en-US" sz="2400"/>
              <a:t> </a:t>
            </a:r>
            <a:r>
              <a:rPr lang="en-US" sz="2400">
                <a:solidFill>
                  <a:schemeClr val="accent5"/>
                </a:solidFill>
              </a:rPr>
              <a:t>meanValue</a:t>
            </a:r>
            <a:r>
              <a:rPr lang="en-US" sz="2400"/>
              <a:t>; </a:t>
            </a:r>
            <a:r>
              <a:rPr lang="en-US" sz="1800">
                <a:solidFill>
                  <a:schemeClr val="accent3"/>
                </a:solidFill>
              </a:rPr>
              <a:t>// definicja bez inicjacji</a:t>
            </a:r>
            <a:endParaRPr sz="1800">
              <a:solidFill>
                <a:schemeClr val="accent3"/>
              </a:solidFill>
            </a:endParaRPr>
          </a:p>
          <a:p>
            <a:pPr indent="0" lvl="0" marL="0" rtl="0" algn="l">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5"/>
                </a:solidFill>
              </a:rPr>
              <a:t>name</a:t>
            </a:r>
            <a:r>
              <a:rPr lang="en-US" sz="2400"/>
              <a:t>; </a:t>
            </a:r>
            <a:r>
              <a:rPr lang="en-US" sz="1800">
                <a:solidFill>
                  <a:schemeClr val="accent3"/>
                </a:solidFill>
              </a:rPr>
              <a:t>// definicja bez inicjacji z dostępem: private</a:t>
            </a:r>
            <a:endParaRPr sz="1800">
              <a:solidFill>
                <a:schemeClr val="accent3"/>
              </a:solidFill>
            </a:endParaRPr>
          </a:p>
          <a:p>
            <a:pPr indent="0" lvl="0" marL="0" rtl="0" algn="l">
              <a:spcBef>
                <a:spcPts val="0"/>
              </a:spcBef>
              <a:spcAft>
                <a:spcPts val="0"/>
              </a:spcAft>
              <a:buNone/>
            </a:pPr>
            <a:r>
              <a:rPr lang="en-US" sz="2400"/>
              <a:t>public </a:t>
            </a:r>
            <a:r>
              <a:rPr lang="en-US" sz="2400">
                <a:solidFill>
                  <a:srgbClr val="20999D"/>
                </a:solidFill>
              </a:rPr>
              <a:t>int</a:t>
            </a:r>
            <a:r>
              <a:rPr lang="en-US" sz="2400"/>
              <a:t> </a:t>
            </a:r>
            <a:r>
              <a:rPr lang="en-US" sz="2400">
                <a:solidFill>
                  <a:schemeClr val="accent5"/>
                </a:solidFill>
              </a:rPr>
              <a:t>count </a:t>
            </a:r>
            <a:r>
              <a:rPr lang="en-US" sz="2400">
                <a:solidFill>
                  <a:srgbClr val="660E7A"/>
                </a:solidFill>
              </a:rPr>
              <a:t>= 10</a:t>
            </a:r>
            <a:r>
              <a:rPr lang="en-US" sz="2400"/>
              <a:t>; </a:t>
            </a:r>
            <a:r>
              <a:rPr lang="en-US" sz="1800">
                <a:solidFill>
                  <a:schemeClr val="accent3"/>
                </a:solidFill>
              </a:rPr>
              <a:t>// definicja z inicjacją z dostępem: public</a:t>
            </a:r>
            <a:endParaRPr sz="1800">
              <a:solidFill>
                <a:schemeClr val="accent3"/>
              </a:solidFill>
            </a:endParaRPr>
          </a:p>
          <a:p>
            <a:pPr indent="0" lvl="0" marL="0" rtl="0" algn="l">
              <a:spcBef>
                <a:spcPts val="0"/>
              </a:spcBef>
              <a:spcAft>
                <a:spcPts val="0"/>
              </a:spcAft>
              <a:buClr>
                <a:schemeClr val="dk1"/>
              </a:buClr>
              <a:buSzPts val="1100"/>
              <a:buFont typeface="Arial"/>
              <a:buNone/>
            </a:pPr>
            <a:r>
              <a:rPr lang="en-US" sz="2400">
                <a:solidFill>
                  <a:srgbClr val="20999D"/>
                </a:solidFill>
              </a:rPr>
              <a:t>Date</a:t>
            </a:r>
            <a:r>
              <a:rPr lang="en-US" sz="2400">
                <a:solidFill>
                  <a:schemeClr val="dk1"/>
                </a:solidFill>
              </a:rPr>
              <a:t> </a:t>
            </a:r>
            <a:r>
              <a:rPr lang="en-US" sz="2400">
                <a:solidFill>
                  <a:schemeClr val="accent5"/>
                </a:solidFill>
              </a:rPr>
              <a:t>today </a:t>
            </a:r>
            <a:r>
              <a:rPr lang="en-US" sz="2400">
                <a:solidFill>
                  <a:srgbClr val="660E7A"/>
                </a:solidFill>
              </a:rPr>
              <a:t>= new Date();</a:t>
            </a:r>
            <a:r>
              <a:rPr lang="en-US" sz="2400">
                <a:solidFill>
                  <a:schemeClr val="dk1"/>
                </a:solidFill>
              </a:rPr>
              <a:t> </a:t>
            </a:r>
            <a:r>
              <a:rPr lang="en-US" sz="1800">
                <a:solidFill>
                  <a:schemeClr val="accent3"/>
                </a:solidFill>
              </a:rPr>
              <a:t>// definicja pola o typie obiektowym</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54" name="Google Shape;854;p87"/>
          <p:cNvSpPr txBox="1"/>
          <p:nvPr/>
        </p:nvSpPr>
        <p:spPr>
          <a:xfrm>
            <a:off x="7472625" y="2519100"/>
            <a:ext cx="4855800" cy="3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[mod_dost]</a:t>
            </a:r>
            <a:r>
              <a:rPr lang="en-US" sz="1500">
                <a:solidFill>
                  <a:schemeClr val="dk1"/>
                </a:solidFill>
              </a:rPr>
              <a:t> - modyfikator dostępu (opcjonalny)   określa "widoczność" pola (o tym później)</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b="1" lang="en-US" sz="1500">
                <a:solidFill>
                  <a:srgbClr val="20999D"/>
                </a:solidFill>
              </a:rPr>
              <a:t>typ</a:t>
            </a:r>
            <a:r>
              <a:rPr b="1" lang="en-US" sz="1500">
                <a:solidFill>
                  <a:schemeClr val="accent6"/>
                </a:solidFill>
              </a:rPr>
              <a:t> </a:t>
            </a:r>
            <a:r>
              <a:rPr lang="en-US" sz="1500"/>
              <a:t>- określenie typu pola (typ prymitywny lub referencyjny / obiektowy)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US" sz="1500">
                <a:solidFill>
                  <a:schemeClr val="accent5"/>
                </a:solidFill>
              </a:rPr>
              <a:t>nazwa_pola </a:t>
            </a:r>
            <a:r>
              <a:rPr lang="en-US" sz="1500"/>
              <a:t>- nazwa pola (patrz reguły tworzenia </a:t>
            </a:r>
            <a:r>
              <a:rPr lang="en-US" sz="1500" u="sng">
                <a:solidFill>
                  <a:schemeClr val="hlink"/>
                </a:solidFill>
                <a:hlinkClick action="ppaction://hlinksldjump" r:id="rId3"/>
              </a:rPr>
              <a:t>identyfikatorów</a:t>
            </a:r>
            <a:r>
              <a:rPr lang="en-US" sz="1500"/>
              <a: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US" sz="1500">
                <a:solidFill>
                  <a:srgbClr val="660E7A"/>
                </a:solidFill>
              </a:rPr>
              <a:t>[ = inicjator]</a:t>
            </a:r>
            <a:r>
              <a:rPr b="1" lang="en-US" sz="1500"/>
              <a:t> </a:t>
            </a:r>
            <a:r>
              <a:rPr lang="en-US" sz="1500"/>
              <a:t>- operator przypisania (opcjonalny), który nadaje wartość domyślną. Jeżeli brak, to domyślnie pola (ale nie zmienne lokalne!) będą miały wartość:</a:t>
            </a:r>
            <a:endParaRPr sz="1500"/>
          </a:p>
          <a:p>
            <a:pPr indent="-323850" lvl="0" marL="457200" rtl="0" algn="l">
              <a:spcBef>
                <a:spcPts val="0"/>
              </a:spcBef>
              <a:spcAft>
                <a:spcPts val="0"/>
              </a:spcAft>
              <a:buSzPts val="1500"/>
              <a:buChar char="-"/>
            </a:pPr>
            <a:r>
              <a:rPr lang="en-US" sz="1500"/>
              <a:t>0 lub 0.0 dla typów numerycznych</a:t>
            </a:r>
            <a:endParaRPr sz="1500"/>
          </a:p>
          <a:p>
            <a:pPr indent="-323850" lvl="0" marL="457200" rtl="0" algn="l">
              <a:spcBef>
                <a:spcPts val="0"/>
              </a:spcBef>
              <a:spcAft>
                <a:spcPts val="0"/>
              </a:spcAft>
              <a:buSzPts val="1500"/>
              <a:buChar char="-"/>
            </a:pPr>
            <a:r>
              <a:rPr lang="en-US" sz="1500"/>
              <a:t>false dla typów logicznych</a:t>
            </a:r>
            <a:endParaRPr sz="1500"/>
          </a:p>
          <a:p>
            <a:pPr indent="-323850" lvl="0" marL="457200" rtl="0" algn="l">
              <a:spcBef>
                <a:spcPts val="0"/>
              </a:spcBef>
              <a:spcAft>
                <a:spcPts val="0"/>
              </a:spcAft>
              <a:buSzPts val="1500"/>
              <a:buChar char="-"/>
            </a:pPr>
            <a:r>
              <a:rPr lang="en-US" sz="1500"/>
              <a:t>null dla typów referencyjnych</a:t>
            </a:r>
            <a:endParaRPr sz="1500"/>
          </a:p>
          <a:p>
            <a:pPr indent="0" lvl="0" marL="0" rtl="0" algn="l">
              <a:spcBef>
                <a:spcPts val="0"/>
              </a:spcBef>
              <a:spcAft>
                <a:spcPts val="0"/>
              </a:spcAft>
              <a:buNone/>
            </a:pPr>
            <a:r>
              <a:t/>
            </a:r>
            <a:endParaRPr sz="1500"/>
          </a:p>
          <a:p>
            <a:pPr indent="0" lvl="0" marL="0" rtl="0" algn="l">
              <a:spcBef>
                <a:spcPts val="0"/>
              </a:spcBef>
              <a:spcAft>
                <a:spcPts val="0"/>
              </a:spcAft>
              <a:buClr>
                <a:schemeClr val="dk1"/>
              </a:buClr>
              <a:buSzPts val="1100"/>
              <a:buFont typeface="Arial"/>
              <a:buNone/>
            </a:pPr>
            <a:r>
              <a:t/>
            </a:r>
            <a:endParaRPr sz="1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Zachowanie</a:t>
            </a:r>
            <a:endParaRPr>
              <a:latin typeface="Arial"/>
              <a:ea typeface="Arial"/>
              <a:cs typeface="Arial"/>
              <a:sym typeface="Arial"/>
            </a:endParaRPr>
          </a:p>
        </p:txBody>
      </p:sp>
      <p:sp>
        <p:nvSpPr>
          <p:cNvPr id="860" name="Google Shape;860;p88"/>
          <p:cNvSpPr txBox="1"/>
          <p:nvPr>
            <p:ph idx="4294967295" type="ctrTitle"/>
          </p:nvPr>
        </p:nvSpPr>
        <p:spPr>
          <a:xfrm>
            <a:off x="64050" y="1006200"/>
            <a:ext cx="12063900" cy="12279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Zachowanie</a:t>
            </a:r>
            <a:r>
              <a:rPr b="1" lang="en-US" sz="2000" u="sng">
                <a:solidFill>
                  <a:schemeClr val="accent6"/>
                </a:solidFill>
                <a:latin typeface="Arial"/>
                <a:ea typeface="Arial"/>
                <a:cs typeface="Arial"/>
                <a:sym typeface="Arial"/>
              </a:rPr>
              <a:t> obiektu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operacji, które można wykonywać na obiektach klasy. </a:t>
            </a:r>
            <a:r>
              <a:rPr lang="en-US" sz="2000">
                <a:latin typeface="Arial"/>
                <a:ea typeface="Arial"/>
                <a:cs typeface="Arial"/>
                <a:sym typeface="Arial"/>
              </a:rPr>
              <a:t>W Javie operacje klasy nazywamy </a:t>
            </a:r>
            <a:r>
              <a:rPr b="1" lang="en-US" sz="2000">
                <a:latin typeface="Arial"/>
                <a:ea typeface="Arial"/>
                <a:cs typeface="Arial"/>
                <a:sym typeface="Arial"/>
              </a:rPr>
              <a:t>metodami </a:t>
            </a:r>
            <a:r>
              <a:rPr lang="en-US" sz="2000">
                <a:latin typeface="Arial"/>
                <a:ea typeface="Arial"/>
                <a:cs typeface="Arial"/>
                <a:sym typeface="Arial"/>
              </a:rPr>
              <a:t>klasy. Są one wspólne dla wszystkich obiektów danej klasy.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861" name="Google Shape;861;p88"/>
          <p:cNvSpPr txBox="1"/>
          <p:nvPr/>
        </p:nvSpPr>
        <p:spPr>
          <a:xfrm>
            <a:off x="126825" y="2341275"/>
            <a:ext cx="7082400" cy="39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t>[mod_dost] </a:t>
            </a:r>
            <a:r>
              <a:rPr b="1" lang="en-US" sz="2600">
                <a:solidFill>
                  <a:srgbClr val="20999D"/>
                </a:solidFill>
              </a:rPr>
              <a:t>typ_wyniku</a:t>
            </a:r>
            <a:r>
              <a:rPr b="1" lang="en-US" sz="2600"/>
              <a:t> </a:t>
            </a:r>
            <a:r>
              <a:rPr b="1" lang="en-US" sz="2600">
                <a:solidFill>
                  <a:schemeClr val="accent6"/>
                </a:solidFill>
              </a:rPr>
              <a:t>n</a:t>
            </a:r>
            <a:r>
              <a:rPr b="1" lang="en-US" sz="2600">
                <a:solidFill>
                  <a:schemeClr val="accent6"/>
                </a:solidFill>
              </a:rPr>
              <a:t>azwa</a:t>
            </a:r>
            <a:r>
              <a:rPr lang="en-US" sz="2600"/>
              <a:t>(</a:t>
            </a:r>
            <a:r>
              <a:rPr lang="en-US" sz="2600">
                <a:solidFill>
                  <a:srgbClr val="660E7A"/>
                </a:solidFill>
              </a:rPr>
              <a:t>[parametry]</a:t>
            </a:r>
            <a:r>
              <a:rPr lang="en-US" sz="2600"/>
              <a:t>)</a:t>
            </a:r>
            <a:r>
              <a:rPr b="1" lang="en-US" sz="2600">
                <a:solidFill>
                  <a:schemeClr val="accent5"/>
                </a:solidFill>
              </a:rPr>
              <a:t> </a:t>
            </a:r>
            <a:r>
              <a:rPr lang="en-US" sz="2600"/>
              <a:t>{</a:t>
            </a:r>
            <a:endParaRPr sz="2600"/>
          </a:p>
          <a:p>
            <a:pPr indent="0" lvl="0" marL="0" rtl="0" algn="l">
              <a:spcBef>
                <a:spcPts val="0"/>
              </a:spcBef>
              <a:spcAft>
                <a:spcPts val="0"/>
              </a:spcAft>
              <a:buNone/>
            </a:pPr>
            <a:r>
              <a:rPr lang="en-US" sz="2600"/>
              <a:t>	</a:t>
            </a:r>
            <a:r>
              <a:rPr lang="en-US" sz="2600" u="sng"/>
              <a:t>[kod - ciało metody]</a:t>
            </a:r>
            <a:endParaRPr sz="2600" u="sng"/>
          </a:p>
          <a:p>
            <a:pPr indent="0" lvl="0" marL="0" rtl="0" algn="l">
              <a:spcBef>
                <a:spcPts val="0"/>
              </a:spcBef>
              <a:spcAft>
                <a:spcPts val="0"/>
              </a:spcAft>
              <a:buNone/>
            </a:pPr>
            <a:r>
              <a:rPr lang="en-US" sz="2600"/>
              <a:t>}</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US" sz="2400"/>
              <a:t>Przykłady definicji (sygnatur) metod: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rgbClr val="20999D"/>
                </a:solidFill>
              </a:rPr>
              <a:t>int</a:t>
            </a:r>
            <a:r>
              <a:rPr lang="en-US" sz="2400"/>
              <a:t> </a:t>
            </a:r>
            <a:r>
              <a:rPr lang="en-US" sz="2400">
                <a:solidFill>
                  <a:schemeClr val="accent6"/>
                </a:solidFill>
              </a:rPr>
              <a:t>count</a:t>
            </a:r>
            <a:r>
              <a:rPr lang="en-US" sz="2400"/>
              <a:t>()</a:t>
            </a:r>
            <a:r>
              <a:rPr lang="en-US" sz="2400"/>
              <a:t> </a:t>
            </a:r>
            <a:r>
              <a:rPr lang="en-US" sz="1800">
                <a:solidFill>
                  <a:schemeClr val="accent3"/>
                </a:solidFill>
              </a:rPr>
              <a:t>// bez parametrów, zwracamy int</a:t>
            </a:r>
            <a:endParaRPr sz="1800">
              <a:solidFill>
                <a:schemeClr val="accent3"/>
              </a:solidFill>
            </a:endParaRPr>
          </a:p>
          <a:p>
            <a:pPr indent="0" lvl="0" marL="0" rtl="0" algn="l">
              <a:spcBef>
                <a:spcPts val="0"/>
              </a:spcBef>
              <a:spcAft>
                <a:spcPts val="0"/>
              </a:spcAft>
              <a:buNone/>
            </a:pPr>
            <a:r>
              <a:rPr lang="en-US" sz="2400"/>
              <a:t>private </a:t>
            </a:r>
            <a:r>
              <a:rPr lang="en-US" sz="2400">
                <a:solidFill>
                  <a:srgbClr val="20999D"/>
                </a:solidFill>
              </a:rPr>
              <a:t>String</a:t>
            </a:r>
            <a:r>
              <a:rPr lang="en-US" sz="2400"/>
              <a:t> </a:t>
            </a:r>
            <a:r>
              <a:rPr lang="en-US" sz="2400">
                <a:solidFill>
                  <a:schemeClr val="accent6"/>
                </a:solidFill>
              </a:rPr>
              <a:t>show</a:t>
            </a:r>
            <a:r>
              <a:rPr lang="en-US" sz="2400"/>
              <a:t>()</a:t>
            </a:r>
            <a:r>
              <a:rPr lang="en-US" sz="2400"/>
              <a:t> </a:t>
            </a:r>
            <a:r>
              <a:rPr lang="en-US" sz="1800">
                <a:solidFill>
                  <a:schemeClr val="accent3"/>
                </a:solidFill>
              </a:rPr>
              <a:t>// bez parametrów z dostępem: private</a:t>
            </a:r>
            <a:endParaRPr sz="1800">
              <a:solidFill>
                <a:schemeClr val="accent3"/>
              </a:solidFill>
            </a:endParaRPr>
          </a:p>
          <a:p>
            <a:pPr indent="0" lvl="0" marL="0" rtl="0" algn="l">
              <a:spcBef>
                <a:spcPts val="0"/>
              </a:spcBef>
              <a:spcAft>
                <a:spcPts val="0"/>
              </a:spcAft>
              <a:buNone/>
            </a:pPr>
            <a:r>
              <a:rPr lang="en-US" sz="2400">
                <a:solidFill>
                  <a:srgbClr val="20999D"/>
                </a:solidFill>
              </a:rPr>
              <a:t>int</a:t>
            </a:r>
            <a:r>
              <a:rPr lang="en-US" sz="2400"/>
              <a:t> </a:t>
            </a:r>
            <a:r>
              <a:rPr lang="en-US" sz="2400">
                <a:solidFill>
                  <a:schemeClr val="accent6"/>
                </a:solidFill>
              </a:rPr>
              <a:t>add</a:t>
            </a:r>
            <a:r>
              <a:rPr lang="en-US" sz="2400"/>
              <a:t>(int x, int y) </a:t>
            </a:r>
            <a:r>
              <a:rPr lang="en-US" sz="1800">
                <a:solidFill>
                  <a:schemeClr val="accent3"/>
                </a:solidFill>
              </a:rPr>
              <a:t>// 2 parametry wejściowe</a:t>
            </a:r>
            <a:endParaRPr sz="1800">
              <a:solidFill>
                <a:schemeClr val="accent3"/>
              </a:solidFill>
            </a:endParaRPr>
          </a:p>
          <a:p>
            <a:pPr indent="0" lvl="0" marL="0" rtl="0" algn="l">
              <a:spcBef>
                <a:spcPts val="0"/>
              </a:spcBef>
              <a:spcAft>
                <a:spcPts val="0"/>
              </a:spcAft>
              <a:buClr>
                <a:schemeClr val="dk1"/>
              </a:buClr>
              <a:buSzPts val="1100"/>
              <a:buFont typeface="Arial"/>
              <a:buNone/>
            </a:pPr>
            <a:r>
              <a:rPr lang="en-US" sz="2400">
                <a:solidFill>
                  <a:schemeClr val="dk1"/>
                </a:solidFill>
              </a:rPr>
              <a:t>public </a:t>
            </a:r>
            <a:r>
              <a:rPr lang="en-US" sz="2400">
                <a:solidFill>
                  <a:srgbClr val="660E7A"/>
                </a:solidFill>
              </a:rPr>
              <a:t>void</a:t>
            </a:r>
            <a:r>
              <a:rPr lang="en-US" sz="2400">
                <a:solidFill>
                  <a:schemeClr val="dk1"/>
                </a:solidFill>
              </a:rPr>
              <a:t> </a:t>
            </a:r>
            <a:r>
              <a:rPr lang="en-US" sz="2400">
                <a:solidFill>
                  <a:schemeClr val="accent6"/>
                </a:solidFill>
              </a:rPr>
              <a:t>display</a:t>
            </a:r>
            <a:r>
              <a:rPr lang="en-US" sz="2400">
                <a:solidFill>
                  <a:schemeClr val="dk1"/>
                </a:solidFill>
              </a:rPr>
              <a:t>(</a:t>
            </a:r>
            <a:r>
              <a:rPr lang="en-US" sz="2400">
                <a:solidFill>
                  <a:srgbClr val="660E7A"/>
                </a:solidFill>
              </a:rPr>
              <a:t>String name</a:t>
            </a:r>
            <a:r>
              <a:rPr lang="en-US" sz="2400">
                <a:solidFill>
                  <a:schemeClr val="dk1"/>
                </a:solidFill>
              </a:rPr>
              <a:t>) </a:t>
            </a:r>
            <a:r>
              <a:rPr lang="en-US" sz="1800">
                <a:solidFill>
                  <a:schemeClr val="accent3"/>
                </a:solidFill>
              </a:rPr>
              <a:t>// brak wyniku</a:t>
            </a:r>
            <a:endParaRPr sz="1800">
              <a:solidFill>
                <a:schemeClr val="accent3"/>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62" name="Google Shape;862;p88"/>
          <p:cNvSpPr txBox="1"/>
          <p:nvPr/>
        </p:nvSpPr>
        <p:spPr>
          <a:xfrm>
            <a:off x="7320225" y="2442900"/>
            <a:ext cx="4855800" cy="3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[mod_dost]</a:t>
            </a:r>
            <a:r>
              <a:rPr lang="en-US" sz="1700">
                <a:solidFill>
                  <a:schemeClr val="dk1"/>
                </a:solidFill>
              </a:rPr>
              <a:t> - modyfikator dostępu (opcjonalny)   określa "widoczność" metody (o tym później)</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b="1" lang="en-US" sz="1700">
                <a:solidFill>
                  <a:srgbClr val="20999D"/>
                </a:solidFill>
              </a:rPr>
              <a:t>typ_wyniku</a:t>
            </a:r>
            <a:r>
              <a:rPr b="1" lang="en-US" sz="1700"/>
              <a:t> </a:t>
            </a:r>
            <a:r>
              <a:rPr lang="en-US" sz="1700"/>
              <a:t>- określenie typu wyniku zwracanego przez metodę. Jeżeli metoda nie zwraca wyników piszemy: </a:t>
            </a:r>
            <a:r>
              <a:rPr b="1" lang="en-US" sz="1700"/>
              <a:t>void</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b="1" lang="en-US" sz="1700">
                <a:solidFill>
                  <a:schemeClr val="accent6"/>
                </a:solidFill>
              </a:rPr>
              <a:t>nazwa </a:t>
            </a:r>
            <a:r>
              <a:rPr lang="en-US" sz="1700"/>
              <a:t>- nazwa metody(patrz reguły tworzenia </a:t>
            </a:r>
            <a:r>
              <a:rPr lang="en-US" sz="1700" u="sng">
                <a:solidFill>
                  <a:schemeClr val="hlink"/>
                </a:solidFill>
                <a:hlinkClick action="ppaction://hlinksldjump" r:id="rId3"/>
              </a:rPr>
              <a:t>identyfikatorów</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solidFill>
                  <a:srgbClr val="660E7A"/>
                </a:solidFill>
              </a:rPr>
              <a:t>[parametry]</a:t>
            </a:r>
            <a:r>
              <a:rPr b="1" lang="en-US" sz="1700"/>
              <a:t> </a:t>
            </a:r>
            <a:r>
              <a:rPr lang="en-US" sz="1700"/>
              <a:t>- lista parametrów (rozdzielona przecinkami, opcjonalna) czyli danych wejściowych, które "przekazujemy" metodzie. </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t/>
            </a: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Metoda - kod (ciało metody)</a:t>
            </a:r>
            <a:endParaRPr>
              <a:latin typeface="Arial"/>
              <a:ea typeface="Arial"/>
              <a:cs typeface="Arial"/>
              <a:sym typeface="Arial"/>
            </a:endParaRPr>
          </a:p>
        </p:txBody>
      </p:sp>
      <p:sp>
        <p:nvSpPr>
          <p:cNvPr id="868" name="Google Shape;868;p89"/>
          <p:cNvSpPr txBox="1"/>
          <p:nvPr/>
        </p:nvSpPr>
        <p:spPr>
          <a:xfrm>
            <a:off x="126825" y="1082850"/>
            <a:ext cx="4399500" cy="50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rgbClr val="20999D"/>
                </a:solidFill>
              </a:rPr>
              <a:t>int</a:t>
            </a:r>
            <a:r>
              <a:rPr b="1" lang="en-US" sz="2600"/>
              <a:t> </a:t>
            </a:r>
            <a:r>
              <a:rPr b="1" lang="en-US" sz="2600">
                <a:solidFill>
                  <a:schemeClr val="accent6"/>
                </a:solidFill>
              </a:rPr>
              <a:t>sum</a:t>
            </a:r>
            <a:r>
              <a:rPr lang="en-US" sz="2600"/>
              <a:t>(int x, int y</a:t>
            </a:r>
            <a:r>
              <a:rPr lang="en-US" sz="2600"/>
              <a:t>) {</a:t>
            </a:r>
            <a:endParaRPr sz="2600"/>
          </a:p>
          <a:p>
            <a:pPr indent="0" lvl="0" marL="0" rtl="0" algn="l">
              <a:spcBef>
                <a:spcPts val="0"/>
              </a:spcBef>
              <a:spcAft>
                <a:spcPts val="0"/>
              </a:spcAft>
              <a:buNone/>
            </a:pPr>
            <a:r>
              <a:rPr b="1" lang="en-US" sz="2600">
                <a:solidFill>
                  <a:schemeClr val="accent5"/>
                </a:solidFill>
              </a:rPr>
              <a:t>   </a:t>
            </a:r>
            <a:r>
              <a:rPr lang="en-US" sz="2600"/>
              <a:t> </a:t>
            </a:r>
            <a:r>
              <a:rPr lang="en-US" sz="2600">
                <a:solidFill>
                  <a:srgbClr val="20999D"/>
                </a:solidFill>
              </a:rPr>
              <a:t>int</a:t>
            </a:r>
            <a:r>
              <a:rPr lang="en-US" sz="2600"/>
              <a:t> z = x + y;</a:t>
            </a:r>
            <a:endParaRPr sz="2600"/>
          </a:p>
          <a:p>
            <a:pPr indent="0" lvl="0" marL="0" rtl="0" algn="l">
              <a:spcBef>
                <a:spcPts val="0"/>
              </a:spcBef>
              <a:spcAft>
                <a:spcPts val="0"/>
              </a:spcAft>
              <a:buNone/>
            </a:pPr>
            <a:r>
              <a:rPr lang="en-US" sz="2600"/>
              <a:t>    return z;</a:t>
            </a:r>
            <a:endParaRPr sz="2600"/>
          </a:p>
          <a:p>
            <a:pPr indent="0" lvl="0" marL="0" rtl="0" algn="l">
              <a:spcBef>
                <a:spcPts val="0"/>
              </a:spcBef>
              <a:spcAft>
                <a:spcPts val="0"/>
              </a:spcAft>
              <a:buNone/>
            </a:pPr>
            <a:r>
              <a:rPr lang="en-US" sz="2600"/>
              <a:t>}</a:t>
            </a:r>
            <a:r>
              <a:rPr b="1" lang="en-US" sz="2600">
                <a:solidFill>
                  <a:schemeClr val="accent5"/>
                </a:solidFill>
              </a:rPr>
              <a:t> </a:t>
            </a:r>
            <a:endParaRPr b="1" sz="2600">
              <a:solidFill>
                <a:schemeClr val="accent5"/>
              </a:solidFill>
            </a:endParaRPr>
          </a:p>
          <a:p>
            <a:pPr indent="0" lvl="0" marL="0" rtl="0" algn="l">
              <a:spcBef>
                <a:spcPts val="0"/>
              </a:spcBef>
              <a:spcAft>
                <a:spcPts val="0"/>
              </a:spcAft>
              <a:buNone/>
            </a:pPr>
            <a:r>
              <a:t/>
            </a:r>
            <a:endParaRPr b="1" sz="2600">
              <a:solidFill>
                <a:schemeClr val="accent5"/>
              </a:solidFill>
            </a:endParaRPr>
          </a:p>
          <a:p>
            <a:pPr indent="0" lvl="0" marL="0" rtl="0" algn="l">
              <a:spcBef>
                <a:spcPts val="0"/>
              </a:spcBef>
              <a:spcAft>
                <a:spcPts val="0"/>
              </a:spcAft>
              <a:buNone/>
            </a:pPr>
            <a:r>
              <a:rPr b="1" lang="en-US" sz="2600"/>
              <a:t>void </a:t>
            </a:r>
            <a:r>
              <a:rPr b="1" lang="en-US" sz="2600">
                <a:solidFill>
                  <a:schemeClr val="accent6"/>
                </a:solidFill>
              </a:rPr>
              <a:t>show</a:t>
            </a:r>
            <a:r>
              <a:rPr lang="en-US" sz="2600">
                <a:solidFill>
                  <a:schemeClr val="dk1"/>
                </a:solidFill>
              </a:rPr>
              <a:t>(String name) {</a:t>
            </a:r>
            <a:endParaRPr sz="2600">
              <a:solidFill>
                <a:schemeClr val="dk1"/>
              </a:solidFill>
            </a:endParaRPr>
          </a:p>
          <a:p>
            <a:pPr indent="0" lvl="0" marL="0" rtl="0" algn="l">
              <a:spcBef>
                <a:spcPts val="0"/>
              </a:spcBef>
              <a:spcAft>
                <a:spcPts val="0"/>
              </a:spcAft>
              <a:buNone/>
            </a:pPr>
            <a:r>
              <a:rPr lang="en-US" sz="2600">
                <a:solidFill>
                  <a:schemeClr val="dk1"/>
                </a:solidFill>
              </a:rPr>
              <a:t>    </a:t>
            </a:r>
            <a:r>
              <a:rPr b="1" lang="en-US" sz="2600">
                <a:solidFill>
                  <a:schemeClr val="dk1"/>
                </a:solidFill>
              </a:rPr>
              <a:t>if </a:t>
            </a:r>
            <a:r>
              <a:rPr lang="en-US" sz="2600">
                <a:solidFill>
                  <a:schemeClr val="dk1"/>
                </a:solidFill>
              </a:rPr>
              <a:t>(name == null) {</a:t>
            </a:r>
            <a:br>
              <a:rPr lang="en-US" sz="2600">
                <a:solidFill>
                  <a:schemeClr val="dk1"/>
                </a:solidFill>
              </a:rPr>
            </a:br>
            <a:r>
              <a:rPr lang="en-US" sz="2600">
                <a:solidFill>
                  <a:schemeClr val="dk1"/>
                </a:solidFill>
              </a:rPr>
              <a:t>       return;</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endParaRPr sz="2600">
              <a:solidFill>
                <a:schemeClr val="dk1"/>
              </a:solidFill>
            </a:endParaRPr>
          </a:p>
          <a:p>
            <a:pPr indent="0" lvl="0" marL="0" rtl="0" algn="l">
              <a:spcBef>
                <a:spcPts val="0"/>
              </a:spcBef>
              <a:spcAft>
                <a:spcPts val="0"/>
              </a:spcAft>
              <a:buClr>
                <a:schemeClr val="dk1"/>
              </a:buClr>
              <a:buSzPts val="1100"/>
              <a:buFont typeface="Arial"/>
              <a:buNone/>
            </a:pPr>
            <a:r>
              <a:rPr b="1" lang="en-US" sz="2600">
                <a:solidFill>
                  <a:schemeClr val="accent5"/>
                </a:solidFill>
              </a:rPr>
              <a:t>   </a:t>
            </a:r>
            <a:r>
              <a:rPr lang="en-US" sz="2600">
                <a:solidFill>
                  <a:schemeClr val="dk1"/>
                </a:solidFill>
              </a:rPr>
              <a:t> System.out.println(name);</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a:t>
            </a:r>
            <a:r>
              <a:rPr b="1" lang="en-US" sz="2600">
                <a:solidFill>
                  <a:schemeClr val="accent5"/>
                </a:solidFill>
              </a:rPr>
              <a:t> </a:t>
            </a:r>
            <a:endParaRPr b="1" sz="2600">
              <a:solidFill>
                <a:schemeClr val="accent5"/>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t/>
            </a:r>
            <a:endParaRPr sz="1800">
              <a:solidFill>
                <a:schemeClr val="accent3"/>
              </a:solidFill>
            </a:endParaRPr>
          </a:p>
        </p:txBody>
      </p:sp>
      <p:sp>
        <p:nvSpPr>
          <p:cNvPr id="869" name="Google Shape;869;p89"/>
          <p:cNvSpPr txBox="1"/>
          <p:nvPr/>
        </p:nvSpPr>
        <p:spPr>
          <a:xfrm>
            <a:off x="6565350" y="1170650"/>
            <a:ext cx="5610600" cy="5053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US" sz="1700">
                <a:solidFill>
                  <a:schemeClr val="dk1"/>
                </a:solidFill>
              </a:rPr>
              <a:t>kod metody (ciało metody)</a:t>
            </a:r>
            <a:r>
              <a:rPr lang="en-US" sz="1700">
                <a:solidFill>
                  <a:schemeClr val="dk1"/>
                </a:solidFill>
              </a:rPr>
              <a:t> - zapisujemy w nawiasach klamrowych (tak jak zwykły blok kodu)</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między nawiasami umieszczamy zero lub więcej instrukcji tworzących ciało metody</a:t>
            </a:r>
            <a:endParaRPr sz="1700">
              <a:solidFill>
                <a:schemeClr val="dk1"/>
              </a:solidFill>
            </a:endParaRPr>
          </a:p>
          <a:p>
            <a:pPr indent="0" lvl="0" marL="457200" rtl="0" algn="l">
              <a:spcBef>
                <a:spcPts val="0"/>
              </a:spcBef>
              <a:spcAft>
                <a:spcPts val="0"/>
              </a:spcAft>
              <a:buNone/>
            </a:pPr>
            <a:r>
              <a:t/>
            </a:r>
            <a:endParaRPr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metoda kończy swoje działania gdy przepływ programu dojdzie do nawiasu zamykającego albo natrafi na instrukcję </a:t>
            </a:r>
            <a:r>
              <a:rPr b="1" lang="en-US" sz="1700">
                <a:solidFill>
                  <a:schemeClr val="dk1"/>
                </a:solidFill>
              </a:rPr>
              <a:t>return</a:t>
            </a:r>
            <a:endParaRPr b="1" sz="1700">
              <a:solidFill>
                <a:schemeClr val="dk1"/>
              </a:solidFill>
            </a:endParaRPr>
          </a:p>
          <a:p>
            <a:pPr indent="0" lvl="0" marL="457200" rtl="0" algn="l">
              <a:spcBef>
                <a:spcPts val="0"/>
              </a:spcBef>
              <a:spcAft>
                <a:spcPts val="0"/>
              </a:spcAft>
              <a:buNone/>
            </a:pPr>
            <a:r>
              <a:t/>
            </a:r>
            <a:endParaRPr b="1" sz="1700">
              <a:solidFill>
                <a:schemeClr val="dk1"/>
              </a:solidFill>
            </a:endParaRPr>
          </a:p>
          <a:p>
            <a:pPr indent="-336550" lvl="0" marL="457200" rtl="0" algn="l">
              <a:spcBef>
                <a:spcPts val="0"/>
              </a:spcBef>
              <a:spcAft>
                <a:spcPts val="0"/>
              </a:spcAft>
              <a:buClr>
                <a:schemeClr val="dk1"/>
              </a:buClr>
              <a:buSzPts val="1700"/>
              <a:buAutoNum type="arabicPeriod"/>
            </a:pPr>
            <a:r>
              <a:rPr b="1" lang="en-US" sz="1700">
                <a:solidFill>
                  <a:schemeClr val="dk1"/>
                </a:solidFill>
              </a:rPr>
              <a:t>return </a:t>
            </a:r>
            <a:r>
              <a:rPr lang="en-US" sz="1700">
                <a:solidFill>
                  <a:schemeClr val="dk1"/>
                </a:solidFill>
              </a:rPr>
              <a:t>- służy do zwracania wartości z metody</a:t>
            </a:r>
            <a:endParaRPr b="1" sz="1700">
              <a:solidFill>
                <a:schemeClr val="dk1"/>
              </a:solidFill>
            </a:endParaRPr>
          </a:p>
          <a:p>
            <a:pPr indent="0" lvl="0" marL="457200" rtl="0" algn="l">
              <a:spcBef>
                <a:spcPts val="0"/>
              </a:spcBef>
              <a:spcAft>
                <a:spcPts val="0"/>
              </a:spcAft>
              <a:buNone/>
            </a:pPr>
            <a:r>
              <a:t/>
            </a:r>
            <a:endParaRPr b="1" sz="1700">
              <a:solidFill>
                <a:schemeClr val="dk1"/>
              </a:solidFill>
            </a:endParaRPr>
          </a:p>
          <a:p>
            <a:pPr indent="-336550" lvl="0" marL="457200" rtl="0" algn="l">
              <a:spcBef>
                <a:spcPts val="0"/>
              </a:spcBef>
              <a:spcAft>
                <a:spcPts val="0"/>
              </a:spcAft>
              <a:buClr>
                <a:schemeClr val="dk1"/>
              </a:buClr>
              <a:buSzPts val="1700"/>
              <a:buAutoNum type="arabicPeriod"/>
            </a:pPr>
            <a:r>
              <a:rPr lang="en-US" sz="1700">
                <a:solidFill>
                  <a:schemeClr val="dk1"/>
                </a:solidFill>
              </a:rPr>
              <a:t>w metodzie mamy dostęp do </a:t>
            </a:r>
            <a:r>
              <a:rPr b="1" lang="en-US" sz="1700">
                <a:solidFill>
                  <a:schemeClr val="dk1"/>
                </a:solidFill>
              </a:rPr>
              <a:t>3</a:t>
            </a:r>
            <a:r>
              <a:rPr lang="en-US" sz="1700">
                <a:solidFill>
                  <a:schemeClr val="dk1"/>
                </a:solidFill>
              </a:rPr>
              <a:t> rodzajów danych:</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parametry przekazane w wywołaniu metody</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zmienne lokalne </a:t>
            </a:r>
            <a:r>
              <a:rPr lang="en-US" sz="1700">
                <a:solidFill>
                  <a:schemeClr val="dk1"/>
                </a:solidFill>
              </a:rPr>
              <a:t>utworz</a:t>
            </a:r>
            <a:r>
              <a:rPr lang="en-US" sz="1700">
                <a:solidFill>
                  <a:schemeClr val="dk1"/>
                </a:solidFill>
              </a:rPr>
              <a:t>one w kodzie metody</a:t>
            </a:r>
            <a:endParaRPr sz="1700">
              <a:solidFill>
                <a:schemeClr val="dk1"/>
              </a:solidFill>
            </a:endParaRPr>
          </a:p>
          <a:p>
            <a:pPr indent="-336550" lvl="1" marL="914400" rtl="0" algn="l">
              <a:spcBef>
                <a:spcPts val="0"/>
              </a:spcBef>
              <a:spcAft>
                <a:spcPts val="0"/>
              </a:spcAft>
              <a:buClr>
                <a:schemeClr val="dk1"/>
              </a:buClr>
              <a:buSzPts val="1700"/>
              <a:buAutoNum type="alphaLcPeriod"/>
            </a:pPr>
            <a:r>
              <a:rPr lang="en-US" sz="1700">
                <a:solidFill>
                  <a:schemeClr val="dk1"/>
                </a:solidFill>
              </a:rPr>
              <a:t>pola obiektu, w ramach którego wykonywana jest metoda</a:t>
            </a:r>
            <a:endParaRPr sz="1700">
              <a:solidFill>
                <a:schemeClr val="dk1"/>
              </a:solidFill>
            </a:endParaRPr>
          </a:p>
          <a:p>
            <a:pPr indent="0" lvl="0" marL="91440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p>
        </p:txBody>
      </p:sp>
      <p:cxnSp>
        <p:nvCxnSpPr>
          <p:cNvPr id="870" name="Google Shape;870;p89"/>
          <p:cNvCxnSpPr/>
          <p:nvPr/>
        </p:nvCxnSpPr>
        <p:spPr>
          <a:xfrm flipH="1" rot="10800000">
            <a:off x="2185175" y="21656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1" name="Google Shape;871;p89"/>
          <p:cNvSpPr txBox="1"/>
          <p:nvPr/>
        </p:nvSpPr>
        <p:spPr>
          <a:xfrm>
            <a:off x="2994875" y="1874925"/>
            <a:ext cx="24291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zwraca daną zgodną z typem w deklaracji</a:t>
            </a:r>
            <a:endParaRPr/>
          </a:p>
        </p:txBody>
      </p:sp>
      <p:cxnSp>
        <p:nvCxnSpPr>
          <p:cNvPr id="872" name="Google Shape;872;p89"/>
          <p:cNvCxnSpPr/>
          <p:nvPr/>
        </p:nvCxnSpPr>
        <p:spPr>
          <a:xfrm flipH="1" rot="10800000">
            <a:off x="3326550" y="14122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3" name="Google Shape;873;p89"/>
          <p:cNvSpPr txBox="1"/>
          <p:nvPr/>
        </p:nvSpPr>
        <p:spPr>
          <a:xfrm>
            <a:off x="4136250" y="1121500"/>
            <a:ext cx="24291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"otrzymuje" dwa parametry: x i y </a:t>
            </a:r>
            <a:endParaRPr/>
          </a:p>
        </p:txBody>
      </p:sp>
      <p:cxnSp>
        <p:nvCxnSpPr>
          <p:cNvPr id="874" name="Google Shape;874;p89"/>
          <p:cNvCxnSpPr/>
          <p:nvPr/>
        </p:nvCxnSpPr>
        <p:spPr>
          <a:xfrm flipH="1" rot="10800000">
            <a:off x="2185175" y="419110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5" name="Google Shape;875;p89"/>
          <p:cNvSpPr txBox="1"/>
          <p:nvPr/>
        </p:nvSpPr>
        <p:spPr>
          <a:xfrm>
            <a:off x="2994875" y="3900350"/>
            <a:ext cx="22242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kończy działanie bez widocznego efektu</a:t>
            </a:r>
            <a:endParaRPr/>
          </a:p>
        </p:txBody>
      </p:sp>
      <p:cxnSp>
        <p:nvCxnSpPr>
          <p:cNvPr id="876" name="Google Shape;876;p89"/>
          <p:cNvCxnSpPr/>
          <p:nvPr/>
        </p:nvCxnSpPr>
        <p:spPr>
          <a:xfrm flipH="1" rot="10800000">
            <a:off x="620625" y="54091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77" name="Google Shape;877;p89"/>
          <p:cNvSpPr txBox="1"/>
          <p:nvPr/>
        </p:nvSpPr>
        <p:spPr>
          <a:xfrm>
            <a:off x="1430325" y="5194625"/>
            <a:ext cx="36717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metoda kończy działanie gdy przetwarzanie dojdzie do nawiasu zamykającego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Sposób pracy</a:t>
            </a:r>
            <a:endParaRPr>
              <a:latin typeface="Arial"/>
              <a:ea typeface="Arial"/>
              <a:cs typeface="Arial"/>
              <a:sym typeface="Arial"/>
            </a:endParaRPr>
          </a:p>
        </p:txBody>
      </p:sp>
      <p:sp>
        <p:nvSpPr>
          <p:cNvPr id="328" name="Google Shape;328;p36"/>
          <p:cNvSpPr txBox="1"/>
          <p:nvPr>
            <p:ph idx="4294967295" type="ctrTitle"/>
          </p:nvPr>
        </p:nvSpPr>
        <p:spPr>
          <a:xfrm>
            <a:off x="915875" y="963000"/>
            <a:ext cx="10458900" cy="519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teoria + live-coding</a:t>
            </a:r>
            <a:endParaRPr b="1" sz="2400">
              <a:latin typeface="Arial"/>
              <a:ea typeface="Arial"/>
              <a:cs typeface="Arial"/>
              <a:sym typeface="Aria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śledzimy to co robi prowadzący</a:t>
            </a:r>
            <a:endParaRPr sz="2400">
              <a:solidFill>
                <a:schemeClr val="dk1"/>
              </a:solidFill>
            </a:endParaRPr>
          </a:p>
          <a:p>
            <a:pPr indent="-381000" lvl="1" marL="914400" rtl="0" algn="l">
              <a:lnSpc>
                <a:spcPct val="90000"/>
              </a:lnSpc>
              <a:spcBef>
                <a:spcPts val="0"/>
              </a:spcBef>
              <a:spcAft>
                <a:spcPts val="0"/>
              </a:spcAft>
              <a:buClr>
                <a:schemeClr val="dk1"/>
              </a:buClr>
              <a:buSzPts val="2400"/>
              <a:buAutoNum type="alphaLcPeriod"/>
            </a:pPr>
            <a:r>
              <a:rPr lang="en-US" sz="2400">
                <a:solidFill>
                  <a:schemeClr val="dk1"/>
                </a:solidFill>
              </a:rPr>
              <a:t>nie przepisujemy kodu w tym samym czasie</a:t>
            </a:r>
            <a:endParaRPr sz="2400">
              <a:solidFill>
                <a:schemeClr val="dk1"/>
              </a:solidFill>
            </a:endParaRPr>
          </a:p>
          <a:p>
            <a:pPr indent="-381000" lvl="1" marL="914400" rtl="0" algn="l">
              <a:spcBef>
                <a:spcPts val="0"/>
              </a:spcBef>
              <a:spcAft>
                <a:spcPts val="0"/>
              </a:spcAft>
              <a:buSzPts val="2400"/>
              <a:buAutoNum type="alphaLcPeriod"/>
            </a:pPr>
            <a:r>
              <a:rPr lang="en-US" sz="2400"/>
              <a:t>teoria to tylko wstęp, “zajawka”</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przykłady i zadania w kodzie</a:t>
            </a:r>
            <a:r>
              <a:rPr lang="en-US" sz="2400">
                <a:latin typeface="Arial"/>
                <a:ea typeface="Arial"/>
                <a:cs typeface="Arial"/>
                <a:sym typeface="Arial"/>
              </a:rPr>
              <a:t> dostarczone przez prowadzących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tylko do odczytu </a:t>
            </a:r>
            <a:endParaRPr sz="2400"/>
          </a:p>
          <a:p>
            <a:pPr indent="-381000" lvl="1" marL="914400" rtl="0" algn="l">
              <a:spcBef>
                <a:spcPts val="0"/>
              </a:spcBef>
              <a:spcAft>
                <a:spcPts val="0"/>
              </a:spcAft>
              <a:buSzPts val="2400"/>
              <a:buAutoNum type="alphaLcPeriod"/>
            </a:pPr>
            <a:r>
              <a:rPr lang="en-US" sz="2400"/>
              <a:t>aktualizacja na każdych zajęciach</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zadania do rozwiązania </a:t>
            </a:r>
            <a:r>
              <a:rPr lang="en-US" sz="2400">
                <a:latin typeface="Arial"/>
                <a:ea typeface="Arial"/>
                <a:cs typeface="Arial"/>
                <a:sym typeface="Arial"/>
              </a:rPr>
              <a:t>w czasie zajęć:</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samodzielnie przy swoim laptopie</a:t>
            </a:r>
            <a:endParaRPr sz="2400"/>
          </a:p>
          <a:p>
            <a:pPr indent="-381000" lvl="1" marL="914400" rtl="0" algn="l">
              <a:spcBef>
                <a:spcPts val="0"/>
              </a:spcBef>
              <a:spcAft>
                <a:spcPts val="0"/>
              </a:spcAft>
              <a:buSzPts val="2400"/>
              <a:buAutoNum type="alphaLcPeriod"/>
            </a:pPr>
            <a:r>
              <a:rPr lang="en-US" sz="2400"/>
              <a:t>samodzielnie przy laptopie prowadzącego</a:t>
            </a:r>
            <a:endParaRPr sz="2400"/>
          </a:p>
          <a:p>
            <a:pPr indent="-381000" lvl="1" marL="914400" rtl="0" algn="l">
              <a:spcBef>
                <a:spcPts val="0"/>
              </a:spcBef>
              <a:spcAft>
                <a:spcPts val="0"/>
              </a:spcAft>
              <a:buSzPts val="2400"/>
              <a:buAutoNum type="alphaLcPeriod"/>
            </a:pPr>
            <a:r>
              <a:rPr lang="en-US" sz="2400"/>
              <a:t>grupowo (2-3 osoby) </a:t>
            </a:r>
            <a:endParaRPr sz="2400"/>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zadania domowe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b="1" lang="en-US" sz="2400">
                <a:latin typeface="Arial"/>
                <a:ea typeface="Arial"/>
                <a:cs typeface="Arial"/>
                <a:sym typeface="Arial"/>
              </a:rPr>
              <a:t>ankiety i testy</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code review - slack + github</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0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000"/>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1000"/>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1000"/>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1000"/>
                                        <p:tgtEl>
                                          <p:spTgt spid="3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8" st="8"/>
                                            </p:txEl>
                                          </p:spTgt>
                                        </p:tgtEl>
                                        <p:attrNameLst>
                                          <p:attrName>style.visibility</p:attrName>
                                        </p:attrNameLst>
                                      </p:cBhvr>
                                      <p:to>
                                        <p:strVal val="visible"/>
                                      </p:to>
                                    </p:set>
                                    <p:animEffect filter="fade" transition="in">
                                      <p:cBhvr>
                                        <p:cTn dur="1000"/>
                                        <p:tgtEl>
                                          <p:spTgt spid="3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9" st="9"/>
                                            </p:txEl>
                                          </p:spTgt>
                                        </p:tgtEl>
                                        <p:attrNameLst>
                                          <p:attrName>style.visibility</p:attrName>
                                        </p:attrNameLst>
                                      </p:cBhvr>
                                      <p:to>
                                        <p:strVal val="visible"/>
                                      </p:to>
                                    </p:set>
                                    <p:animEffect filter="fade" transition="in">
                                      <p:cBhvr>
                                        <p:cTn dur="1000"/>
                                        <p:tgtEl>
                                          <p:spTgt spid="3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0" st="10"/>
                                            </p:txEl>
                                          </p:spTgt>
                                        </p:tgtEl>
                                        <p:attrNameLst>
                                          <p:attrName>style.visibility</p:attrName>
                                        </p:attrNameLst>
                                      </p:cBhvr>
                                      <p:to>
                                        <p:strVal val="visible"/>
                                      </p:to>
                                    </p:set>
                                    <p:animEffect filter="fade" transition="in">
                                      <p:cBhvr>
                                        <p:cTn dur="1000"/>
                                        <p:tgtEl>
                                          <p:spTgt spid="3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1" st="11"/>
                                            </p:txEl>
                                          </p:spTgt>
                                        </p:tgtEl>
                                        <p:attrNameLst>
                                          <p:attrName>style.visibility</p:attrName>
                                        </p:attrNameLst>
                                      </p:cBhvr>
                                      <p:to>
                                        <p:strVal val="visible"/>
                                      </p:to>
                                    </p:set>
                                    <p:animEffect filter="fade" transition="in">
                                      <p:cBhvr>
                                        <p:cTn dur="1000"/>
                                        <p:tgtEl>
                                          <p:spTgt spid="32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2" st="12"/>
                                            </p:txEl>
                                          </p:spTgt>
                                        </p:tgtEl>
                                        <p:attrNameLst>
                                          <p:attrName>style.visibility</p:attrName>
                                        </p:attrNameLst>
                                      </p:cBhvr>
                                      <p:to>
                                        <p:strVal val="visible"/>
                                      </p:to>
                                    </p:set>
                                    <p:animEffect filter="fade" transition="in">
                                      <p:cBhvr>
                                        <p:cTn dur="1000"/>
                                        <p:tgtEl>
                                          <p:spTgt spid="32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3" st="13"/>
                                            </p:txEl>
                                          </p:spTgt>
                                        </p:tgtEl>
                                        <p:attrNameLst>
                                          <p:attrName>style.visibility</p:attrName>
                                        </p:attrNameLst>
                                      </p:cBhvr>
                                      <p:to>
                                        <p:strVal val="visible"/>
                                      </p:to>
                                    </p:set>
                                    <p:animEffect filter="fade" transition="in">
                                      <p:cBhvr>
                                        <p:cTn dur="1000"/>
                                        <p:tgtEl>
                                          <p:spTgt spid="32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4" st="14"/>
                                            </p:txEl>
                                          </p:spTgt>
                                        </p:tgtEl>
                                        <p:attrNameLst>
                                          <p:attrName>style.visibility</p:attrName>
                                        </p:attrNameLst>
                                      </p:cBhvr>
                                      <p:to>
                                        <p:strVal val="visible"/>
                                      </p:to>
                                    </p:set>
                                    <p:animEffect filter="fade" transition="in">
                                      <p:cBhvr>
                                        <p:cTn dur="1000"/>
                                        <p:tgtEl>
                                          <p:spTgt spid="328">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0"/>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dostępowe</a:t>
            </a:r>
            <a:endParaRPr>
              <a:latin typeface="Arial"/>
              <a:ea typeface="Arial"/>
              <a:cs typeface="Arial"/>
              <a:sym typeface="Arial"/>
            </a:endParaRPr>
          </a:p>
        </p:txBody>
      </p:sp>
      <p:sp>
        <p:nvSpPr>
          <p:cNvPr id="883" name="Google Shape;883;p90"/>
          <p:cNvSpPr txBox="1"/>
          <p:nvPr/>
        </p:nvSpPr>
        <p:spPr>
          <a:xfrm>
            <a:off x="190875" y="2438225"/>
            <a:ext cx="4130700" cy="39576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String </a:t>
            </a:r>
            <a:r>
              <a:rPr lang="en-US" sz="1800">
                <a:solidFill>
                  <a:schemeClr val="accent6"/>
                </a:solidFill>
              </a:rPr>
              <a:t>getBrand</a:t>
            </a:r>
            <a:r>
              <a:rPr lang="en-US" sz="1800">
                <a:solidFill>
                  <a:schemeClr val="accent5"/>
                </a:solidFill>
              </a:rPr>
              <a:t>()</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public void </a:t>
            </a:r>
            <a:r>
              <a:rPr lang="en-US" sz="1800">
                <a:solidFill>
                  <a:schemeClr val="accent6"/>
                </a:solidFill>
              </a:rPr>
              <a:t>setBrand</a:t>
            </a:r>
            <a:r>
              <a:rPr lang="en-US" sz="1800">
                <a:solidFill>
                  <a:schemeClr val="dk1"/>
                </a:solidFill>
              </a:rPr>
              <a:t>(String brand) {</a:t>
            </a:r>
            <a:endParaRPr sz="1800">
              <a:solidFill>
                <a:schemeClr val="dk1"/>
              </a:solidFill>
            </a:endParaRPr>
          </a:p>
          <a:p>
            <a:pPr indent="0" lvl="0" marL="0" rtl="0" algn="l">
              <a:spcBef>
                <a:spcPts val="0"/>
              </a:spcBef>
              <a:spcAft>
                <a:spcPts val="0"/>
              </a:spcAft>
              <a:buNone/>
            </a:pPr>
            <a:r>
              <a:rPr lang="en-US" sz="1800"/>
              <a:t>       </a:t>
            </a:r>
            <a:r>
              <a:rPr b="1" lang="en-US" sz="1800"/>
              <a:t>this</a:t>
            </a:r>
            <a:r>
              <a:rPr lang="en-US" sz="1800"/>
              <a:t>.</a:t>
            </a:r>
            <a:r>
              <a:rPr lang="en-US" sz="1800">
                <a:solidFill>
                  <a:schemeClr val="accent5"/>
                </a:solidFill>
              </a:rPr>
              <a:t>brand</a:t>
            </a:r>
            <a:r>
              <a:rPr lang="en-US" sz="1800"/>
              <a:t> = brand;</a:t>
            </a:r>
            <a:endParaRPr sz="1800"/>
          </a:p>
          <a:p>
            <a:pPr indent="0" lvl="0" marL="0" rtl="0" algn="l">
              <a:spcBef>
                <a:spcPts val="0"/>
              </a:spcBef>
              <a:spcAft>
                <a:spcPts val="0"/>
              </a:spcAft>
              <a:buNone/>
            </a:pPr>
            <a:r>
              <a:rPr lang="en-US" sz="1800"/>
              <a:t>    }</a:t>
            </a:r>
            <a:endParaRPr sz="1800"/>
          </a:p>
          <a:p>
            <a:pPr indent="0" lvl="0" marL="0" rtl="0" algn="l">
              <a:spcBef>
                <a:spcPts val="0"/>
              </a:spcBef>
              <a:spcAft>
                <a:spcPts val="0"/>
              </a:spcAft>
              <a:buNone/>
            </a:pPr>
            <a:r>
              <a:rPr lang="en-US" sz="1800"/>
              <a:t>}</a:t>
            </a:r>
            <a:endParaRPr sz="1800"/>
          </a:p>
        </p:txBody>
      </p:sp>
      <p:sp>
        <p:nvSpPr>
          <p:cNvPr id="884" name="Google Shape;884;p90"/>
          <p:cNvSpPr txBox="1"/>
          <p:nvPr/>
        </p:nvSpPr>
        <p:spPr>
          <a:xfrm>
            <a:off x="4063900" y="3586275"/>
            <a:ext cx="192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getter dla pola </a:t>
            </a:r>
            <a:r>
              <a:rPr lang="en-US">
                <a:solidFill>
                  <a:schemeClr val="accent5"/>
                </a:solidFill>
              </a:rPr>
              <a:t>brand</a:t>
            </a:r>
            <a:endParaRPr>
              <a:solidFill>
                <a:schemeClr val="accent5"/>
              </a:solidFill>
            </a:endParaRPr>
          </a:p>
        </p:txBody>
      </p:sp>
      <p:sp>
        <p:nvSpPr>
          <p:cNvPr id="885" name="Google Shape;885;p90"/>
          <p:cNvSpPr txBox="1"/>
          <p:nvPr>
            <p:ph idx="4294967295" type="ctrTitle"/>
          </p:nvPr>
        </p:nvSpPr>
        <p:spPr>
          <a:xfrm>
            <a:off x="64050" y="1006200"/>
            <a:ext cx="12063900" cy="135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Metody dostępowe (gettery / settery)</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Metody służące do ustawiania i pobierania wartości z pól obiektu</a:t>
            </a:r>
            <a:r>
              <a:rPr lang="en-US" sz="2000">
                <a:latin typeface="Arial"/>
                <a:ea typeface="Arial"/>
                <a:cs typeface="Arial"/>
                <a:sym typeface="Arial"/>
              </a:rPr>
              <a:t>. Pola są "ukrywane" przed innymi klasami, a dostęp do nich odbywa się przez metody dostępowe. Nie jest to wymóg języka tylko dobra praktyka tworzenia oprogramowania obiektowego.</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cxnSp>
        <p:nvCxnSpPr>
          <p:cNvPr id="886" name="Google Shape;886;p90"/>
          <p:cNvCxnSpPr/>
          <p:nvPr/>
        </p:nvCxnSpPr>
        <p:spPr>
          <a:xfrm flipH="1" rot="10800000">
            <a:off x="3326550" y="37744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87" name="Google Shape;887;p90"/>
          <p:cNvSpPr txBox="1"/>
          <p:nvPr/>
        </p:nvSpPr>
        <p:spPr>
          <a:xfrm>
            <a:off x="3566375" y="2614550"/>
            <a:ext cx="34575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pole </a:t>
            </a:r>
            <a:r>
              <a:rPr lang="en-US">
                <a:solidFill>
                  <a:schemeClr val="accent5"/>
                </a:solidFill>
              </a:rPr>
              <a:t>brand </a:t>
            </a:r>
            <a:r>
              <a:rPr lang="en-US"/>
              <a:t>ma dostęp: prywatny, czyli jest ukryte przez kodem spoza klasy </a:t>
            </a:r>
            <a:r>
              <a:rPr lang="en-US">
                <a:solidFill>
                  <a:schemeClr val="accent5"/>
                </a:solidFill>
              </a:rPr>
              <a:t>Car</a:t>
            </a:r>
            <a:endParaRPr>
              <a:solidFill>
                <a:schemeClr val="accent5"/>
              </a:solidFill>
            </a:endParaRPr>
          </a:p>
        </p:txBody>
      </p:sp>
      <p:cxnSp>
        <p:nvCxnSpPr>
          <p:cNvPr id="888" name="Google Shape;888;p90"/>
          <p:cNvCxnSpPr/>
          <p:nvPr/>
        </p:nvCxnSpPr>
        <p:spPr>
          <a:xfrm flipH="1" rot="10800000">
            <a:off x="2829025" y="2955113"/>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889" name="Google Shape;889;p90"/>
          <p:cNvSpPr txBox="1"/>
          <p:nvPr/>
        </p:nvSpPr>
        <p:spPr>
          <a:xfrm>
            <a:off x="5004650" y="5005025"/>
            <a:ext cx="1926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a:t>
            </a:r>
            <a:r>
              <a:rPr lang="en-US"/>
              <a:t>etter dla pola </a:t>
            </a:r>
            <a:r>
              <a:rPr lang="en-US">
                <a:solidFill>
                  <a:schemeClr val="accent5"/>
                </a:solidFill>
              </a:rPr>
              <a:t>brand</a:t>
            </a:r>
            <a:endParaRPr>
              <a:solidFill>
                <a:schemeClr val="accent5"/>
              </a:solidFill>
            </a:endParaRPr>
          </a:p>
        </p:txBody>
      </p:sp>
      <p:cxnSp>
        <p:nvCxnSpPr>
          <p:cNvPr id="890" name="Google Shape;890;p90"/>
          <p:cNvCxnSpPr/>
          <p:nvPr/>
        </p:nvCxnSpPr>
        <p:spPr>
          <a:xfrm flipH="1" rot="10800000">
            <a:off x="4267300" y="5193200"/>
            <a:ext cx="614700" cy="9900"/>
          </a:xfrm>
          <a:prstGeom prst="straightConnector1">
            <a:avLst/>
          </a:prstGeom>
          <a:noFill/>
          <a:ln cap="flat" cmpd="sng" w="28575">
            <a:solidFill>
              <a:srgbClr val="E06666"/>
            </a:solidFill>
            <a:prstDash val="solid"/>
            <a:round/>
            <a:headEnd len="med" w="med" type="stealth"/>
            <a:tailEnd len="med" w="med" type="none"/>
          </a:ln>
        </p:spPr>
      </p:cxnSp>
      <p:cxnSp>
        <p:nvCxnSpPr>
          <p:cNvPr id="891" name="Google Shape;891;p90"/>
          <p:cNvCxnSpPr/>
          <p:nvPr/>
        </p:nvCxnSpPr>
        <p:spPr>
          <a:xfrm>
            <a:off x="3814400" y="5424075"/>
            <a:ext cx="868200" cy="341400"/>
          </a:xfrm>
          <a:prstGeom prst="straightConnector1">
            <a:avLst/>
          </a:prstGeom>
          <a:noFill/>
          <a:ln cap="flat" cmpd="sng" w="28575">
            <a:solidFill>
              <a:srgbClr val="E06666"/>
            </a:solidFill>
            <a:prstDash val="solid"/>
            <a:round/>
            <a:headEnd len="med" w="med" type="stealth"/>
            <a:tailEnd len="med" w="med" type="none"/>
          </a:ln>
        </p:spPr>
      </p:cxnSp>
      <p:sp>
        <p:nvSpPr>
          <p:cNvPr id="892" name="Google Shape;892;p90"/>
          <p:cNvSpPr txBox="1"/>
          <p:nvPr/>
        </p:nvSpPr>
        <p:spPr>
          <a:xfrm>
            <a:off x="4831000" y="5512300"/>
            <a:ext cx="277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 brand "przysłania" pole obiektu o tej samej nazwie</a:t>
            </a:r>
            <a:endParaRPr>
              <a:solidFill>
                <a:schemeClr val="accent5"/>
              </a:solidFill>
            </a:endParaRPr>
          </a:p>
        </p:txBody>
      </p:sp>
      <p:sp>
        <p:nvSpPr>
          <p:cNvPr id="893" name="Google Shape;893;p90"/>
          <p:cNvSpPr txBox="1"/>
          <p:nvPr/>
        </p:nvSpPr>
        <p:spPr>
          <a:xfrm>
            <a:off x="1830500" y="5676825"/>
            <a:ext cx="30006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żeby odwołać się do pola musimy użyć słowa kluczowego: </a:t>
            </a:r>
            <a:r>
              <a:rPr b="1" lang="en-US"/>
              <a:t>this</a:t>
            </a:r>
            <a:endParaRPr b="1">
              <a:solidFill>
                <a:schemeClr val="accent5"/>
              </a:solidFill>
            </a:endParaRPr>
          </a:p>
        </p:txBody>
      </p:sp>
      <p:cxnSp>
        <p:nvCxnSpPr>
          <p:cNvPr id="894" name="Google Shape;894;p90"/>
          <p:cNvCxnSpPr/>
          <p:nvPr/>
        </p:nvCxnSpPr>
        <p:spPr>
          <a:xfrm>
            <a:off x="1088900" y="5588500"/>
            <a:ext cx="741600" cy="352800"/>
          </a:xfrm>
          <a:prstGeom prst="straightConnector1">
            <a:avLst/>
          </a:prstGeom>
          <a:noFill/>
          <a:ln cap="flat" cmpd="sng" w="28575">
            <a:solidFill>
              <a:srgbClr val="E06666"/>
            </a:solidFill>
            <a:prstDash val="solid"/>
            <a:round/>
            <a:headEnd len="med" w="med" type="stealth"/>
            <a:tailEnd len="med" w="med" type="none"/>
          </a:ln>
        </p:spPr>
      </p:cxnSp>
      <p:sp>
        <p:nvSpPr>
          <p:cNvPr id="895" name="Google Shape;895;p90"/>
          <p:cNvSpPr txBox="1"/>
          <p:nvPr/>
        </p:nvSpPr>
        <p:spPr>
          <a:xfrm>
            <a:off x="7324425" y="3053950"/>
            <a:ext cx="4682400" cy="21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Automatyczne tworzenie getterów / setterów w IntelliJ:</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US" sz="1800">
                <a:solidFill>
                  <a:schemeClr val="dk1"/>
                </a:solidFill>
              </a:rPr>
              <a:t>{w klasie}</a:t>
            </a:r>
            <a:endParaRPr i="1" sz="1800">
              <a:solidFill>
                <a:schemeClr val="dk1"/>
              </a:solidFill>
            </a:endParaRPr>
          </a:p>
          <a:p>
            <a:pPr indent="0" lvl="0" marL="0" rtl="0" algn="ctr">
              <a:spcBef>
                <a:spcPts val="0"/>
              </a:spcBef>
              <a:spcAft>
                <a:spcPts val="0"/>
              </a:spcAft>
              <a:buNone/>
            </a:pPr>
            <a:r>
              <a:rPr i="1" lang="en-US" sz="1800">
                <a:solidFill>
                  <a:schemeClr val="dk1"/>
                </a:solidFill>
              </a:rPr>
              <a:t>(</a:t>
            </a:r>
            <a:r>
              <a:rPr b="1" i="1" lang="en-US" sz="1800">
                <a:solidFill>
                  <a:schemeClr val="dk1"/>
                </a:solidFill>
              </a:rPr>
              <a:t>Alt + Insert → Getter and Setter)</a:t>
            </a:r>
            <a:endParaRPr i="1" sz="1800">
              <a:solidFill>
                <a:schemeClr val="dk1"/>
              </a:solidFill>
            </a:endParaRPr>
          </a:p>
          <a:p>
            <a:pPr indent="0" lvl="0" marL="457200" rtl="0" algn="ctr">
              <a:spcBef>
                <a:spcPts val="0"/>
              </a:spcBef>
              <a:spcAft>
                <a:spcPts val="0"/>
              </a:spcAft>
              <a:buNone/>
            </a:pPr>
            <a:r>
              <a:rPr lang="en-US" sz="1800">
                <a:solidFill>
                  <a:schemeClr val="dk1"/>
                </a:solidFill>
              </a:rPr>
              <a:t>lub </a:t>
            </a:r>
            <a:endParaRPr sz="1800">
              <a:solidFill>
                <a:schemeClr val="dk1"/>
              </a:solidFill>
            </a:endParaRPr>
          </a:p>
          <a:p>
            <a:pPr indent="0" lvl="0" marL="0" rtl="0" algn="ctr">
              <a:spcBef>
                <a:spcPts val="0"/>
              </a:spcBef>
              <a:spcAft>
                <a:spcPts val="0"/>
              </a:spcAft>
              <a:buClr>
                <a:schemeClr val="dk1"/>
              </a:buClr>
              <a:buSzPts val="1100"/>
              <a:buFont typeface="Arial"/>
              <a:buNone/>
            </a:pPr>
            <a:r>
              <a:rPr b="1" i="1" lang="en-US" sz="1800">
                <a:solidFill>
                  <a:schemeClr val="dk1"/>
                </a:solidFill>
              </a:rPr>
              <a:t>(PPM → Generate →  Getter and Setter</a:t>
            </a:r>
            <a:r>
              <a:rPr i="1" lang="en-US" sz="1800">
                <a:solidFill>
                  <a:schemeClr val="dk1"/>
                </a:solidFill>
              </a:rPr>
              <a:t>)</a:t>
            </a:r>
            <a:endParaRPr i="1" sz="18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91"/>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Konstruktor</a:t>
            </a:r>
            <a:endParaRPr>
              <a:latin typeface="Arial"/>
              <a:ea typeface="Arial"/>
              <a:cs typeface="Arial"/>
              <a:sym typeface="Arial"/>
            </a:endParaRPr>
          </a:p>
        </p:txBody>
      </p:sp>
      <p:sp>
        <p:nvSpPr>
          <p:cNvPr id="901" name="Google Shape;901;p91"/>
          <p:cNvSpPr txBox="1"/>
          <p:nvPr/>
        </p:nvSpPr>
        <p:spPr>
          <a:xfrm>
            <a:off x="151850" y="3014500"/>
            <a:ext cx="4589100" cy="32289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6"/>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private String </a:t>
            </a:r>
            <a:r>
              <a:rPr lang="en-US" sz="1800">
                <a:solidFill>
                  <a:schemeClr val="accent5"/>
                </a:solidFill>
              </a:rPr>
              <a:t>color</a:t>
            </a:r>
            <a:r>
              <a:rPr lang="en-US"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public </a:t>
            </a:r>
            <a:r>
              <a:rPr lang="en-US" sz="1800">
                <a:solidFill>
                  <a:schemeClr val="accent6"/>
                </a:solidFill>
              </a:rPr>
              <a:t>Car</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a:t>
            </a:r>
            <a:r>
              <a:rPr lang="en-US" sz="1800">
                <a:solidFill>
                  <a:schemeClr val="accent6"/>
                </a:solidFill>
              </a:rPr>
              <a:t>Car</a:t>
            </a:r>
            <a:r>
              <a:rPr lang="en-US" sz="1800">
                <a:solidFill>
                  <a:schemeClr val="dk1"/>
                </a:solidFill>
              </a:rPr>
              <a:t>(String brand, String color)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this</a:t>
            </a:r>
            <a:r>
              <a:rPr lang="en-US" sz="1800">
                <a:solidFill>
                  <a:schemeClr val="dk1"/>
                </a:solidFill>
              </a:rPr>
              <a:t>.</a:t>
            </a:r>
            <a:r>
              <a:rPr lang="en-US" sz="1800">
                <a:solidFill>
                  <a:schemeClr val="accent5"/>
                </a:solidFill>
              </a:rPr>
              <a:t>brand</a:t>
            </a:r>
            <a:r>
              <a:rPr lang="en-US" sz="1800">
                <a:solidFill>
                  <a:schemeClr val="dk1"/>
                </a:solidFill>
              </a:rPr>
              <a:t> = brand;</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this</a:t>
            </a:r>
            <a:r>
              <a:rPr lang="en-US" sz="1800">
                <a:solidFill>
                  <a:schemeClr val="dk1"/>
                </a:solidFill>
              </a:rPr>
              <a:t>.</a:t>
            </a:r>
            <a:r>
              <a:rPr lang="en-US" sz="1800">
                <a:solidFill>
                  <a:schemeClr val="accent5"/>
                </a:solidFill>
              </a:rPr>
              <a:t>color</a:t>
            </a:r>
            <a:r>
              <a:rPr lang="en-US" sz="1800">
                <a:solidFill>
                  <a:schemeClr val="dk1"/>
                </a:solidFill>
              </a:rPr>
              <a:t> = color;</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sp>
        <p:nvSpPr>
          <p:cNvPr id="902" name="Google Shape;902;p91"/>
          <p:cNvSpPr txBox="1"/>
          <p:nvPr>
            <p:ph idx="4294967295" type="ctrTitle"/>
          </p:nvPr>
        </p:nvSpPr>
        <p:spPr>
          <a:xfrm>
            <a:off x="64050" y="1006200"/>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Konstruktor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"specjalna" metoda w klasie która służy (głównie) do inicjowania pól obiektu </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903" name="Google Shape;903;p91"/>
          <p:cNvSpPr txBox="1"/>
          <p:nvPr/>
        </p:nvSpPr>
        <p:spPr>
          <a:xfrm>
            <a:off x="3490175" y="39861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musi mieć taką samą nazwę jak klasa; może nie posiadać parametrów</a:t>
            </a:r>
            <a:endParaRPr>
              <a:solidFill>
                <a:schemeClr val="accent5"/>
              </a:solidFill>
            </a:endParaRPr>
          </a:p>
        </p:txBody>
      </p:sp>
      <p:cxnSp>
        <p:nvCxnSpPr>
          <p:cNvPr id="904" name="Google Shape;904;p91"/>
          <p:cNvCxnSpPr/>
          <p:nvPr/>
        </p:nvCxnSpPr>
        <p:spPr>
          <a:xfrm flipH="1" rot="10800000">
            <a:off x="2752825" y="4326713"/>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905" name="Google Shape;905;p91"/>
          <p:cNvSpPr txBox="1"/>
          <p:nvPr/>
        </p:nvSpPr>
        <p:spPr>
          <a:xfrm>
            <a:off x="3691375" y="54571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konstruktorów może być wiele (albo żadnego); muszą się różnić parametrami</a:t>
            </a:r>
            <a:endParaRPr>
              <a:solidFill>
                <a:schemeClr val="accent5"/>
              </a:solidFill>
            </a:endParaRPr>
          </a:p>
        </p:txBody>
      </p:sp>
      <p:cxnSp>
        <p:nvCxnSpPr>
          <p:cNvPr id="906" name="Google Shape;906;p91"/>
          <p:cNvCxnSpPr/>
          <p:nvPr/>
        </p:nvCxnSpPr>
        <p:spPr>
          <a:xfrm>
            <a:off x="3219250" y="5199600"/>
            <a:ext cx="838800" cy="263400"/>
          </a:xfrm>
          <a:prstGeom prst="straightConnector1">
            <a:avLst/>
          </a:prstGeom>
          <a:noFill/>
          <a:ln cap="flat" cmpd="sng" w="28575">
            <a:solidFill>
              <a:srgbClr val="E06666"/>
            </a:solidFill>
            <a:prstDash val="solid"/>
            <a:round/>
            <a:headEnd len="med" w="med" type="stealth"/>
            <a:tailEnd len="med" w="med" type="none"/>
          </a:ln>
        </p:spPr>
      </p:cxnSp>
      <p:sp>
        <p:nvSpPr>
          <p:cNvPr id="907" name="Google Shape;907;p91"/>
          <p:cNvSpPr txBox="1"/>
          <p:nvPr/>
        </p:nvSpPr>
        <p:spPr>
          <a:xfrm>
            <a:off x="3478575" y="3469650"/>
            <a:ext cx="36021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nie zwraca żadnej wartości (nawet </a:t>
            </a:r>
            <a:r>
              <a:rPr b="1" lang="en-US"/>
              <a:t>void</a:t>
            </a:r>
            <a:r>
              <a:rPr lang="en-US"/>
              <a:t>!)</a:t>
            </a:r>
            <a:endParaRPr/>
          </a:p>
        </p:txBody>
      </p:sp>
      <p:cxnSp>
        <p:nvCxnSpPr>
          <p:cNvPr id="908" name="Google Shape;908;p91"/>
          <p:cNvCxnSpPr/>
          <p:nvPr/>
        </p:nvCxnSpPr>
        <p:spPr>
          <a:xfrm flipH="1" rot="10800000">
            <a:off x="1307225" y="3823975"/>
            <a:ext cx="2146200" cy="331800"/>
          </a:xfrm>
          <a:prstGeom prst="straightConnector1">
            <a:avLst/>
          </a:prstGeom>
          <a:noFill/>
          <a:ln cap="flat" cmpd="sng" w="28575">
            <a:solidFill>
              <a:srgbClr val="E06666"/>
            </a:solidFill>
            <a:prstDash val="solid"/>
            <a:round/>
            <a:headEnd len="med" w="med" type="stealth"/>
            <a:tailEnd len="med" w="med" type="none"/>
          </a:ln>
        </p:spPr>
      </p:cxnSp>
      <p:sp>
        <p:nvSpPr>
          <p:cNvPr id="909" name="Google Shape;909;p91"/>
          <p:cNvSpPr txBox="1"/>
          <p:nvPr/>
        </p:nvSpPr>
        <p:spPr>
          <a:xfrm>
            <a:off x="118900" y="1771250"/>
            <a:ext cx="70806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600">
                <a:solidFill>
                  <a:schemeClr val="dk1"/>
                </a:solidFill>
              </a:rPr>
              <a:t>[mod_dost] </a:t>
            </a:r>
            <a:r>
              <a:rPr b="1" lang="en-US" sz="2600">
                <a:solidFill>
                  <a:schemeClr val="accent6"/>
                </a:solidFill>
              </a:rPr>
              <a:t>nazwaKlasy</a:t>
            </a:r>
            <a:r>
              <a:rPr lang="en-US" sz="2600">
                <a:solidFill>
                  <a:schemeClr val="dk1"/>
                </a:solidFill>
              </a:rPr>
              <a:t>(</a:t>
            </a:r>
            <a:r>
              <a:rPr lang="en-US" sz="2600">
                <a:solidFill>
                  <a:srgbClr val="660E7A"/>
                </a:solidFill>
              </a:rPr>
              <a:t>[parametry]</a:t>
            </a:r>
            <a:r>
              <a:rPr lang="en-US" sz="2600">
                <a:solidFill>
                  <a:schemeClr val="dk1"/>
                </a:solidFill>
              </a:rPr>
              <a:t>)</a:t>
            </a:r>
            <a:r>
              <a:rPr b="1" lang="en-US" sz="2600">
                <a:solidFill>
                  <a:schemeClr val="accent5"/>
                </a:solidFill>
              </a:rPr>
              <a:t> </a:t>
            </a:r>
            <a:r>
              <a:rPr lang="en-US" sz="2600">
                <a:solidFill>
                  <a:schemeClr val="dk1"/>
                </a:solidFill>
              </a:rPr>
              <a:t>{</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r>
              <a:rPr lang="en-US" sz="2600">
                <a:solidFill>
                  <a:srgbClr val="20999D"/>
                </a:solidFill>
              </a:rPr>
              <a:t>[ciało konstruktora]</a:t>
            </a:r>
            <a:endParaRPr sz="2600">
              <a:solidFill>
                <a:srgbClr val="20999D"/>
              </a:solidFill>
            </a:endParaRPr>
          </a:p>
          <a:p>
            <a:pPr indent="0" lvl="0" marL="0" rtl="0" algn="l">
              <a:spcBef>
                <a:spcPts val="0"/>
              </a:spcBef>
              <a:spcAft>
                <a:spcPts val="0"/>
              </a:spcAft>
              <a:buClr>
                <a:schemeClr val="dk1"/>
              </a:buClr>
              <a:buSzPts val="1100"/>
              <a:buFont typeface="Arial"/>
              <a:buNone/>
            </a:pPr>
            <a:r>
              <a:rPr lang="en-US" sz="2600">
                <a:solidFill>
                  <a:schemeClr val="dk1"/>
                </a:solidFill>
              </a:rPr>
              <a:t>}</a:t>
            </a:r>
            <a:endParaRPr/>
          </a:p>
        </p:txBody>
      </p:sp>
      <p:sp>
        <p:nvSpPr>
          <p:cNvPr id="910" name="Google Shape;910;p91"/>
          <p:cNvSpPr txBox="1"/>
          <p:nvPr/>
        </p:nvSpPr>
        <p:spPr>
          <a:xfrm>
            <a:off x="7052825" y="1867350"/>
            <a:ext cx="5063100" cy="43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rPr>
              <a:t>[mod_dost]</a:t>
            </a:r>
            <a:r>
              <a:rPr lang="en-US" sz="1700">
                <a:solidFill>
                  <a:schemeClr val="dk1"/>
                </a:solidFill>
              </a:rPr>
              <a:t> - modyfikator dostępu (opcjonalny)   określa "widoczność" konstruktora </a:t>
            </a:r>
            <a:r>
              <a:rPr lang="en-US" sz="1700">
                <a:solidFill>
                  <a:schemeClr val="dk1"/>
                </a:solidFill>
              </a:rPr>
              <a:t>(o tym później)</a:t>
            </a:r>
            <a:endParaRPr sz="1700">
              <a:solidFill>
                <a:schemeClr val="dk1"/>
              </a:solidFill>
            </a:endParaRPr>
          </a:p>
          <a:p>
            <a:pPr indent="0" lvl="0" marL="0" rtl="0" algn="l">
              <a:spcBef>
                <a:spcPts val="0"/>
              </a:spcBef>
              <a:spcAft>
                <a:spcPts val="0"/>
              </a:spcAft>
              <a:buNone/>
            </a:pPr>
            <a:r>
              <a:t/>
            </a:r>
            <a:endParaRPr b="1" sz="1000"/>
          </a:p>
          <a:p>
            <a:pPr indent="0" lvl="0" marL="0" rtl="0" algn="l">
              <a:spcBef>
                <a:spcPts val="0"/>
              </a:spcBef>
              <a:spcAft>
                <a:spcPts val="0"/>
              </a:spcAft>
              <a:buNone/>
            </a:pPr>
            <a:r>
              <a:rPr b="1" lang="en-US" sz="1700">
                <a:solidFill>
                  <a:schemeClr val="accent6"/>
                </a:solidFill>
              </a:rPr>
              <a:t>nazwaKlasy </a:t>
            </a:r>
            <a:r>
              <a:rPr lang="en-US" sz="1700"/>
              <a:t>- konstruktor musi mieć taką samą nazwę jak klasa do której należy</a:t>
            </a:r>
            <a:endParaRPr sz="1700"/>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solidFill>
                  <a:srgbClr val="660E7A"/>
                </a:solidFill>
              </a:rPr>
              <a:t>[parametry]</a:t>
            </a:r>
            <a:r>
              <a:rPr b="1" lang="en-US" sz="1700"/>
              <a:t> </a:t>
            </a:r>
            <a:r>
              <a:rPr lang="en-US" sz="1700"/>
              <a:t>- lista parametrów (rozdzielona przecinkami, opcjonalna) </a:t>
            </a:r>
            <a:endParaRPr sz="1700"/>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solidFill>
                  <a:srgbClr val="20999D"/>
                </a:solidFill>
              </a:rPr>
              <a:t>[ciało konstruktora]</a:t>
            </a:r>
            <a:r>
              <a:rPr b="1" lang="en-US" sz="1700">
                <a:solidFill>
                  <a:schemeClr val="dk1"/>
                </a:solidFill>
              </a:rPr>
              <a:t> </a:t>
            </a:r>
            <a:r>
              <a:rPr lang="en-US" sz="1700">
                <a:solidFill>
                  <a:schemeClr val="dk1"/>
                </a:solidFill>
              </a:rPr>
              <a:t>- zestaw instrukcji, które inicjują pola obiektów i wykonują inne operacje potrzebne do utworzenia nowego obiektu tej klasy</a:t>
            </a:r>
            <a:endParaRPr sz="17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US" sz="1700"/>
              <a:t>liczebność</a:t>
            </a:r>
            <a:r>
              <a:rPr b="1" lang="en-US" sz="1700"/>
              <a:t> </a:t>
            </a:r>
            <a:r>
              <a:rPr lang="en-US" sz="1700"/>
              <a:t>- klasa może mieć od zera do wielu jawnie </a:t>
            </a:r>
            <a:r>
              <a:rPr lang="en-US" sz="1700"/>
              <a:t>utworz</a:t>
            </a:r>
            <a:r>
              <a:rPr lang="en-US" sz="1700"/>
              <a:t>onych konstruktorów</a:t>
            </a:r>
            <a:endParaRPr sz="1700"/>
          </a:p>
          <a:p>
            <a:pPr indent="0" lvl="0" marL="0" rtl="0" algn="l">
              <a:spcBef>
                <a:spcPts val="0"/>
              </a:spcBef>
              <a:spcAft>
                <a:spcPts val="0"/>
              </a:spcAft>
              <a:buClr>
                <a:schemeClr val="dk1"/>
              </a:buClr>
              <a:buSzPts val="1100"/>
              <a:buFont typeface="Arial"/>
              <a:buNone/>
            </a:pPr>
            <a:r>
              <a:t/>
            </a:r>
            <a:endParaRPr sz="1700"/>
          </a:p>
        </p:txBody>
      </p:sp>
      <p:sp>
        <p:nvSpPr>
          <p:cNvPr id="911" name="Google Shape;911;p9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Istnieje konstruktor domyślny!</a:t>
            </a:r>
            <a:endParaRPr sz="24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2"/>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Kod klasy</a:t>
            </a:r>
            <a:endParaRPr>
              <a:latin typeface="Arial"/>
              <a:ea typeface="Arial"/>
              <a:cs typeface="Arial"/>
              <a:sym typeface="Arial"/>
            </a:endParaRPr>
          </a:p>
        </p:txBody>
      </p:sp>
      <p:graphicFrame>
        <p:nvGraphicFramePr>
          <p:cNvPr id="917" name="Google Shape;917;p92"/>
          <p:cNvGraphicFramePr/>
          <p:nvPr/>
        </p:nvGraphicFramePr>
        <p:xfrm>
          <a:off x="226425" y="1506250"/>
          <a:ext cx="3000000" cy="3000000"/>
        </p:xfrm>
        <a:graphic>
          <a:graphicData uri="http://schemas.openxmlformats.org/drawingml/2006/table">
            <a:tbl>
              <a:tblPr>
                <a:noFill/>
                <a:tableStyleId>{728C81B1-6AA7-4C41-816D-1347D68411BE}</a:tableStyleId>
              </a:tblPr>
              <a:tblGrid>
                <a:gridCol w="1712075"/>
              </a:tblGrid>
              <a:tr h="615175">
                <a:tc>
                  <a:txBody>
                    <a:bodyPr>
                      <a:noAutofit/>
                    </a:bodyPr>
                    <a:lstStyle/>
                    <a:p>
                      <a:pPr indent="0" lvl="0" marL="0" rtl="0" algn="ctr">
                        <a:spcBef>
                          <a:spcPts val="0"/>
                        </a:spcBef>
                        <a:spcAft>
                          <a:spcPts val="0"/>
                        </a:spcAft>
                        <a:buNone/>
                      </a:pPr>
                      <a:r>
                        <a:rPr b="1" lang="en-US" sz="1800"/>
                        <a:t>Car</a:t>
                      </a:r>
                      <a:endParaRPr b="1" sz="18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185725">
                <a:tc>
                  <a:txBody>
                    <a:bodyPr>
                      <a:noAutofit/>
                    </a:bodyPr>
                    <a:lstStyle/>
                    <a:p>
                      <a:pPr indent="0" lvl="0" marL="0" rtl="0" algn="l">
                        <a:spcBef>
                          <a:spcPts val="0"/>
                        </a:spcBef>
                        <a:spcAft>
                          <a:spcPts val="0"/>
                        </a:spcAft>
                        <a:buNone/>
                      </a:pPr>
                      <a:r>
                        <a:rPr b="1" lang="en-US">
                          <a:solidFill>
                            <a:schemeClr val="accent5"/>
                          </a:solidFill>
                        </a:rPr>
                        <a:t>brand</a:t>
                      </a:r>
                      <a:endParaRPr b="1">
                        <a:solidFill>
                          <a:schemeClr val="accent5"/>
                        </a:solidFill>
                      </a:endParaRPr>
                    </a:p>
                    <a:p>
                      <a:pPr indent="0" lvl="0" marL="0" rtl="0" algn="l">
                        <a:spcBef>
                          <a:spcPts val="0"/>
                        </a:spcBef>
                        <a:spcAft>
                          <a:spcPts val="0"/>
                        </a:spcAft>
                        <a:buNone/>
                      </a:pPr>
                      <a:r>
                        <a:rPr b="1" lang="en-US">
                          <a:solidFill>
                            <a:schemeClr val="accent5"/>
                          </a:solidFill>
                        </a:rPr>
                        <a:t>color</a:t>
                      </a:r>
                      <a:endParaRPr b="1">
                        <a:solidFill>
                          <a:schemeClr val="accent5"/>
                        </a:solidFill>
                      </a:endParaRPr>
                    </a:p>
                    <a:p>
                      <a:pPr indent="0" lvl="0" marL="0" rtl="0" algn="l">
                        <a:spcBef>
                          <a:spcPts val="0"/>
                        </a:spcBef>
                        <a:spcAft>
                          <a:spcPts val="0"/>
                        </a:spcAft>
                        <a:buNone/>
                      </a:pPr>
                      <a:r>
                        <a:rPr b="1" lang="en-US">
                          <a:solidFill>
                            <a:schemeClr val="accent5"/>
                          </a:solidFill>
                        </a:rPr>
                        <a:t>engineType</a:t>
                      </a:r>
                      <a:endParaRPr b="1">
                        <a:solidFill>
                          <a:schemeClr val="accent5"/>
                        </a:solidFill>
                      </a:endParaRPr>
                    </a:p>
                    <a:p>
                      <a:pPr indent="0" lvl="0" marL="0" rtl="0" algn="l">
                        <a:spcBef>
                          <a:spcPts val="0"/>
                        </a:spcBef>
                        <a:spcAft>
                          <a:spcPts val="0"/>
                        </a:spcAft>
                        <a:buNone/>
                      </a:pPr>
                      <a:r>
                        <a:rPr b="1" lang="en-US">
                          <a:solidFill>
                            <a:schemeClr val="accent5"/>
                          </a:solidFill>
                        </a:rPr>
                        <a:t>numberOfDoors</a:t>
                      </a:r>
                      <a:endParaRPr b="1">
                        <a:solidFill>
                          <a:schemeClr val="accent5"/>
                        </a:solidFill>
                      </a:endParaRPr>
                    </a:p>
                    <a:p>
                      <a:pPr indent="0" lvl="0" marL="0" rtl="0" algn="l">
                        <a:spcBef>
                          <a:spcPts val="0"/>
                        </a:spcBef>
                        <a:spcAft>
                          <a:spcPts val="0"/>
                        </a:spcAft>
                        <a:buNone/>
                      </a:pPr>
                      <a:r>
                        <a:rPr b="1" lang="en-US">
                          <a:solidFill>
                            <a:schemeClr val="accent5"/>
                          </a:solidFill>
                        </a:rPr>
                        <a:t>maxSpeed</a:t>
                      </a:r>
                      <a:endParaRPr b="1">
                        <a:solidFill>
                          <a:schemeClr val="accent5"/>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1025">
                <a:tc>
                  <a:txBody>
                    <a:bodyPr>
                      <a:noAutofit/>
                    </a:bodyPr>
                    <a:lstStyle/>
                    <a:p>
                      <a:pPr indent="0" lvl="0" marL="0" rtl="0" algn="l">
                        <a:spcBef>
                          <a:spcPts val="0"/>
                        </a:spcBef>
                        <a:spcAft>
                          <a:spcPts val="0"/>
                        </a:spcAft>
                        <a:buNone/>
                      </a:pPr>
                      <a:r>
                        <a:rPr b="1" lang="en-US">
                          <a:solidFill>
                            <a:schemeClr val="accent6"/>
                          </a:solidFill>
                        </a:rPr>
                        <a:t>start()</a:t>
                      </a:r>
                      <a:endParaRPr b="1">
                        <a:solidFill>
                          <a:schemeClr val="accent6"/>
                        </a:solidFill>
                      </a:endParaRPr>
                    </a:p>
                    <a:p>
                      <a:pPr indent="0" lvl="0" marL="0" rtl="0" algn="l">
                        <a:spcBef>
                          <a:spcPts val="0"/>
                        </a:spcBef>
                        <a:spcAft>
                          <a:spcPts val="0"/>
                        </a:spcAft>
                        <a:buNone/>
                      </a:pPr>
                      <a:r>
                        <a:rPr b="1" lang="en-US">
                          <a:solidFill>
                            <a:schemeClr val="accent6"/>
                          </a:solidFill>
                        </a:rPr>
                        <a:t>stop()</a:t>
                      </a:r>
                      <a:endParaRPr b="1">
                        <a:solidFill>
                          <a:schemeClr val="accent6"/>
                        </a:solidFill>
                      </a:endParaRPr>
                    </a:p>
                    <a:p>
                      <a:pPr indent="0" lvl="0" marL="0" rtl="0" algn="l">
                        <a:spcBef>
                          <a:spcPts val="0"/>
                        </a:spcBef>
                        <a:spcAft>
                          <a:spcPts val="0"/>
                        </a:spcAft>
                        <a:buNone/>
                      </a:pPr>
                      <a:r>
                        <a:rPr b="1" lang="en-US">
                          <a:solidFill>
                            <a:schemeClr val="accent6"/>
                          </a:solidFill>
                        </a:rPr>
                        <a:t>openDoor()</a:t>
                      </a:r>
                      <a:endParaRPr b="1">
                        <a:solidFill>
                          <a:schemeClr val="accent6"/>
                        </a:solidFill>
                      </a:endParaRPr>
                    </a:p>
                    <a:p>
                      <a:pPr indent="0" lvl="0" marL="0" rtl="0" algn="l">
                        <a:spcBef>
                          <a:spcPts val="0"/>
                        </a:spcBef>
                        <a:spcAft>
                          <a:spcPts val="0"/>
                        </a:spcAft>
                        <a:buNone/>
                      </a:pPr>
                      <a:r>
                        <a:rPr b="1" lang="en-US">
                          <a:solidFill>
                            <a:schemeClr val="accent6"/>
                          </a:solidFill>
                        </a:rPr>
                        <a:t>checkFuel()</a:t>
                      </a:r>
                      <a:endParaRPr b="1">
                        <a:solidFill>
                          <a:schemeClr val="accent6"/>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918" name="Google Shape;918;p92"/>
          <p:cNvSpPr txBox="1"/>
          <p:nvPr/>
        </p:nvSpPr>
        <p:spPr>
          <a:xfrm>
            <a:off x="4990500" y="1612688"/>
            <a:ext cx="3980100" cy="4173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p>
          <a:p>
            <a:pPr indent="0" lvl="0" marL="0" rtl="0" algn="l">
              <a:spcBef>
                <a:spcPts val="0"/>
              </a:spcBef>
              <a:spcAft>
                <a:spcPts val="0"/>
              </a:spcAft>
              <a:buNone/>
            </a:pPr>
            <a:r>
              <a:rPr lang="en-US" sz="1800">
                <a:solidFill>
                  <a:srgbClr val="4A86E8"/>
                </a:solidFill>
              </a:rPr>
              <a:t>    </a:t>
            </a:r>
            <a:r>
              <a:rPr lang="en-US" sz="1800"/>
              <a:t>private String </a:t>
            </a:r>
            <a:r>
              <a:rPr lang="en-US" sz="1800">
                <a:solidFill>
                  <a:schemeClr val="accent5"/>
                </a:solidFill>
              </a:rPr>
              <a:t>engineType</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private int</a:t>
            </a:r>
            <a:r>
              <a:rPr lang="en-US" sz="1800">
                <a:solidFill>
                  <a:srgbClr val="4A86E8"/>
                </a:solidFill>
              </a:rPr>
              <a:t> </a:t>
            </a:r>
            <a:r>
              <a:rPr lang="en-US" sz="1800">
                <a:solidFill>
                  <a:schemeClr val="accent5"/>
                </a:solidFill>
              </a:rPr>
              <a:t>numberOfDoors</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private int </a:t>
            </a:r>
            <a:r>
              <a:rPr lang="en-US" sz="1800">
                <a:solidFill>
                  <a:schemeClr val="accent5"/>
                </a:solidFill>
              </a:rPr>
              <a:t>maxSpeed</a:t>
            </a:r>
            <a:r>
              <a:rPr lang="en-US" sz="1800">
                <a:solidFill>
                  <a:schemeClr val="dk1"/>
                </a:solidFill>
              </a:rPr>
              <a:t>;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a:t>
            </a:r>
            <a:r>
              <a:rPr lang="en-US" sz="1800">
                <a:solidFill>
                  <a:schemeClr val="accent5"/>
                </a:solidFill>
              </a:rPr>
              <a:t>Car</a:t>
            </a:r>
            <a:r>
              <a:rPr lang="en-US" sz="1800">
                <a:solidFill>
                  <a:schemeClr val="dk1"/>
                </a:solidFill>
              </a:rPr>
              <a:t>(</a:t>
            </a:r>
            <a:r>
              <a:rPr lang="en-US" sz="1800"/>
              <a:t>String</a:t>
            </a:r>
            <a:r>
              <a:rPr lang="en-US" sz="1800">
                <a:solidFill>
                  <a:schemeClr val="dk1"/>
                </a:solidFill>
              </a:rPr>
              <a:t> </a:t>
            </a:r>
            <a:r>
              <a:rPr lang="en-US" sz="1800">
                <a:solidFill>
                  <a:schemeClr val="accent5"/>
                </a:solidFill>
              </a:rPr>
              <a: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this</a:t>
            </a:r>
            <a:r>
              <a:rPr lang="en-US" sz="1800">
                <a:solidFill>
                  <a:schemeClr val="dk1"/>
                </a:solidFill>
              </a:rPr>
              <a:t>.</a:t>
            </a:r>
            <a:r>
              <a:rPr lang="en-US" sz="1800">
                <a:solidFill>
                  <a:schemeClr val="accent5"/>
                </a:solidFill>
              </a:rPr>
              <a:t>brand</a:t>
            </a:r>
            <a:r>
              <a:rPr lang="en-US" sz="1800">
                <a:solidFill>
                  <a:schemeClr val="dk1"/>
                </a:solidFill>
              </a:rPr>
              <a:t> = </a:t>
            </a:r>
            <a:r>
              <a:rPr lang="en-US" sz="1800">
                <a:solidFill>
                  <a:schemeClr val="accent5"/>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openDoor()</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int</a:t>
            </a:r>
            <a:r>
              <a:rPr lang="en-US" sz="1800">
                <a:solidFill>
                  <a:srgbClr val="4A86E8"/>
                </a:solidFill>
              </a:rPr>
              <a:t> </a:t>
            </a:r>
            <a:r>
              <a:rPr lang="en-US" sz="1800">
                <a:solidFill>
                  <a:schemeClr val="accent5"/>
                </a:solidFill>
              </a:rPr>
              <a:t>checkFuel()</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cxnSp>
        <p:nvCxnSpPr>
          <p:cNvPr id="919" name="Google Shape;919;p92"/>
          <p:cNvCxnSpPr/>
          <p:nvPr/>
        </p:nvCxnSpPr>
        <p:spPr>
          <a:xfrm flipH="1" rot="10800000">
            <a:off x="2181000" y="18483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920" name="Google Shape;920;p92"/>
          <p:cNvSpPr txBox="1"/>
          <p:nvPr/>
        </p:nvSpPr>
        <p:spPr>
          <a:xfrm>
            <a:off x="2883400" y="1638575"/>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a:t>
            </a:r>
            <a:endParaRPr/>
          </a:p>
        </p:txBody>
      </p:sp>
      <p:grpSp>
        <p:nvGrpSpPr>
          <p:cNvPr id="921" name="Google Shape;921;p92"/>
          <p:cNvGrpSpPr/>
          <p:nvPr/>
        </p:nvGrpSpPr>
        <p:grpSpPr>
          <a:xfrm>
            <a:off x="2143175" y="2377875"/>
            <a:ext cx="2740225" cy="283200"/>
            <a:chOff x="8712700" y="2168300"/>
            <a:chExt cx="2740225" cy="283200"/>
          </a:xfrm>
        </p:grpSpPr>
        <p:sp>
          <p:nvSpPr>
            <p:cNvPr id="922" name="Google Shape;922;p92"/>
            <p:cNvSpPr txBox="1"/>
            <p:nvPr/>
          </p:nvSpPr>
          <p:spPr>
            <a:xfrm>
              <a:off x="9365225" y="21683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właściwości, atrybuty obiektów (stan obiektu)</a:t>
              </a:r>
              <a:endParaRPr/>
            </a:p>
          </p:txBody>
        </p:sp>
        <p:cxnSp>
          <p:nvCxnSpPr>
            <p:cNvPr id="923" name="Google Shape;923;p92"/>
            <p:cNvCxnSpPr/>
            <p:nvPr/>
          </p:nvCxnSpPr>
          <p:spPr>
            <a:xfrm flipH="1" rot="10800000">
              <a:off x="8712700" y="2441600"/>
              <a:ext cx="614700" cy="9900"/>
            </a:xfrm>
            <a:prstGeom prst="straightConnector1">
              <a:avLst/>
            </a:prstGeom>
            <a:noFill/>
            <a:ln cap="flat" cmpd="sng" w="28575">
              <a:solidFill>
                <a:srgbClr val="E06666"/>
              </a:solidFill>
              <a:prstDash val="solid"/>
              <a:round/>
              <a:headEnd len="med" w="med" type="stealth"/>
              <a:tailEnd len="med" w="med" type="none"/>
            </a:ln>
          </p:spPr>
        </p:cxnSp>
      </p:grpSp>
      <p:grpSp>
        <p:nvGrpSpPr>
          <p:cNvPr id="924" name="Google Shape;924;p92"/>
          <p:cNvGrpSpPr/>
          <p:nvPr/>
        </p:nvGrpSpPr>
        <p:grpSpPr>
          <a:xfrm>
            <a:off x="2143175" y="3568775"/>
            <a:ext cx="2827925" cy="294000"/>
            <a:chOff x="8560300" y="3206800"/>
            <a:chExt cx="2827925" cy="294000"/>
          </a:xfrm>
        </p:grpSpPr>
        <p:sp>
          <p:nvSpPr>
            <p:cNvPr id="925" name="Google Shape;925;p92"/>
            <p:cNvSpPr txBox="1"/>
            <p:nvPr/>
          </p:nvSpPr>
          <p:spPr>
            <a:xfrm>
              <a:off x="9300525" y="3206800"/>
              <a:ext cx="2087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usługi, metody obiektów (komunikaty)</a:t>
              </a:r>
              <a:endParaRPr/>
            </a:p>
          </p:txBody>
        </p:sp>
        <p:cxnSp>
          <p:nvCxnSpPr>
            <p:cNvPr id="926" name="Google Shape;926;p92"/>
            <p:cNvCxnSpPr/>
            <p:nvPr/>
          </p:nvCxnSpPr>
          <p:spPr>
            <a:xfrm flipH="1" rot="10800000">
              <a:off x="8560300" y="3490900"/>
              <a:ext cx="614700" cy="9900"/>
            </a:xfrm>
            <a:prstGeom prst="straightConnector1">
              <a:avLst/>
            </a:prstGeom>
            <a:noFill/>
            <a:ln cap="flat" cmpd="sng" w="28575">
              <a:solidFill>
                <a:srgbClr val="E06666"/>
              </a:solidFill>
              <a:prstDash val="solid"/>
              <a:round/>
              <a:headEnd len="med" w="med" type="stealth"/>
              <a:tailEnd len="med" w="med" type="none"/>
            </a:ln>
          </p:spPr>
        </p:cxnSp>
      </p:grpSp>
      <p:cxnSp>
        <p:nvCxnSpPr>
          <p:cNvPr id="927" name="Google Shape;927;p92"/>
          <p:cNvCxnSpPr/>
          <p:nvPr/>
        </p:nvCxnSpPr>
        <p:spPr>
          <a:xfrm flipH="1" rot="10800000">
            <a:off x="6590400" y="1555950"/>
            <a:ext cx="1092600" cy="165900"/>
          </a:xfrm>
          <a:prstGeom prst="straightConnector1">
            <a:avLst/>
          </a:prstGeom>
          <a:noFill/>
          <a:ln cap="flat" cmpd="sng" w="28575">
            <a:solidFill>
              <a:srgbClr val="E06666"/>
            </a:solidFill>
            <a:prstDash val="solid"/>
            <a:round/>
            <a:headEnd len="med" w="med" type="stealth"/>
            <a:tailEnd len="med" w="med" type="none"/>
          </a:ln>
        </p:spPr>
      </p:cxnSp>
      <p:sp>
        <p:nvSpPr>
          <p:cNvPr id="928" name="Google Shape;928;p92"/>
          <p:cNvSpPr txBox="1"/>
          <p:nvPr/>
        </p:nvSpPr>
        <p:spPr>
          <a:xfrm>
            <a:off x="7683125" y="1316050"/>
            <a:ext cx="43746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klasy (patrz reguły tworzenia </a:t>
            </a:r>
            <a:r>
              <a:rPr lang="en-US" u="sng">
                <a:solidFill>
                  <a:schemeClr val="hlink"/>
                </a:solidFill>
                <a:hlinkClick action="ppaction://hlinksldjump" r:id="rId3"/>
              </a:rPr>
              <a:t>identyfikatorów</a:t>
            </a:r>
            <a:r>
              <a:rPr lang="en-US"/>
              <a:t>)</a:t>
            </a:r>
            <a:endParaRPr/>
          </a:p>
          <a:p>
            <a:pPr indent="0" lvl="0" marL="0" rtl="0" algn="l">
              <a:spcBef>
                <a:spcPts val="0"/>
              </a:spcBef>
              <a:spcAft>
                <a:spcPts val="0"/>
              </a:spcAft>
              <a:buNone/>
            </a:pPr>
            <a:r>
              <a:rPr lang="en-US"/>
              <a:t>musi być taka sama jak nazwa pliku w którym jest zapisana</a:t>
            </a:r>
            <a:endParaRPr/>
          </a:p>
        </p:txBody>
      </p:sp>
      <p:cxnSp>
        <p:nvCxnSpPr>
          <p:cNvPr id="929" name="Google Shape;929;p92"/>
          <p:cNvCxnSpPr>
            <a:endCxn id="930" idx="1"/>
          </p:cNvCxnSpPr>
          <p:nvPr/>
        </p:nvCxnSpPr>
        <p:spPr>
          <a:xfrm>
            <a:off x="7615800" y="2142900"/>
            <a:ext cx="1151100" cy="263400"/>
          </a:xfrm>
          <a:prstGeom prst="straightConnector1">
            <a:avLst/>
          </a:prstGeom>
          <a:noFill/>
          <a:ln cap="flat" cmpd="sng" w="28575">
            <a:solidFill>
              <a:srgbClr val="E06666"/>
            </a:solidFill>
            <a:prstDash val="solid"/>
            <a:round/>
            <a:headEnd len="med" w="med" type="stealth"/>
            <a:tailEnd len="med" w="med" type="none"/>
          </a:ln>
        </p:spPr>
      </p:cxnSp>
      <p:sp>
        <p:nvSpPr>
          <p:cNvPr id="930" name="Google Shape;930;p92"/>
          <p:cNvSpPr txBox="1"/>
          <p:nvPr/>
        </p:nvSpPr>
        <p:spPr>
          <a:xfrm>
            <a:off x="8766900" y="2269650"/>
            <a:ext cx="23217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pola klasy</a:t>
            </a:r>
            <a:endParaRPr/>
          </a:p>
        </p:txBody>
      </p:sp>
      <p:cxnSp>
        <p:nvCxnSpPr>
          <p:cNvPr id="931" name="Google Shape;931;p92"/>
          <p:cNvCxnSpPr/>
          <p:nvPr/>
        </p:nvCxnSpPr>
        <p:spPr>
          <a:xfrm flipH="1" rot="10800000">
            <a:off x="8181475" y="2482300"/>
            <a:ext cx="585300" cy="138600"/>
          </a:xfrm>
          <a:prstGeom prst="straightConnector1">
            <a:avLst/>
          </a:prstGeom>
          <a:noFill/>
          <a:ln cap="flat" cmpd="sng" w="28575">
            <a:solidFill>
              <a:srgbClr val="E06666"/>
            </a:solidFill>
            <a:prstDash val="solid"/>
            <a:round/>
            <a:headEnd len="med" w="med" type="stealth"/>
            <a:tailEnd len="med" w="med" type="none"/>
          </a:ln>
        </p:spPr>
      </p:cxnSp>
      <p:cxnSp>
        <p:nvCxnSpPr>
          <p:cNvPr id="932" name="Google Shape;932;p92"/>
          <p:cNvCxnSpPr/>
          <p:nvPr/>
        </p:nvCxnSpPr>
        <p:spPr>
          <a:xfrm flipH="1" rot="10800000">
            <a:off x="8113200" y="2630775"/>
            <a:ext cx="653700" cy="477900"/>
          </a:xfrm>
          <a:prstGeom prst="straightConnector1">
            <a:avLst/>
          </a:prstGeom>
          <a:noFill/>
          <a:ln cap="flat" cmpd="sng" w="28575">
            <a:solidFill>
              <a:srgbClr val="E06666"/>
            </a:solidFill>
            <a:prstDash val="solid"/>
            <a:round/>
            <a:headEnd len="med" w="med" type="stealth"/>
            <a:tailEnd len="med" w="med" type="none"/>
          </a:ln>
        </p:spPr>
      </p:cxnSp>
      <p:cxnSp>
        <p:nvCxnSpPr>
          <p:cNvPr id="933" name="Google Shape;933;p92"/>
          <p:cNvCxnSpPr/>
          <p:nvPr/>
        </p:nvCxnSpPr>
        <p:spPr>
          <a:xfrm flipH="1" rot="10800000">
            <a:off x="6409250" y="3482575"/>
            <a:ext cx="1248600" cy="146400"/>
          </a:xfrm>
          <a:prstGeom prst="straightConnector1">
            <a:avLst/>
          </a:prstGeom>
          <a:noFill/>
          <a:ln cap="flat" cmpd="sng" w="28575">
            <a:solidFill>
              <a:srgbClr val="E06666"/>
            </a:solidFill>
            <a:prstDash val="solid"/>
            <a:round/>
            <a:headEnd len="med" w="med" type="stealth"/>
            <a:tailEnd len="med" w="med" type="none"/>
          </a:ln>
        </p:spPr>
      </p:cxnSp>
      <p:sp>
        <p:nvSpPr>
          <p:cNvPr id="934" name="Google Shape;934;p92"/>
          <p:cNvSpPr txBox="1"/>
          <p:nvPr/>
        </p:nvSpPr>
        <p:spPr>
          <a:xfrm>
            <a:off x="7657850" y="3288350"/>
            <a:ext cx="21285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konstruktor klasy</a:t>
            </a:r>
            <a:endParaRPr/>
          </a:p>
        </p:txBody>
      </p:sp>
      <p:cxnSp>
        <p:nvCxnSpPr>
          <p:cNvPr id="935" name="Google Shape;935;p92"/>
          <p:cNvCxnSpPr>
            <a:endCxn id="936" idx="1"/>
          </p:cNvCxnSpPr>
          <p:nvPr/>
        </p:nvCxnSpPr>
        <p:spPr>
          <a:xfrm>
            <a:off x="8087050" y="4682525"/>
            <a:ext cx="1077900" cy="131700"/>
          </a:xfrm>
          <a:prstGeom prst="straightConnector1">
            <a:avLst/>
          </a:prstGeom>
          <a:noFill/>
          <a:ln cap="flat" cmpd="sng" w="28575">
            <a:solidFill>
              <a:srgbClr val="E06666"/>
            </a:solidFill>
            <a:prstDash val="solid"/>
            <a:round/>
            <a:headEnd len="med" w="med" type="stealth"/>
            <a:tailEnd len="med" w="med" type="none"/>
          </a:ln>
        </p:spPr>
      </p:cxnSp>
      <p:sp>
        <p:nvSpPr>
          <p:cNvPr id="936" name="Google Shape;936;p92"/>
          <p:cNvSpPr txBox="1"/>
          <p:nvPr/>
        </p:nvSpPr>
        <p:spPr>
          <a:xfrm>
            <a:off x="9164950" y="4677575"/>
            <a:ext cx="21285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klasy</a:t>
            </a:r>
            <a:endParaRPr/>
          </a:p>
        </p:txBody>
      </p:sp>
      <p:cxnSp>
        <p:nvCxnSpPr>
          <p:cNvPr id="937" name="Google Shape;937;p92"/>
          <p:cNvCxnSpPr/>
          <p:nvPr/>
        </p:nvCxnSpPr>
        <p:spPr>
          <a:xfrm flipH="1" rot="10800000">
            <a:off x="8248800" y="4940975"/>
            <a:ext cx="887700" cy="9900"/>
          </a:xfrm>
          <a:prstGeom prst="straightConnector1">
            <a:avLst/>
          </a:prstGeom>
          <a:noFill/>
          <a:ln cap="flat" cmpd="sng" w="28575">
            <a:solidFill>
              <a:srgbClr val="E06666"/>
            </a:solidFill>
            <a:prstDash val="solid"/>
            <a:round/>
            <a:headEnd len="med" w="med" type="stealth"/>
            <a:tailEnd len="med" w="med" type="none"/>
          </a:ln>
        </p:spPr>
      </p:cxnSp>
      <p:cxnSp>
        <p:nvCxnSpPr>
          <p:cNvPr id="938" name="Google Shape;938;p92"/>
          <p:cNvCxnSpPr/>
          <p:nvPr/>
        </p:nvCxnSpPr>
        <p:spPr>
          <a:xfrm flipH="1" rot="10800000">
            <a:off x="8365875" y="5048475"/>
            <a:ext cx="790200" cy="360900"/>
          </a:xfrm>
          <a:prstGeom prst="straightConnector1">
            <a:avLst/>
          </a:prstGeom>
          <a:noFill/>
          <a:ln cap="flat" cmpd="sng" w="28575">
            <a:solidFill>
              <a:srgbClr val="E06666"/>
            </a:solidFill>
            <a:prstDash val="solid"/>
            <a:round/>
            <a:headEnd len="med" w="med" type="stealth"/>
            <a:tailEnd len="med" w="med" type="none"/>
          </a:ln>
        </p:spPr>
      </p:cxnSp>
      <p:sp>
        <p:nvSpPr>
          <p:cNvPr id="939" name="Google Shape;939;p92"/>
          <p:cNvSpPr/>
          <p:nvPr/>
        </p:nvSpPr>
        <p:spPr>
          <a:xfrm>
            <a:off x="10697475" y="2661063"/>
            <a:ext cx="1268100" cy="1112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Car.java</a:t>
            </a:r>
            <a:endParaRPr/>
          </a:p>
        </p:txBody>
      </p:sp>
      <p:sp>
        <p:nvSpPr>
          <p:cNvPr id="940" name="Google Shape;940;p92"/>
          <p:cNvSpPr/>
          <p:nvPr/>
        </p:nvSpPr>
        <p:spPr>
          <a:xfrm>
            <a:off x="9253650" y="3258275"/>
            <a:ext cx="1307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3513825" y="3258275"/>
            <a:ext cx="1307100" cy="23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92"/>
          <p:cNvCxnSpPr/>
          <p:nvPr/>
        </p:nvCxnSpPr>
        <p:spPr>
          <a:xfrm rot="10800000">
            <a:off x="9550225" y="1996600"/>
            <a:ext cx="1098300" cy="4857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3"/>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Obiekty</a:t>
            </a:r>
            <a:r>
              <a:rPr lang="en-US">
                <a:latin typeface="Arial"/>
                <a:ea typeface="Arial"/>
                <a:cs typeface="Arial"/>
                <a:sym typeface="Arial"/>
              </a:rPr>
              <a:t> - tworzenie i używanie</a:t>
            </a:r>
            <a:endParaRPr>
              <a:latin typeface="Arial"/>
              <a:ea typeface="Arial"/>
              <a:cs typeface="Arial"/>
              <a:sym typeface="Arial"/>
            </a:endParaRPr>
          </a:p>
        </p:txBody>
      </p:sp>
      <p:sp>
        <p:nvSpPr>
          <p:cNvPr id="948" name="Google Shape;948;p93"/>
          <p:cNvSpPr txBox="1"/>
          <p:nvPr/>
        </p:nvSpPr>
        <p:spPr>
          <a:xfrm>
            <a:off x="4647625" y="1622450"/>
            <a:ext cx="5014500" cy="43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Car </a:t>
            </a:r>
            <a:r>
              <a:rPr lang="en-US" sz="1800">
                <a:solidFill>
                  <a:schemeClr val="accent5"/>
                </a:solidFill>
              </a:rPr>
              <a:t>myCar </a:t>
            </a:r>
            <a:r>
              <a:rPr lang="en-US" sz="1800"/>
              <a:t>= </a:t>
            </a:r>
            <a:r>
              <a:rPr b="1" lang="en-US" sz="1800"/>
              <a:t>new </a:t>
            </a:r>
            <a:r>
              <a:rPr lang="en-US" sz="1800"/>
              <a:t>Car("Ford", "Black");</a:t>
            </a:r>
            <a:endParaRPr sz="1800"/>
          </a:p>
          <a:p>
            <a:pPr indent="0" lvl="0" marL="0" rtl="0" algn="l">
              <a:spcBef>
                <a:spcPts val="0"/>
              </a:spcBef>
              <a:spcAft>
                <a:spcPts val="0"/>
              </a:spcAft>
              <a:buNone/>
            </a:pPr>
            <a:r>
              <a:rPr lang="en-US" sz="1800">
                <a:solidFill>
                  <a:schemeClr val="dk1"/>
                </a:solidFill>
              </a:rPr>
              <a:t>Car </a:t>
            </a:r>
            <a:r>
              <a:rPr lang="en-US" sz="1800">
                <a:solidFill>
                  <a:schemeClr val="accent5"/>
                </a:solidFill>
              </a:rPr>
              <a:t>neighborsCar </a:t>
            </a:r>
            <a:r>
              <a:rPr lang="en-US" sz="1800">
                <a:solidFill>
                  <a:schemeClr val="dk1"/>
                </a:solidFill>
              </a:rPr>
              <a:t>= </a:t>
            </a:r>
            <a:r>
              <a:rPr b="1" lang="en-US" sz="1800">
                <a:solidFill>
                  <a:schemeClr val="dk1"/>
                </a:solidFill>
              </a:rPr>
              <a:t>new </a:t>
            </a:r>
            <a:r>
              <a:rPr lang="en-US" sz="1800">
                <a:solidFill>
                  <a:schemeClr val="dk1"/>
                </a:solidFill>
              </a:rPr>
              <a:t>Car("Skoda", "Red");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start();</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b="1" lang="en-US" sz="1800">
                <a:solidFill>
                  <a:schemeClr val="dk1"/>
                </a:solidFill>
              </a:rPr>
              <a:t>.</a:t>
            </a:r>
            <a:r>
              <a:rPr lang="en-US" sz="1800">
                <a:solidFill>
                  <a:schemeClr val="dk1"/>
                </a:solidFill>
              </a:rPr>
              <a:t>start();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setSpeed(50);</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lang="en-US" sz="1800">
                <a:solidFill>
                  <a:schemeClr val="dk1"/>
                </a:solidFill>
              </a:rPr>
              <a:t>.setSpeed(55);</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setSpeed(70);</a:t>
            </a:r>
            <a:endParaRPr sz="1800">
              <a:solidFill>
                <a:schemeClr val="dk1"/>
              </a:solidFill>
            </a:endParaRPr>
          </a:p>
          <a:p>
            <a:pPr indent="0" lvl="0" marL="0" rtl="0" algn="l">
              <a:spcBef>
                <a:spcPts val="0"/>
              </a:spcBef>
              <a:spcAft>
                <a:spcPts val="0"/>
              </a:spcAft>
              <a:buNone/>
            </a:pPr>
            <a:r>
              <a:rPr lang="en-US" sz="1800">
                <a:solidFill>
                  <a:schemeClr val="accent5"/>
                </a:solidFill>
              </a:rPr>
              <a:t>neighborsCar</a:t>
            </a:r>
            <a:r>
              <a:rPr lang="en-US" sz="1800">
                <a:solidFill>
                  <a:schemeClr val="dk1"/>
                </a:solidFill>
              </a:rPr>
              <a:t>.setSpeed(75);</a:t>
            </a:r>
            <a:endParaRPr sz="1800">
              <a:solidFill>
                <a:schemeClr val="dk1"/>
              </a:solidFill>
            </a:endParaRPr>
          </a:p>
          <a:p>
            <a:pPr indent="0" lvl="0" marL="0" rtl="0" algn="l">
              <a:spcBef>
                <a:spcPts val="0"/>
              </a:spcBef>
              <a:spcAft>
                <a:spcPts val="0"/>
              </a:spcAft>
              <a:buNone/>
            </a:pPr>
            <a:r>
              <a:rPr lang="en-US" sz="1800">
                <a:solidFill>
                  <a:schemeClr val="accent5"/>
                </a:solidFill>
              </a:rPr>
              <a:t>myCar</a:t>
            </a:r>
            <a:r>
              <a:rPr b="1" lang="en-US" sz="1800">
                <a:solidFill>
                  <a:schemeClr val="dk1"/>
                </a:solidFill>
              </a:rPr>
              <a:t>.</a:t>
            </a:r>
            <a:r>
              <a:rPr lang="en-US" sz="1800">
                <a:solidFill>
                  <a:schemeClr val="dk1"/>
                </a:solidFill>
              </a:rPr>
              <a:t>setSpeed(180);</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accent5"/>
                </a:solidFill>
              </a:rPr>
              <a:t>neighborsCar</a:t>
            </a:r>
            <a:r>
              <a:rPr lang="en-US" sz="1800">
                <a:solidFill>
                  <a:schemeClr val="dk1"/>
                </a:solidFill>
              </a:rPr>
              <a:t>.stop();</a:t>
            </a:r>
            <a:endParaRPr sz="1800">
              <a:solidFill>
                <a:schemeClr val="dk1"/>
              </a:solidFill>
            </a:endParaRPr>
          </a:p>
        </p:txBody>
      </p:sp>
      <p:sp>
        <p:nvSpPr>
          <p:cNvPr id="949" name="Google Shape;949;p93"/>
          <p:cNvSpPr txBox="1"/>
          <p:nvPr/>
        </p:nvSpPr>
        <p:spPr>
          <a:xfrm>
            <a:off x="181100" y="1242000"/>
            <a:ext cx="4345500" cy="4956900"/>
          </a:xfrm>
          <a:prstGeom prst="rect">
            <a:avLst/>
          </a:prstGeom>
          <a:noFill/>
          <a:ln cap="flat" cmpd="sng" w="28575">
            <a:solidFill>
              <a:srgbClr val="000000"/>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public class </a:t>
            </a:r>
            <a:r>
              <a:rPr lang="en-US" sz="1800">
                <a:solidFill>
                  <a:schemeClr val="accent5"/>
                </a:solidFill>
              </a:rPr>
              <a:t>Car </a:t>
            </a:r>
            <a:r>
              <a:rPr lang="en-US" sz="1800"/>
              <a:t>{</a:t>
            </a:r>
            <a:endParaRPr sz="1800"/>
          </a:p>
          <a:p>
            <a:pPr indent="0" lvl="0" marL="0" rtl="0" algn="l">
              <a:spcBef>
                <a:spcPts val="0"/>
              </a:spcBef>
              <a:spcAft>
                <a:spcPts val="0"/>
              </a:spcAft>
              <a:buNone/>
            </a:pPr>
            <a:r>
              <a:rPr lang="en-US" sz="1800"/>
              <a:t>    private String </a:t>
            </a:r>
            <a:r>
              <a:rPr lang="en-US" sz="1800">
                <a:solidFill>
                  <a:schemeClr val="accent5"/>
                </a:solidFill>
              </a:rPr>
              <a:t>brand</a:t>
            </a:r>
            <a:r>
              <a:rPr lang="en-US" sz="1800"/>
              <a:t>;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String</a:t>
            </a:r>
            <a:r>
              <a:rPr lang="en-US" sz="1800">
                <a:solidFill>
                  <a:schemeClr val="dk1"/>
                </a:solidFill>
              </a:rPr>
              <a:t> </a:t>
            </a:r>
            <a:r>
              <a:rPr lang="en-US" sz="1800">
                <a:solidFill>
                  <a:schemeClr val="accent5"/>
                </a:solidFill>
              </a:rPr>
              <a:t>color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private int </a:t>
            </a:r>
            <a:r>
              <a:rPr lang="en-US" sz="1800">
                <a:solidFill>
                  <a:schemeClr val="accent5"/>
                </a:solidFill>
              </a:rPr>
              <a:t>speed</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rgbClr val="4A86E8"/>
                </a:solidFill>
              </a:rPr>
              <a:t>    </a:t>
            </a:r>
            <a:endParaRPr sz="1800"/>
          </a:p>
          <a:p>
            <a:pPr indent="0" lvl="0" marL="0" rtl="0" algn="l">
              <a:spcBef>
                <a:spcPts val="0"/>
              </a:spcBef>
              <a:spcAft>
                <a:spcPts val="0"/>
              </a:spcAft>
              <a:buNone/>
            </a:pPr>
            <a:r>
              <a:rPr lang="en-US" sz="1800"/>
              <a:t>    </a:t>
            </a:r>
            <a:r>
              <a:rPr lang="en-US" sz="1800">
                <a:solidFill>
                  <a:schemeClr val="dk1"/>
                </a:solidFill>
              </a:rPr>
              <a:t>public </a:t>
            </a:r>
            <a:r>
              <a:rPr lang="en-US" sz="1800">
                <a:solidFill>
                  <a:schemeClr val="accent5"/>
                </a:solidFill>
              </a:rPr>
              <a:t>Car</a:t>
            </a:r>
            <a:r>
              <a:rPr lang="en-US" sz="1800">
                <a:solidFill>
                  <a:schemeClr val="dk1"/>
                </a:solidFill>
              </a:rPr>
              <a:t>(String </a:t>
            </a:r>
            <a:r>
              <a:rPr lang="en-US" sz="1800">
                <a:solidFill>
                  <a:srgbClr val="20999D"/>
                </a:solidFill>
              </a:rPr>
              <a:t>brand</a:t>
            </a:r>
            <a:r>
              <a:rPr lang="en-US" sz="1800">
                <a:solidFill>
                  <a:schemeClr val="accent5"/>
                </a:solidFill>
              </a:rPr>
              <a:t>, </a:t>
            </a:r>
            <a:r>
              <a:rPr lang="en-US" sz="1800">
                <a:solidFill>
                  <a:schemeClr val="dk1"/>
                </a:solidFill>
              </a:rPr>
              <a:t>String </a:t>
            </a:r>
            <a:r>
              <a:rPr lang="en-US" sz="1800">
                <a:solidFill>
                  <a:srgbClr val="20999D"/>
                </a:solidFill>
              </a:rPr>
              <a:t>color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brand</a:t>
            </a:r>
            <a:r>
              <a:rPr lang="en-US" sz="1800">
                <a:solidFill>
                  <a:schemeClr val="dk1"/>
                </a:solidFill>
              </a:rPr>
              <a:t> = </a:t>
            </a:r>
            <a:r>
              <a:rPr lang="en-US" sz="1800">
                <a:solidFill>
                  <a:srgbClr val="20999D"/>
                </a:solidFill>
              </a:rPr>
              <a:t>brand</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this.</a:t>
            </a:r>
            <a:r>
              <a:rPr lang="en-US" sz="1800">
                <a:solidFill>
                  <a:schemeClr val="accent5"/>
                </a:solidFill>
              </a:rPr>
              <a:t>color</a:t>
            </a:r>
            <a:r>
              <a:rPr lang="en-US" sz="1800">
                <a:solidFill>
                  <a:schemeClr val="dk1"/>
                </a:solidFill>
              </a:rPr>
              <a:t> = </a:t>
            </a:r>
            <a:r>
              <a:rPr lang="en-US" sz="1800">
                <a:solidFill>
                  <a:srgbClr val="20999D"/>
                </a:solidFill>
              </a:rPr>
              <a:t>color</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solidFill>
                  <a:schemeClr val="dk1"/>
                </a:solidFill>
              </a:rPr>
              <a:t>    public String </a:t>
            </a:r>
            <a:r>
              <a:rPr lang="en-US" sz="1800">
                <a:solidFill>
                  <a:schemeClr val="accent5"/>
                </a:solidFill>
              </a:rPr>
              <a:t>getBrand()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dk1"/>
                </a:solidFill>
              </a:rPr>
              <a:t>public String </a:t>
            </a:r>
            <a:r>
              <a:rPr lang="en-US" sz="1800">
                <a:solidFill>
                  <a:schemeClr val="accent5"/>
                </a:solidFill>
              </a:rPr>
              <a:t>getColor()</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t>public void</a:t>
            </a:r>
            <a:r>
              <a:rPr lang="en-US" sz="1800">
                <a:solidFill>
                  <a:schemeClr val="dk1"/>
                </a:solidFill>
              </a:rPr>
              <a:t> </a:t>
            </a:r>
            <a:r>
              <a:rPr lang="en-US" sz="1800">
                <a:solidFill>
                  <a:schemeClr val="accent5"/>
                </a:solidFill>
              </a:rPr>
              <a:t>start()</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dk1"/>
                </a:solidFill>
              </a:rPr>
              <a:t>public void </a:t>
            </a:r>
            <a:r>
              <a:rPr lang="en-US" sz="1800">
                <a:solidFill>
                  <a:schemeClr val="accent5"/>
                </a:solidFill>
              </a:rPr>
              <a:t>setSpeed(int speed)</a:t>
            </a:r>
            <a:r>
              <a:rPr lang="en-US" sz="1800">
                <a:solidFill>
                  <a:schemeClr val="dk1"/>
                </a:solidFill>
              </a:rPr>
              <a:t> {...}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public int </a:t>
            </a:r>
            <a:r>
              <a:rPr lang="en-US" sz="1800">
                <a:solidFill>
                  <a:schemeClr val="accent5"/>
                </a:solidFill>
              </a:rPr>
              <a:t>getSpeed()</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rgbClr val="4A86E8"/>
                </a:solidFill>
              </a:rPr>
              <a:t>    </a:t>
            </a:r>
            <a:r>
              <a:rPr lang="en-US" sz="1800"/>
              <a:t>public void</a:t>
            </a:r>
            <a:r>
              <a:rPr lang="en-US" sz="1800">
                <a:solidFill>
                  <a:schemeClr val="dk1"/>
                </a:solidFill>
              </a:rPr>
              <a:t> </a:t>
            </a:r>
            <a:r>
              <a:rPr lang="en-US" sz="1800">
                <a:solidFill>
                  <a:schemeClr val="accent5"/>
                </a:solidFill>
              </a:rPr>
              <a:t>stop()</a:t>
            </a: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t>}</a:t>
            </a:r>
            <a:endParaRPr sz="1800"/>
          </a:p>
        </p:txBody>
      </p:sp>
      <p:sp>
        <p:nvSpPr>
          <p:cNvPr id="950" name="Google Shape;950;p93"/>
          <p:cNvSpPr txBox="1"/>
          <p:nvPr/>
        </p:nvSpPr>
        <p:spPr>
          <a:xfrm>
            <a:off x="6856100" y="1011675"/>
            <a:ext cx="5170200" cy="4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nowe obiekty tworzymy przez użycie słowa kluczowego new i podanie konstruktora z parametrami</a:t>
            </a:r>
            <a:endParaRPr/>
          </a:p>
        </p:txBody>
      </p:sp>
      <p:cxnSp>
        <p:nvCxnSpPr>
          <p:cNvPr id="951" name="Google Shape;951;p93"/>
          <p:cNvCxnSpPr/>
          <p:nvPr/>
        </p:nvCxnSpPr>
        <p:spPr>
          <a:xfrm flipH="1" rot="10800000">
            <a:off x="6417175" y="1312075"/>
            <a:ext cx="438900" cy="395100"/>
          </a:xfrm>
          <a:prstGeom prst="straightConnector1">
            <a:avLst/>
          </a:prstGeom>
          <a:noFill/>
          <a:ln cap="flat" cmpd="sng" w="28575">
            <a:solidFill>
              <a:srgbClr val="E06666"/>
            </a:solidFill>
            <a:prstDash val="solid"/>
            <a:round/>
            <a:headEnd len="med" w="med" type="stealth"/>
            <a:tailEnd len="med" w="med" type="none"/>
          </a:ln>
        </p:spPr>
      </p:cxnSp>
      <p:sp>
        <p:nvSpPr>
          <p:cNvPr id="952" name="Google Shape;952;p93"/>
          <p:cNvSpPr txBox="1"/>
          <p:nvPr/>
        </p:nvSpPr>
        <p:spPr>
          <a:xfrm>
            <a:off x="5849450" y="2522425"/>
            <a:ext cx="60246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dostęp do metod i pól obiektu (o ile pozwala na to modyfikator dostępu) uzyskujemy przez znak kropki, tzw.: </a:t>
            </a:r>
            <a:r>
              <a:rPr lang="en-US" u="sng"/>
              <a:t>selektor</a:t>
            </a:r>
            <a:endParaRPr u="sng"/>
          </a:p>
        </p:txBody>
      </p:sp>
      <p:cxnSp>
        <p:nvCxnSpPr>
          <p:cNvPr id="953" name="Google Shape;953;p93"/>
          <p:cNvCxnSpPr/>
          <p:nvPr/>
        </p:nvCxnSpPr>
        <p:spPr>
          <a:xfrm flipH="1" rot="10800000">
            <a:off x="5466675" y="2822875"/>
            <a:ext cx="306600" cy="281700"/>
          </a:xfrm>
          <a:prstGeom prst="straightConnector1">
            <a:avLst/>
          </a:prstGeom>
          <a:noFill/>
          <a:ln cap="flat" cmpd="sng" w="28575">
            <a:solidFill>
              <a:srgbClr val="E06666"/>
            </a:solidFill>
            <a:prstDash val="solid"/>
            <a:round/>
            <a:headEnd len="med" w="med" type="stealth"/>
            <a:tailEnd len="med" w="med" type="none"/>
          </a:ln>
        </p:spPr>
      </p:cxnSp>
      <p:sp>
        <p:nvSpPr>
          <p:cNvPr id="954" name="Google Shape;954;p93"/>
          <p:cNvSpPr txBox="1"/>
          <p:nvPr/>
        </p:nvSpPr>
        <p:spPr>
          <a:xfrm>
            <a:off x="9641800" y="1565075"/>
            <a:ext cx="2533200" cy="10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tworzymy 2 obiekty tej samej klasy, z różnymi parametrami, przypisane do zmiennych </a:t>
            </a:r>
            <a:r>
              <a:rPr lang="en-US" u="sng"/>
              <a:t>myCar</a:t>
            </a:r>
            <a:r>
              <a:rPr lang="en-US"/>
              <a:t> i </a:t>
            </a:r>
            <a:r>
              <a:rPr lang="en-US" u="sng"/>
              <a:t>neighborsCar</a:t>
            </a:r>
            <a:endParaRPr u="sng"/>
          </a:p>
          <a:p>
            <a:pPr indent="0" lvl="0" marL="0" rtl="0" algn="l">
              <a:spcBef>
                <a:spcPts val="0"/>
              </a:spcBef>
              <a:spcAft>
                <a:spcPts val="0"/>
              </a:spcAft>
              <a:buNone/>
            </a:pPr>
            <a:r>
              <a:t/>
            </a:r>
            <a:endParaRPr/>
          </a:p>
        </p:txBody>
      </p:sp>
      <p:cxnSp>
        <p:nvCxnSpPr>
          <p:cNvPr id="955" name="Google Shape;955;p93"/>
          <p:cNvCxnSpPr/>
          <p:nvPr/>
        </p:nvCxnSpPr>
        <p:spPr>
          <a:xfrm flipH="1" rot="10800000">
            <a:off x="9257800" y="1950275"/>
            <a:ext cx="384000" cy="8700"/>
          </a:xfrm>
          <a:prstGeom prst="straightConnector1">
            <a:avLst/>
          </a:prstGeom>
          <a:noFill/>
          <a:ln cap="flat" cmpd="sng" w="28575">
            <a:solidFill>
              <a:srgbClr val="E06666"/>
            </a:solidFill>
            <a:prstDash val="solid"/>
            <a:round/>
            <a:headEnd len="med" w="med" type="stealth"/>
            <a:tailEnd len="med" w="med" type="none"/>
          </a:ln>
        </p:spPr>
      </p:cxnSp>
      <p:sp>
        <p:nvSpPr>
          <p:cNvPr id="956" name="Google Shape;956;p93"/>
          <p:cNvSpPr txBox="1"/>
          <p:nvPr/>
        </p:nvSpPr>
        <p:spPr>
          <a:xfrm>
            <a:off x="6382325" y="3622475"/>
            <a:ext cx="58098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na obiektach możemy wywoływać wielokrotnie, zmieniają one tylko stan obiektu na rzecz którego są wywołane (poprzez selektor)</a:t>
            </a:r>
            <a:endParaRPr/>
          </a:p>
        </p:txBody>
      </p:sp>
      <p:cxnSp>
        <p:nvCxnSpPr>
          <p:cNvPr id="957" name="Google Shape;957;p93"/>
          <p:cNvCxnSpPr/>
          <p:nvPr/>
        </p:nvCxnSpPr>
        <p:spPr>
          <a:xfrm flipH="1" rot="10800000">
            <a:off x="5999550" y="3922925"/>
            <a:ext cx="306600" cy="281700"/>
          </a:xfrm>
          <a:prstGeom prst="straightConnector1">
            <a:avLst/>
          </a:prstGeom>
          <a:noFill/>
          <a:ln cap="flat" cmpd="sng" w="28575">
            <a:solidFill>
              <a:srgbClr val="E06666"/>
            </a:solidFill>
            <a:prstDash val="solid"/>
            <a:round/>
            <a:headEnd len="med" w="med" type="stealth"/>
            <a:tailEnd len="med" w="med" type="none"/>
          </a:ln>
        </p:spPr>
      </p:cxnSp>
      <p:sp>
        <p:nvSpPr>
          <p:cNvPr id="958" name="Google Shape;958;p93"/>
          <p:cNvSpPr txBox="1"/>
          <p:nvPr/>
        </p:nvSpPr>
        <p:spPr>
          <a:xfrm>
            <a:off x="7025425" y="2999125"/>
            <a:ext cx="50145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wysyłamy polecenie 'start()' do obiektu oznaczonego przez zmienną myCar</a:t>
            </a:r>
            <a:endParaRPr/>
          </a:p>
        </p:txBody>
      </p:sp>
      <p:cxnSp>
        <p:nvCxnSpPr>
          <p:cNvPr id="959" name="Google Shape;959;p93"/>
          <p:cNvCxnSpPr/>
          <p:nvPr/>
        </p:nvCxnSpPr>
        <p:spPr>
          <a:xfrm flipH="1" rot="10800000">
            <a:off x="6536100" y="3219575"/>
            <a:ext cx="392700" cy="19200"/>
          </a:xfrm>
          <a:prstGeom prst="straightConnector1">
            <a:avLst/>
          </a:prstGeom>
          <a:noFill/>
          <a:ln cap="flat" cmpd="sng" w="28575">
            <a:solidFill>
              <a:srgbClr val="E06666"/>
            </a:solidFill>
            <a:prstDash val="solid"/>
            <a:round/>
            <a:headEnd len="med" w="med" type="stealth"/>
            <a:tailEnd len="med" w="med" type="none"/>
          </a:ln>
        </p:spPr>
      </p:cxnSp>
      <p:sp>
        <p:nvSpPr>
          <p:cNvPr id="960" name="Google Shape;960;p93"/>
          <p:cNvSpPr txBox="1"/>
          <p:nvPr/>
        </p:nvSpPr>
        <p:spPr>
          <a:xfrm>
            <a:off x="8053080" y="4314250"/>
            <a:ext cx="3986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 nawiasach okrągłych podajemy parametry, które będę przekazane do metody</a:t>
            </a:r>
            <a:endParaRPr/>
          </a:p>
        </p:txBody>
      </p:sp>
      <p:cxnSp>
        <p:nvCxnSpPr>
          <p:cNvPr id="961" name="Google Shape;961;p93"/>
          <p:cNvCxnSpPr/>
          <p:nvPr/>
        </p:nvCxnSpPr>
        <p:spPr>
          <a:xfrm flipH="1" rot="10800000">
            <a:off x="7664050" y="4610900"/>
            <a:ext cx="312300" cy="192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7" name="Google Shape;967;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#oop</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Google Shape;972;p95"/>
          <p:cNvSpPr txBox="1"/>
          <p:nvPr/>
        </p:nvSpPr>
        <p:spPr>
          <a:xfrm>
            <a:off x="301000" y="1011675"/>
            <a:ext cx="11766300" cy="514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US" sz="2000"/>
              <a:t>Utwórz klasę Car z polami: </a:t>
            </a:r>
            <a:r>
              <a:rPr lang="en-US" sz="2000">
                <a:solidFill>
                  <a:srgbClr val="20999D"/>
                </a:solidFill>
              </a:rPr>
              <a:t>brand</a:t>
            </a:r>
            <a:r>
              <a:rPr lang="en-US" sz="2000"/>
              <a:t> i </a:t>
            </a:r>
            <a:r>
              <a:rPr lang="en-US" sz="2000">
                <a:solidFill>
                  <a:srgbClr val="20999D"/>
                </a:solidFill>
              </a:rPr>
              <a:t>color</a:t>
            </a:r>
            <a:r>
              <a:rPr lang="en-US" sz="1800"/>
              <a:t> </a:t>
            </a:r>
            <a:endParaRPr sz="1800"/>
          </a:p>
          <a:p>
            <a:pPr indent="0" lvl="0" marL="457200" rtl="0" algn="l">
              <a:spcBef>
                <a:spcPts val="0"/>
              </a:spcBef>
              <a:spcAft>
                <a:spcPts val="0"/>
              </a:spcAft>
              <a:buNone/>
            </a:pPr>
            <a:r>
              <a:rPr i="1" lang="en-US" sz="1800"/>
              <a:t>{</a:t>
            </a:r>
            <a:r>
              <a:rPr i="1" lang="en-US" sz="1800">
                <a:solidFill>
                  <a:schemeClr val="dk1"/>
                </a:solidFill>
              </a:rPr>
              <a:t>na katalogu</a:t>
            </a:r>
            <a:r>
              <a:rPr i="1" lang="en-US" sz="1800"/>
              <a:t>}(</a:t>
            </a:r>
            <a:r>
              <a:rPr b="1" i="1" lang="en-US" sz="1800"/>
              <a:t>Alt + Insert </a:t>
            </a:r>
            <a:r>
              <a:rPr b="1" i="1" lang="en-US" sz="1800">
                <a:solidFill>
                  <a:schemeClr val="dk1"/>
                </a:solidFill>
              </a:rPr>
              <a:t>→ Java Class</a:t>
            </a:r>
            <a:r>
              <a:rPr i="1" lang="en-US" sz="1800">
                <a:solidFill>
                  <a:schemeClr val="dk1"/>
                </a:solidFill>
              </a:rPr>
              <a:t> </a:t>
            </a:r>
            <a:r>
              <a:rPr lang="en-US" sz="1800"/>
              <a:t>lub </a:t>
            </a:r>
            <a:r>
              <a:rPr b="1" i="1" lang="en-US" sz="1800"/>
              <a:t>PPM → New </a:t>
            </a:r>
            <a:r>
              <a:rPr b="1" i="1" lang="en-US" sz="1800">
                <a:solidFill>
                  <a:schemeClr val="dk1"/>
                </a:solidFill>
              </a:rPr>
              <a:t>→ </a:t>
            </a:r>
            <a:r>
              <a:rPr b="1" i="1" lang="en-US" sz="1800"/>
              <a:t> Java Class</a:t>
            </a:r>
            <a:r>
              <a:rPr i="1" lang="en-US" sz="1800"/>
              <a:t>)</a:t>
            </a:r>
            <a:endParaRPr i="1" sz="1800"/>
          </a:p>
          <a:p>
            <a:pPr indent="0" lvl="0" marL="457200" rtl="0" algn="l">
              <a:spcBef>
                <a:spcPts val="0"/>
              </a:spcBef>
              <a:spcAft>
                <a:spcPts val="0"/>
              </a:spcAft>
              <a:buNone/>
            </a:pPr>
            <a:r>
              <a:rPr lang="en-US" sz="1800"/>
              <a:t> </a:t>
            </a:r>
            <a:endParaRPr sz="1800"/>
          </a:p>
          <a:p>
            <a:pPr indent="-355600" lvl="0" marL="457200" rtl="0" algn="l">
              <a:spcBef>
                <a:spcPts val="0"/>
              </a:spcBef>
              <a:spcAft>
                <a:spcPts val="0"/>
              </a:spcAft>
              <a:buSzPts val="2000"/>
              <a:buAutoNum type="arabicPeriod"/>
            </a:pPr>
            <a:r>
              <a:rPr lang="en-US" sz="2000"/>
              <a:t>Dodaj konstruktor i oba pola jako argumenty</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Insert → Constructor</a:t>
            </a:r>
            <a:r>
              <a:rPr i="1" lang="en-US" sz="1800">
                <a:solidFill>
                  <a:schemeClr val="dk1"/>
                </a:solidFill>
              </a:rPr>
              <a:t> </a:t>
            </a:r>
            <a:r>
              <a:rPr lang="en-US" sz="1800">
                <a:solidFill>
                  <a:schemeClr val="dk1"/>
                </a:solidFill>
              </a:rPr>
              <a:t>lub </a:t>
            </a:r>
            <a:r>
              <a:rPr b="1" i="1" lang="en-US" sz="1800">
                <a:solidFill>
                  <a:schemeClr val="dk1"/>
                </a:solidFill>
              </a:rPr>
              <a:t>PPM → Generate →  Constructor</a:t>
            </a:r>
            <a:r>
              <a:rPr i="1" lang="en-US" sz="1800">
                <a:solidFill>
                  <a:schemeClr val="dk1"/>
                </a:solidFill>
              </a:rPr>
              <a:t>)</a:t>
            </a:r>
            <a:endParaRPr i="1" sz="1800">
              <a:solidFill>
                <a:schemeClr val="dk1"/>
              </a:solidFill>
            </a:endParaRPr>
          </a:p>
          <a:p>
            <a:pPr indent="0" lvl="0" marL="457200" rtl="0" algn="l">
              <a:spcBef>
                <a:spcPts val="0"/>
              </a:spcBef>
              <a:spcAft>
                <a:spcPts val="0"/>
              </a:spcAft>
              <a:buNone/>
            </a:pPr>
            <a:r>
              <a:t/>
            </a:r>
            <a:endParaRPr i="1" sz="1800">
              <a:solidFill>
                <a:schemeClr val="dk1"/>
              </a:solidFill>
            </a:endParaRPr>
          </a:p>
          <a:p>
            <a:pPr indent="-355600" lvl="0" marL="457200" rtl="0" algn="l">
              <a:spcBef>
                <a:spcPts val="0"/>
              </a:spcBef>
              <a:spcAft>
                <a:spcPts val="0"/>
              </a:spcAft>
              <a:buSzPts val="2000"/>
              <a:buAutoNum type="arabicPeriod"/>
            </a:pPr>
            <a:r>
              <a:rPr lang="en-US" sz="2000"/>
              <a:t>Dodaj metodę toString() i dodaj oba pola</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Insert → toString() </a:t>
            </a:r>
            <a:r>
              <a:rPr lang="en-US" sz="1800">
                <a:solidFill>
                  <a:schemeClr val="dk1"/>
                </a:solidFill>
              </a:rPr>
              <a:t>lub </a:t>
            </a:r>
            <a:r>
              <a:rPr b="1" i="1" lang="en-US" sz="1800">
                <a:solidFill>
                  <a:schemeClr val="dk1"/>
                </a:solidFill>
              </a:rPr>
              <a:t>PPM → Generate →  toString()</a:t>
            </a:r>
            <a:r>
              <a:rPr i="1" lang="en-US" sz="1800">
                <a:solidFill>
                  <a:schemeClr val="dk1"/>
                </a:solidFill>
              </a:rPr>
              <a:t>)</a:t>
            </a:r>
            <a:endParaRPr i="1" sz="1800">
              <a:solidFill>
                <a:schemeClr val="dk1"/>
              </a:solidFill>
            </a:endParaRPr>
          </a:p>
          <a:p>
            <a:pPr indent="0" lvl="0" marL="457200" rtl="0" algn="l">
              <a:spcBef>
                <a:spcPts val="0"/>
              </a:spcBef>
              <a:spcAft>
                <a:spcPts val="0"/>
              </a:spcAft>
              <a:buNone/>
            </a:pPr>
            <a:r>
              <a:t/>
            </a:r>
            <a:endParaRPr i="1" sz="1800">
              <a:solidFill>
                <a:schemeClr val="dk1"/>
              </a:solidFill>
            </a:endParaRPr>
          </a:p>
          <a:p>
            <a:pPr indent="-355600" lvl="0" marL="457200" rtl="0" algn="l">
              <a:spcBef>
                <a:spcPts val="0"/>
              </a:spcBef>
              <a:spcAft>
                <a:spcPts val="0"/>
              </a:spcAft>
              <a:buSzPts val="2000"/>
              <a:buAutoNum type="arabicPeriod"/>
            </a:pPr>
            <a:r>
              <a:rPr lang="en-US" sz="2000"/>
              <a:t>W klasie </a:t>
            </a:r>
            <a:r>
              <a:rPr lang="en-US" sz="2000">
                <a:solidFill>
                  <a:srgbClr val="20999D"/>
                </a:solidFill>
              </a:rPr>
              <a:t>HelloWorldApp</a:t>
            </a:r>
            <a:r>
              <a:rPr lang="en-US" sz="2000"/>
              <a:t> utwórz nowy obiekt na podstawie klasy Car, np.</a:t>
            </a:r>
            <a:endParaRPr sz="2000"/>
          </a:p>
          <a:p>
            <a:pPr indent="0" lvl="0" marL="457200" rtl="0" algn="ctr">
              <a:spcBef>
                <a:spcPts val="0"/>
              </a:spcBef>
              <a:spcAft>
                <a:spcPts val="0"/>
              </a:spcAft>
              <a:buNone/>
            </a:pPr>
            <a:r>
              <a:rPr lang="en-US" sz="2200">
                <a:solidFill>
                  <a:schemeClr val="accent5"/>
                </a:solidFill>
              </a:rPr>
              <a:t> Car </a:t>
            </a:r>
            <a:r>
              <a:rPr lang="en-US" sz="2200">
                <a:solidFill>
                  <a:schemeClr val="dk1"/>
                </a:solidFill>
              </a:rPr>
              <a:t>toyota = new </a:t>
            </a:r>
            <a:r>
              <a:rPr lang="en-US" sz="2200">
                <a:solidFill>
                  <a:schemeClr val="accent5"/>
                </a:solidFill>
              </a:rPr>
              <a:t>Car</a:t>
            </a:r>
            <a:r>
              <a:rPr lang="en-US" sz="2200">
                <a:solidFill>
                  <a:schemeClr val="dk1"/>
                </a:solidFill>
              </a:rPr>
              <a:t>(</a:t>
            </a:r>
            <a:r>
              <a:rPr lang="en-US" sz="2200">
                <a:solidFill>
                  <a:schemeClr val="accent6"/>
                </a:solidFill>
              </a:rPr>
              <a:t>"Toyota", "black"</a:t>
            </a:r>
            <a:r>
              <a:rPr lang="en-US" sz="2200">
                <a:solidFill>
                  <a:schemeClr val="dk1"/>
                </a:solidFill>
              </a:rPr>
              <a:t>);</a:t>
            </a:r>
            <a:endParaRPr sz="2200">
              <a:solidFill>
                <a:schemeClr val="dk1"/>
              </a:solidFill>
            </a:endParaRPr>
          </a:p>
          <a:p>
            <a:pPr indent="0" lvl="0" marL="457200" rtl="0" algn="ctr">
              <a:spcBef>
                <a:spcPts val="0"/>
              </a:spcBef>
              <a:spcAft>
                <a:spcPts val="0"/>
              </a:spcAft>
              <a:buNone/>
            </a:pPr>
            <a:r>
              <a:t/>
            </a:r>
            <a:endParaRPr sz="1800">
              <a:solidFill>
                <a:schemeClr val="dk1"/>
              </a:solidFill>
            </a:endParaRPr>
          </a:p>
          <a:p>
            <a:pPr indent="-355600" lvl="0" marL="457200" rtl="0" algn="l">
              <a:spcBef>
                <a:spcPts val="0"/>
              </a:spcBef>
              <a:spcAft>
                <a:spcPts val="0"/>
              </a:spcAft>
              <a:buSzPts val="2000"/>
              <a:buAutoNum type="arabicPeriod"/>
            </a:pPr>
            <a:r>
              <a:rPr lang="en-US" sz="2000"/>
              <a:t>Wypisz na konsoli informację o samochodzie</a:t>
            </a:r>
            <a:endParaRPr sz="2000"/>
          </a:p>
          <a:p>
            <a:pPr indent="0" lvl="0" marL="0" rtl="0" algn="ctr">
              <a:spcBef>
                <a:spcPts val="0"/>
              </a:spcBef>
              <a:spcAft>
                <a:spcPts val="0"/>
              </a:spcAft>
              <a:buNone/>
            </a:pPr>
            <a:r>
              <a:rPr lang="en-US" sz="1800">
                <a:solidFill>
                  <a:schemeClr val="dk1"/>
                </a:solidFill>
              </a:rPr>
              <a:t> </a:t>
            </a:r>
            <a:r>
              <a:rPr lang="en-US" sz="2200">
                <a:solidFill>
                  <a:schemeClr val="dk1"/>
                </a:solidFill>
              </a:rPr>
              <a:t>System.out.println(</a:t>
            </a:r>
            <a:r>
              <a:rPr lang="en-US" sz="2200">
                <a:solidFill>
                  <a:schemeClr val="accent6"/>
                </a:solidFill>
              </a:rPr>
              <a:t>"My car is: "</a:t>
            </a:r>
            <a:r>
              <a:rPr lang="en-US" sz="2200">
                <a:solidFill>
                  <a:schemeClr val="dk1"/>
                </a:solidFill>
              </a:rPr>
              <a:t> + </a:t>
            </a:r>
            <a:r>
              <a:rPr lang="en-US" sz="2200">
                <a:solidFill>
                  <a:schemeClr val="accent5"/>
                </a:solidFill>
              </a:rPr>
              <a:t>toyota</a:t>
            </a:r>
            <a:r>
              <a:rPr lang="en-US" sz="2200">
                <a:solidFill>
                  <a:schemeClr val="dk1"/>
                </a:solidFill>
              </a:rPr>
              <a:t>);</a:t>
            </a:r>
            <a:endParaRPr sz="2200"/>
          </a:p>
          <a:p>
            <a:pPr indent="-355600" lvl="0" marL="457200" rtl="0" algn="l">
              <a:spcBef>
                <a:spcPts val="0"/>
              </a:spcBef>
              <a:spcAft>
                <a:spcPts val="0"/>
              </a:spcAft>
              <a:buSzPts val="2000"/>
              <a:buAutoNum type="arabicPeriod"/>
            </a:pPr>
            <a:r>
              <a:rPr lang="en-US" sz="2000"/>
              <a:t>Uruchom program</a:t>
            </a:r>
            <a:endParaRPr sz="2000"/>
          </a:p>
          <a:p>
            <a:pPr indent="0" lvl="0" marL="457200" rtl="0" algn="l">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Car.main()</a:t>
            </a:r>
            <a:r>
              <a:rPr i="1" lang="en-US" sz="1800">
                <a:solidFill>
                  <a:schemeClr val="dk1"/>
                </a:solidFill>
              </a:rPr>
              <a:t>)</a:t>
            </a:r>
            <a:endParaRPr sz="1800">
              <a:solidFill>
                <a:schemeClr val="dk1"/>
              </a:solidFill>
            </a:endParaRPr>
          </a:p>
        </p:txBody>
      </p:sp>
      <p:sp>
        <p:nvSpPr>
          <p:cNvPr id="973" name="Google Shape;973;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#oop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96"/>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979" name="Google Shape;979;p96"/>
          <p:cNvSpPr txBox="1"/>
          <p:nvPr>
            <p:ph idx="4294967295" type="ctrTitle"/>
          </p:nvPr>
        </p:nvSpPr>
        <p:spPr>
          <a:xfrm>
            <a:off x="64050" y="1006200"/>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Referencja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wartość, która oznacza lokalizację (adres) obiektu w pamięci</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980" name="Google Shape;980;p96"/>
          <p:cNvSpPr txBox="1"/>
          <p:nvPr/>
        </p:nvSpPr>
        <p:spPr>
          <a:xfrm>
            <a:off x="330850" y="1922375"/>
            <a:ext cx="44349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Typ prymitywny (numeryczny lub logiczny)</a:t>
            </a:r>
            <a:endParaRPr b="1"/>
          </a:p>
          <a:p>
            <a:pPr indent="0" lvl="0" marL="0" rtl="0" algn="ctr">
              <a:spcBef>
                <a:spcPts val="0"/>
              </a:spcBef>
              <a:spcAft>
                <a:spcPts val="0"/>
              </a:spcAft>
              <a:buNone/>
            </a:pPr>
            <a:r>
              <a:t/>
            </a:r>
            <a:endParaRPr sz="2400"/>
          </a:p>
        </p:txBody>
      </p:sp>
      <p:grpSp>
        <p:nvGrpSpPr>
          <p:cNvPr id="981" name="Google Shape;981;p96"/>
          <p:cNvGrpSpPr/>
          <p:nvPr/>
        </p:nvGrpSpPr>
        <p:grpSpPr>
          <a:xfrm>
            <a:off x="1661575" y="2664000"/>
            <a:ext cx="1698900" cy="1528625"/>
            <a:chOff x="1661575" y="2664000"/>
            <a:chExt cx="1698900" cy="1528625"/>
          </a:xfrm>
        </p:grpSpPr>
        <p:grpSp>
          <p:nvGrpSpPr>
            <p:cNvPr id="982" name="Google Shape;982;p96"/>
            <p:cNvGrpSpPr/>
            <p:nvPr/>
          </p:nvGrpSpPr>
          <p:grpSpPr>
            <a:xfrm>
              <a:off x="1661575" y="2664000"/>
              <a:ext cx="1698900" cy="932400"/>
              <a:chOff x="1661575" y="3654600"/>
              <a:chExt cx="1698900" cy="932400"/>
            </a:xfrm>
          </p:grpSpPr>
          <p:sp>
            <p:nvSpPr>
              <p:cNvPr id="983" name="Google Shape;983;p96"/>
              <p:cNvSpPr txBox="1"/>
              <p:nvPr/>
            </p:nvSpPr>
            <p:spPr>
              <a:xfrm>
                <a:off x="1661575" y="3654600"/>
                <a:ext cx="16989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rPr>
                  <a:t>byte x;</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84" name="Google Shape;984;p96"/>
              <p:cNvCxnSpPr/>
              <p:nvPr/>
            </p:nvCxnSpPr>
            <p:spPr>
              <a:xfrm rot="10800000">
                <a:off x="2510575" y="41966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85" name="Google Shape;985;p96"/>
            <p:cNvSpPr txBox="1"/>
            <p:nvPr/>
          </p:nvSpPr>
          <p:spPr>
            <a:xfrm>
              <a:off x="1661575" y="36919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0</a:t>
              </a:r>
              <a:endParaRPr sz="2400"/>
            </a:p>
          </p:txBody>
        </p:sp>
      </p:grpSp>
      <p:grpSp>
        <p:nvGrpSpPr>
          <p:cNvPr id="986" name="Google Shape;986;p96"/>
          <p:cNvGrpSpPr/>
          <p:nvPr/>
        </p:nvGrpSpPr>
        <p:grpSpPr>
          <a:xfrm>
            <a:off x="1698850" y="4632300"/>
            <a:ext cx="1698900" cy="1528625"/>
            <a:chOff x="1661575" y="2968800"/>
            <a:chExt cx="1698900" cy="1528625"/>
          </a:xfrm>
        </p:grpSpPr>
        <p:grpSp>
          <p:nvGrpSpPr>
            <p:cNvPr id="987" name="Google Shape;987;p96"/>
            <p:cNvGrpSpPr/>
            <p:nvPr/>
          </p:nvGrpSpPr>
          <p:grpSpPr>
            <a:xfrm>
              <a:off x="1661575" y="2968800"/>
              <a:ext cx="1698900" cy="932400"/>
              <a:chOff x="1661575" y="3959400"/>
              <a:chExt cx="1698900" cy="932400"/>
            </a:xfrm>
          </p:grpSpPr>
          <p:sp>
            <p:nvSpPr>
              <p:cNvPr id="988" name="Google Shape;988;p96"/>
              <p:cNvSpPr txBox="1"/>
              <p:nvPr/>
            </p:nvSpPr>
            <p:spPr>
              <a:xfrm>
                <a:off x="1661575" y="3959400"/>
                <a:ext cx="16989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x = 4;</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89" name="Google Shape;989;p96"/>
              <p:cNvCxnSpPr/>
              <p:nvPr/>
            </p:nvCxnSpPr>
            <p:spPr>
              <a:xfrm rot="10800000">
                <a:off x="2510575" y="45014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90" name="Google Shape;990;p96"/>
            <p:cNvSpPr txBox="1"/>
            <p:nvPr/>
          </p:nvSpPr>
          <p:spPr>
            <a:xfrm>
              <a:off x="1661575" y="39967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4</a:t>
              </a:r>
              <a:endParaRPr sz="2400"/>
            </a:p>
          </p:txBody>
        </p:sp>
      </p:grpSp>
      <p:sp>
        <p:nvSpPr>
          <p:cNvPr id="991" name="Google Shape;991;p96"/>
          <p:cNvSpPr txBox="1"/>
          <p:nvPr/>
        </p:nvSpPr>
        <p:spPr>
          <a:xfrm>
            <a:off x="402350" y="2244275"/>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Deklaracja zmiennej </a:t>
            </a:r>
            <a:r>
              <a:rPr b="1" lang="en-US">
                <a:solidFill>
                  <a:schemeClr val="dk1"/>
                </a:solidFill>
              </a:rPr>
              <a:t>x </a:t>
            </a:r>
            <a:r>
              <a:rPr lang="en-US">
                <a:solidFill>
                  <a:schemeClr val="dk1"/>
                </a:solidFill>
              </a:rPr>
              <a:t>wydziela pamięć (1 bajt) do przechowywania liczby</a:t>
            </a:r>
            <a:endParaRPr/>
          </a:p>
        </p:txBody>
      </p:sp>
      <p:sp>
        <p:nvSpPr>
          <p:cNvPr id="992" name="Google Shape;992;p96"/>
          <p:cNvSpPr txBox="1"/>
          <p:nvPr/>
        </p:nvSpPr>
        <p:spPr>
          <a:xfrm>
            <a:off x="402350" y="4229650"/>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Przypisanie wartości zmiennej </a:t>
            </a:r>
            <a:r>
              <a:rPr b="1" lang="en-US">
                <a:solidFill>
                  <a:schemeClr val="dk1"/>
                </a:solidFill>
              </a:rPr>
              <a:t>x </a:t>
            </a:r>
            <a:r>
              <a:rPr lang="en-US">
                <a:solidFill>
                  <a:schemeClr val="dk1"/>
                </a:solidFill>
              </a:rPr>
              <a:t>zmienia obszar pamięci do niej przydzielonej</a:t>
            </a:r>
            <a:endParaRPr/>
          </a:p>
        </p:txBody>
      </p:sp>
      <p:sp>
        <p:nvSpPr>
          <p:cNvPr id="993" name="Google Shape;993;p96"/>
          <p:cNvSpPr txBox="1"/>
          <p:nvPr/>
        </p:nvSpPr>
        <p:spPr>
          <a:xfrm>
            <a:off x="4927100" y="1922375"/>
            <a:ext cx="44349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Typ referencyjny</a:t>
            </a:r>
            <a:endParaRPr sz="2400"/>
          </a:p>
        </p:txBody>
      </p:sp>
      <p:sp>
        <p:nvSpPr>
          <p:cNvPr id="994" name="Google Shape;994;p96"/>
          <p:cNvSpPr txBox="1"/>
          <p:nvPr/>
        </p:nvSpPr>
        <p:spPr>
          <a:xfrm>
            <a:off x="5038625" y="2244275"/>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Deklaracja zmiennej </a:t>
            </a:r>
            <a:r>
              <a:rPr b="1" lang="en-US">
                <a:solidFill>
                  <a:schemeClr val="dk1"/>
                </a:solidFill>
              </a:rPr>
              <a:t>myCar </a:t>
            </a:r>
            <a:r>
              <a:rPr lang="en-US">
                <a:solidFill>
                  <a:schemeClr val="dk1"/>
                </a:solidFill>
              </a:rPr>
              <a:t>nie tworzy obiektu, tylko referencję (wydziela pamięć do jej przechowywania)</a:t>
            </a:r>
            <a:endParaRPr/>
          </a:p>
        </p:txBody>
      </p:sp>
      <p:grpSp>
        <p:nvGrpSpPr>
          <p:cNvPr id="995" name="Google Shape;995;p96"/>
          <p:cNvGrpSpPr/>
          <p:nvPr/>
        </p:nvGrpSpPr>
        <p:grpSpPr>
          <a:xfrm>
            <a:off x="6071175" y="2614775"/>
            <a:ext cx="2047500" cy="1452425"/>
            <a:chOff x="1437650" y="2435400"/>
            <a:chExt cx="2047500" cy="1452425"/>
          </a:xfrm>
        </p:grpSpPr>
        <p:grpSp>
          <p:nvGrpSpPr>
            <p:cNvPr id="996" name="Google Shape;996;p96"/>
            <p:cNvGrpSpPr/>
            <p:nvPr/>
          </p:nvGrpSpPr>
          <p:grpSpPr>
            <a:xfrm>
              <a:off x="1437650" y="2435400"/>
              <a:ext cx="2047500" cy="932400"/>
              <a:chOff x="1437650" y="3426000"/>
              <a:chExt cx="2047500" cy="932400"/>
            </a:xfrm>
          </p:grpSpPr>
          <p:sp>
            <p:nvSpPr>
              <p:cNvPr id="997" name="Google Shape;997;p96"/>
              <p:cNvSpPr txBox="1"/>
              <p:nvPr/>
            </p:nvSpPr>
            <p:spPr>
              <a:xfrm>
                <a:off x="1437650" y="3426000"/>
                <a:ext cx="20475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Car myCar</a:t>
                </a:r>
                <a:r>
                  <a:rPr lang="en-US" sz="2400">
                    <a:solidFill>
                      <a:schemeClr val="dk1"/>
                    </a:solidFill>
                  </a:rPr>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998" name="Google Shape;998;p96"/>
              <p:cNvCxnSpPr/>
              <p:nvPr/>
            </p:nvCxnSpPr>
            <p:spPr>
              <a:xfrm rot="10800000">
                <a:off x="2510575" y="38918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999" name="Google Shape;999;p96"/>
            <p:cNvSpPr txBox="1"/>
            <p:nvPr/>
          </p:nvSpPr>
          <p:spPr>
            <a:xfrm>
              <a:off x="1661575" y="33871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null</a:t>
              </a:r>
              <a:endParaRPr b="1" sz="2400"/>
            </a:p>
          </p:txBody>
        </p:sp>
      </p:grpSp>
      <p:sp>
        <p:nvSpPr>
          <p:cNvPr id="1000" name="Google Shape;1000;p96"/>
          <p:cNvSpPr txBox="1"/>
          <p:nvPr/>
        </p:nvSpPr>
        <p:spPr>
          <a:xfrm>
            <a:off x="5038625" y="4195900"/>
            <a:ext cx="44796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1"/>
                </a:solidFill>
              </a:rPr>
              <a:t>Dopiero zastosowanie wyrażenia </a:t>
            </a:r>
            <a:r>
              <a:rPr b="1" lang="en-US">
                <a:solidFill>
                  <a:schemeClr val="dk1"/>
                </a:solidFill>
              </a:rPr>
              <a:t>new </a:t>
            </a:r>
            <a:r>
              <a:rPr lang="en-US">
                <a:solidFill>
                  <a:schemeClr val="dk1"/>
                </a:solidFill>
              </a:rPr>
              <a:t>tworzy nowy obiekt w pamięci i przydziela adres do obiektu</a:t>
            </a:r>
            <a:endParaRPr/>
          </a:p>
        </p:txBody>
      </p:sp>
      <p:grpSp>
        <p:nvGrpSpPr>
          <p:cNvPr id="1001" name="Google Shape;1001;p96"/>
          <p:cNvGrpSpPr/>
          <p:nvPr/>
        </p:nvGrpSpPr>
        <p:grpSpPr>
          <a:xfrm>
            <a:off x="5336485" y="4668075"/>
            <a:ext cx="3846125" cy="1528625"/>
            <a:chOff x="1046202" y="2740200"/>
            <a:chExt cx="2823673" cy="1528625"/>
          </a:xfrm>
        </p:grpSpPr>
        <p:grpSp>
          <p:nvGrpSpPr>
            <p:cNvPr id="1002" name="Google Shape;1002;p96"/>
            <p:cNvGrpSpPr/>
            <p:nvPr/>
          </p:nvGrpSpPr>
          <p:grpSpPr>
            <a:xfrm>
              <a:off x="1178575" y="2740200"/>
              <a:ext cx="2691300" cy="932400"/>
              <a:chOff x="1178575" y="3730800"/>
              <a:chExt cx="2691300" cy="932400"/>
            </a:xfrm>
          </p:grpSpPr>
          <p:sp>
            <p:nvSpPr>
              <p:cNvPr id="1003" name="Google Shape;1003;p96"/>
              <p:cNvSpPr txBox="1"/>
              <p:nvPr/>
            </p:nvSpPr>
            <p:spPr>
              <a:xfrm>
                <a:off x="1178575" y="3730800"/>
                <a:ext cx="2691300" cy="9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dk1"/>
                    </a:solidFill>
                  </a:rPr>
                  <a:t>myCar</a:t>
                </a:r>
                <a:r>
                  <a:rPr lang="en-US" sz="2400">
                    <a:solidFill>
                      <a:schemeClr val="dk1"/>
                    </a:solidFill>
                  </a:rPr>
                  <a:t> = new Car();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t/>
                </a:r>
                <a:endParaRPr sz="2400"/>
              </a:p>
            </p:txBody>
          </p:sp>
          <p:cxnSp>
            <p:nvCxnSpPr>
              <p:cNvPr id="1004" name="Google Shape;1004;p96"/>
              <p:cNvCxnSpPr/>
              <p:nvPr/>
            </p:nvCxnSpPr>
            <p:spPr>
              <a:xfrm rot="10800000">
                <a:off x="1895202" y="4272800"/>
                <a:ext cx="900" cy="390300"/>
              </a:xfrm>
              <a:prstGeom prst="straightConnector1">
                <a:avLst/>
              </a:prstGeom>
              <a:noFill/>
              <a:ln cap="flat" cmpd="sng" w="28575">
                <a:solidFill>
                  <a:srgbClr val="E06666"/>
                </a:solidFill>
                <a:prstDash val="solid"/>
                <a:round/>
                <a:headEnd len="med" w="med" type="stealth"/>
                <a:tailEnd len="med" w="med" type="none"/>
              </a:ln>
            </p:spPr>
          </p:cxnSp>
        </p:grpSp>
        <p:sp>
          <p:nvSpPr>
            <p:cNvPr id="1005" name="Google Shape;1005;p96"/>
            <p:cNvSpPr txBox="1"/>
            <p:nvPr/>
          </p:nvSpPr>
          <p:spPr>
            <a:xfrm>
              <a:off x="1046202" y="3768125"/>
              <a:ext cx="1655700" cy="500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1304</a:t>
              </a:r>
              <a:endParaRPr sz="2400"/>
            </a:p>
          </p:txBody>
        </p:sp>
      </p:grpSp>
      <p:graphicFrame>
        <p:nvGraphicFramePr>
          <p:cNvPr id="1006" name="Google Shape;1006;p96"/>
          <p:cNvGraphicFramePr/>
          <p:nvPr/>
        </p:nvGraphicFramePr>
        <p:xfrm>
          <a:off x="9817450" y="3173125"/>
          <a:ext cx="3000000" cy="3000000"/>
        </p:xfrm>
        <a:graphic>
          <a:graphicData uri="http://schemas.openxmlformats.org/drawingml/2006/table">
            <a:tbl>
              <a:tblPr>
                <a:noFill/>
                <a:tableStyleId>{728C81B1-6AA7-4C41-816D-1347D68411BE}</a:tableStyleId>
              </a:tblPr>
              <a:tblGrid>
                <a:gridCol w="929200"/>
                <a:gridCol w="929200"/>
              </a:tblGrid>
              <a:tr h="381000">
                <a:tc>
                  <a:txBody>
                    <a:bodyPr>
                      <a:noAutofit/>
                    </a:bodyPr>
                    <a:lstStyle/>
                    <a:p>
                      <a:pPr indent="0" lvl="0" marL="0" rtl="0" algn="ctr">
                        <a:spcBef>
                          <a:spcPts val="0"/>
                        </a:spcBef>
                        <a:spcAft>
                          <a:spcPts val="0"/>
                        </a:spcAft>
                        <a:buNone/>
                      </a:pPr>
                      <a:r>
                        <a:rPr b="1" lang="en-US"/>
                        <a:t>adres </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a:t>wartość</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1296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"Ford"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1308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a:t>
                      </a:r>
                      <a:r>
                        <a:rPr lang="en-US">
                          <a:solidFill>
                            <a:schemeClr val="dk1"/>
                          </a:solidFill>
                        </a:rPr>
                        <a:t>Black"</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1312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en-US"/>
                        <a:t>1316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07" name="Google Shape;1007;p96"/>
          <p:cNvSpPr txBox="1"/>
          <p:nvPr/>
        </p:nvSpPr>
        <p:spPr>
          <a:xfrm>
            <a:off x="9523350" y="2292500"/>
            <a:ext cx="2668500" cy="6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Obszar pamięci przechowujący obiekty nazywa się: </a:t>
            </a:r>
            <a:r>
              <a:rPr b="1" lang="en-US"/>
              <a:t>sterta </a:t>
            </a:r>
            <a:r>
              <a:rPr lang="en-US"/>
              <a:t>(ang. </a:t>
            </a:r>
            <a:r>
              <a:rPr b="1" lang="en-US"/>
              <a:t>heap</a:t>
            </a:r>
            <a:r>
              <a:rPr lang="en-US"/>
              <a:t>)</a:t>
            </a:r>
            <a:endParaRPr/>
          </a:p>
        </p:txBody>
      </p:sp>
      <p:cxnSp>
        <p:nvCxnSpPr>
          <p:cNvPr id="1008" name="Google Shape;1008;p96"/>
          <p:cNvCxnSpPr>
            <a:stCxn id="1005" idx="3"/>
          </p:cNvCxnSpPr>
          <p:nvPr/>
        </p:nvCxnSpPr>
        <p:spPr>
          <a:xfrm flipH="1" rot="10800000">
            <a:off x="7591714" y="4565450"/>
            <a:ext cx="2241600" cy="1380900"/>
          </a:xfrm>
          <a:prstGeom prst="bentConnector3">
            <a:avLst>
              <a:gd fmla="val 79984" name="adj1"/>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97"/>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Typ referencyjny</a:t>
            </a:r>
            <a:endParaRPr>
              <a:latin typeface="Arial"/>
              <a:ea typeface="Arial"/>
              <a:cs typeface="Arial"/>
              <a:sym typeface="Arial"/>
            </a:endParaRPr>
          </a:p>
        </p:txBody>
      </p:sp>
      <p:sp>
        <p:nvSpPr>
          <p:cNvPr id="1014" name="Google Shape;1014;p97"/>
          <p:cNvSpPr txBox="1"/>
          <p:nvPr/>
        </p:nvSpPr>
        <p:spPr>
          <a:xfrm>
            <a:off x="48775" y="1004800"/>
            <a:ext cx="12087000" cy="519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każda zmienna deklarowana z nazwą klasy w miejscu nazwy typu, to zmienna </a:t>
            </a:r>
            <a:r>
              <a:rPr b="1" lang="en-US" sz="1800"/>
              <a:t>typu referencyjnego</a:t>
            </a:r>
            <a:r>
              <a:rPr lang="en-US" sz="1800"/>
              <a:t>, np:</a:t>
            </a:r>
            <a:endParaRPr sz="1800"/>
          </a:p>
          <a:p>
            <a:pPr indent="0" lvl="0" marL="457200" rtl="0" algn="ctr">
              <a:spcBef>
                <a:spcPts val="0"/>
              </a:spcBef>
              <a:spcAft>
                <a:spcPts val="0"/>
              </a:spcAft>
              <a:buNone/>
            </a:pPr>
            <a:r>
              <a:rPr lang="en-US" sz="1800" u="sng"/>
              <a:t>String</a:t>
            </a:r>
            <a:r>
              <a:rPr lang="en-US" sz="1800"/>
              <a:t> </a:t>
            </a:r>
            <a:r>
              <a:rPr lang="en-US" sz="1800">
                <a:solidFill>
                  <a:schemeClr val="accent5"/>
                </a:solidFill>
              </a:rPr>
              <a:t>message</a:t>
            </a:r>
            <a:r>
              <a:rPr lang="en-US" sz="1800"/>
              <a:t>;      </a:t>
            </a:r>
            <a:r>
              <a:rPr lang="en-US" sz="1800" u="sng"/>
              <a:t>Car</a:t>
            </a:r>
            <a:r>
              <a:rPr lang="en-US" sz="1800"/>
              <a:t> </a:t>
            </a:r>
            <a:r>
              <a:rPr lang="en-US" sz="1800">
                <a:solidFill>
                  <a:schemeClr val="accent5"/>
                </a:solidFill>
              </a:rPr>
              <a:t>newCar</a:t>
            </a:r>
            <a:r>
              <a:rPr lang="en-US" sz="1800"/>
              <a:t>;     </a:t>
            </a:r>
            <a:r>
              <a:rPr lang="en-US" sz="1800" u="sng"/>
              <a:t>Date</a:t>
            </a:r>
            <a:r>
              <a:rPr lang="en-US" sz="1800"/>
              <a:t> </a:t>
            </a:r>
            <a:r>
              <a:rPr lang="en-US" sz="1800">
                <a:solidFill>
                  <a:schemeClr val="accent5"/>
                </a:solidFill>
              </a:rPr>
              <a:t>today</a:t>
            </a:r>
            <a:r>
              <a:rPr lang="en-US" sz="1800"/>
              <a:t>;</a:t>
            </a:r>
            <a:endParaRPr sz="1800"/>
          </a:p>
          <a:p>
            <a:pPr indent="-342900" lvl="1" marL="914400" rtl="0" algn="l">
              <a:spcBef>
                <a:spcPts val="0"/>
              </a:spcBef>
              <a:spcAft>
                <a:spcPts val="0"/>
              </a:spcAft>
              <a:buSzPts val="1800"/>
              <a:buChar char="○"/>
            </a:pPr>
            <a:r>
              <a:rPr lang="en-US" sz="1800"/>
              <a:t>mogą one:</a:t>
            </a:r>
            <a:endParaRPr sz="1800"/>
          </a:p>
          <a:p>
            <a:pPr indent="-342900" lvl="2" marL="1371600" rtl="0" algn="l">
              <a:spcBef>
                <a:spcPts val="0"/>
              </a:spcBef>
              <a:spcAft>
                <a:spcPts val="0"/>
              </a:spcAft>
              <a:buSzPts val="1800"/>
              <a:buChar char="■"/>
            </a:pPr>
            <a:r>
              <a:rPr lang="en-US" sz="1800"/>
              <a:t>zawierać referencje (adres / odnośnik) do obiektów (</a:t>
            </a:r>
            <a:r>
              <a:rPr lang="en-US" sz="1800" u="sng"/>
              <a:t>referencja to nie to samo co obiekt!</a:t>
            </a:r>
            <a:r>
              <a:rPr lang="en-US" sz="1800"/>
              <a:t>)</a:t>
            </a:r>
            <a:endParaRPr sz="1800"/>
          </a:p>
          <a:p>
            <a:pPr indent="-342900" lvl="2" marL="1371600" rtl="0" algn="l">
              <a:spcBef>
                <a:spcPts val="0"/>
              </a:spcBef>
              <a:spcAft>
                <a:spcPts val="0"/>
              </a:spcAft>
              <a:buSzPts val="1800"/>
              <a:buChar char="■"/>
            </a:pPr>
            <a:r>
              <a:rPr lang="en-US" sz="1800"/>
              <a:t>nie zawierać żadnej referencji (nie wskazywać na żaden obiekt) - wartość jest równa </a:t>
            </a:r>
            <a:r>
              <a:rPr b="1" lang="en-US" sz="1800"/>
              <a:t>null</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wartości typów referencyjnych to liczby (adresy to liczby) lub wartość </a:t>
            </a:r>
            <a:r>
              <a:rPr b="1" lang="en-US" sz="1800"/>
              <a:t>null </a:t>
            </a:r>
            <a:endParaRPr b="1" sz="1800"/>
          </a:p>
          <a:p>
            <a:pPr indent="0" lvl="0" marL="457200" rtl="0" algn="l">
              <a:spcBef>
                <a:spcPts val="0"/>
              </a:spcBef>
              <a:spcAft>
                <a:spcPts val="0"/>
              </a:spcAft>
              <a:buNone/>
            </a:pPr>
            <a:r>
              <a:rPr lang="en-US" sz="1800"/>
              <a:t>(</a:t>
            </a:r>
            <a:r>
              <a:rPr b="1" lang="en-US" sz="1800"/>
              <a:t>null</a:t>
            </a:r>
            <a:r>
              <a:rPr lang="en-US" sz="1800"/>
              <a:t> to literał typu referencyjnego, tak jak 1 jest literałem typu </a:t>
            </a:r>
            <a:r>
              <a:rPr b="1" lang="en-US" sz="1800"/>
              <a:t>int</a:t>
            </a:r>
            <a:r>
              <a:rPr lang="en-US" sz="1800"/>
              <a: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en-US" sz="1800">
                <a:solidFill>
                  <a:schemeClr val="dk1"/>
                </a:solidFill>
              </a:rPr>
              <a:t>dla wartości typów referencyjnych (mimo że są liczbami) niedopuszczalne są operacje arytmetyczne</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dopuszczalne są natomiast operacje: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porównanie referencji (</a:t>
            </a:r>
            <a:r>
              <a:rPr b="1" lang="en-US" sz="1800">
                <a:solidFill>
                  <a:schemeClr val="dk1"/>
                </a:solidFill>
              </a:rPr>
              <a:t>==</a:t>
            </a:r>
            <a:r>
              <a:rPr lang="en-US" sz="1800">
                <a:solidFill>
                  <a:schemeClr val="dk1"/>
                </a:solidFill>
              </a:rPr>
              <a:t>) / (</a:t>
            </a:r>
            <a:r>
              <a:rPr b="1" lang="en-US" sz="1800">
                <a:solidFill>
                  <a:schemeClr val="dk1"/>
                </a:solidFill>
              </a:rPr>
              <a:t>!=</a:t>
            </a:r>
            <a:r>
              <a:rPr lang="en-US" sz="1800">
                <a:solidFill>
                  <a:schemeClr val="dk1"/>
                </a:solidFill>
              </a:rPr>
              <a:t>), np.: </a:t>
            </a:r>
            <a:r>
              <a:rPr lang="en-US" sz="1800">
                <a:solidFill>
                  <a:schemeClr val="accent5"/>
                </a:solidFill>
              </a:rPr>
              <a:t>myCar </a:t>
            </a:r>
            <a:r>
              <a:rPr b="1" lang="en-US" sz="1800">
                <a:solidFill>
                  <a:schemeClr val="dk1"/>
                </a:solidFill>
              </a:rPr>
              <a:t>== </a:t>
            </a:r>
            <a:r>
              <a:rPr lang="en-US" sz="1800">
                <a:solidFill>
                  <a:schemeClr val="accent5"/>
                </a:solidFill>
              </a:rPr>
              <a:t>yourCar</a:t>
            </a:r>
            <a:r>
              <a:rPr lang="en-US" sz="1800">
                <a:solidFill>
                  <a:schemeClr val="dk1"/>
                </a:solidFill>
              </a:rPr>
              <a:t>; </a:t>
            </a:r>
            <a:r>
              <a:rPr lang="en-US" sz="1800">
                <a:solidFill>
                  <a:schemeClr val="accent5"/>
                </a:solidFill>
              </a:rPr>
              <a:t>message1 </a:t>
            </a:r>
            <a:r>
              <a:rPr b="1" lang="en-US" sz="1800">
                <a:solidFill>
                  <a:schemeClr val="dk1"/>
                </a:solidFill>
              </a:rPr>
              <a:t>!= </a:t>
            </a:r>
            <a:r>
              <a:rPr lang="en-US" sz="1800">
                <a:solidFill>
                  <a:schemeClr val="accent5"/>
                </a:solidFill>
              </a:rPr>
              <a:t>message2</a:t>
            </a:r>
            <a:endParaRPr sz="1800">
              <a:solidFill>
                <a:schemeClr val="accent5"/>
              </a:solidFill>
            </a:endParaRPr>
          </a:p>
          <a:p>
            <a:pPr indent="-342900" lvl="1" marL="914400" rtl="0" algn="l">
              <a:spcBef>
                <a:spcPts val="0"/>
              </a:spcBef>
              <a:spcAft>
                <a:spcPts val="0"/>
              </a:spcAft>
              <a:buClr>
                <a:schemeClr val="dk1"/>
              </a:buClr>
              <a:buSzPts val="1800"/>
              <a:buChar char="○"/>
            </a:pPr>
            <a:r>
              <a:rPr lang="en-US" sz="1800">
                <a:solidFill>
                  <a:schemeClr val="dk1"/>
                </a:solidFill>
              </a:rPr>
              <a:t>przypisanie wartości innej referencji lub "resetowanie" przez ustawienie wartości </a:t>
            </a:r>
            <a:r>
              <a:rPr b="1" lang="en-US" sz="1800">
                <a:solidFill>
                  <a:schemeClr val="dk1"/>
                </a:solidFill>
              </a:rPr>
              <a:t>null</a:t>
            </a:r>
            <a:r>
              <a:rPr lang="en-US" sz="1800">
                <a:solidFill>
                  <a:schemeClr val="dk1"/>
                </a:solidFill>
              </a:rPr>
              <a:t>, np.:</a:t>
            </a:r>
            <a:r>
              <a:rPr b="1" lang="en-US" sz="1800">
                <a:solidFill>
                  <a:schemeClr val="dk1"/>
                </a:solidFill>
              </a:rPr>
              <a:t> </a:t>
            </a:r>
            <a:r>
              <a:rPr lang="en-US" sz="1800">
                <a:solidFill>
                  <a:schemeClr val="accent5"/>
                </a:solidFill>
              </a:rPr>
              <a:t>myCar </a:t>
            </a:r>
            <a:r>
              <a:rPr lang="en-US" sz="1800"/>
              <a:t>= </a:t>
            </a:r>
            <a:r>
              <a:rPr b="1" lang="en-US" sz="1800"/>
              <a:t>null</a:t>
            </a:r>
            <a:endParaRPr b="1" sz="1800"/>
          </a:p>
          <a:p>
            <a:pPr indent="0" lvl="0" marL="914400" rtl="0" algn="l">
              <a:spcBef>
                <a:spcPts val="0"/>
              </a:spcBef>
              <a:spcAft>
                <a:spcPts val="0"/>
              </a:spcAft>
              <a:buNone/>
            </a:pPr>
            <a:r>
              <a:t/>
            </a:r>
            <a:endParaRPr b="1" sz="1800"/>
          </a:p>
          <a:p>
            <a:pPr indent="-342900" lvl="0" marL="457200" rtl="0" algn="l">
              <a:spcBef>
                <a:spcPts val="0"/>
              </a:spcBef>
              <a:spcAft>
                <a:spcPts val="0"/>
              </a:spcAft>
              <a:buClr>
                <a:schemeClr val="dk1"/>
              </a:buClr>
              <a:buSzPts val="1800"/>
              <a:buChar char="●"/>
            </a:pPr>
            <a:r>
              <a:rPr lang="en-US" sz="1800">
                <a:solidFill>
                  <a:schemeClr val="dk1"/>
                </a:solidFill>
              </a:rPr>
              <a:t>do przeprowadzenia operacji na obiekcie na który wskazuje referencja służy selektor (znak kropki), np.: </a:t>
            </a:r>
            <a:r>
              <a:rPr lang="en-US" sz="1800">
                <a:solidFill>
                  <a:schemeClr val="accent5"/>
                </a:solidFill>
              </a:rPr>
              <a:t>myCar.</a:t>
            </a:r>
            <a:r>
              <a:rPr lang="en-US" sz="1800"/>
              <a:t>start() - uwaga jeżeli referencja ma wartość </a:t>
            </a:r>
            <a:r>
              <a:rPr b="1" lang="en-US" sz="1800"/>
              <a:t>null</a:t>
            </a:r>
            <a:r>
              <a:rPr lang="en-US" sz="1800"/>
              <a:t>, to w czasie wykonania programu </a:t>
            </a:r>
            <a:r>
              <a:rPr lang="en-US" sz="1800">
                <a:solidFill>
                  <a:schemeClr val="dk1"/>
                </a:solidFill>
              </a:rPr>
              <a:t>wystąpi błąd</a:t>
            </a:r>
            <a:r>
              <a:rPr lang="en-US" sz="1800"/>
              <a:t>, a konkretnie wyjątek: </a:t>
            </a:r>
            <a:r>
              <a:rPr b="1" lang="en-US" sz="1800"/>
              <a:t>NullPointerException</a:t>
            </a:r>
            <a:endParaRPr b="1" sz="1800"/>
          </a:p>
        </p:txBody>
      </p:sp>
      <p:sp>
        <p:nvSpPr>
          <p:cNvPr id="1015" name="Google Shape;1015;p97"/>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pl.sda.oop</a:t>
            </a:r>
            <a:r>
              <a:rPr lang="en-US" sz="2400">
                <a:solidFill>
                  <a:schemeClr val="accent6"/>
                </a:solidFill>
              </a:rPr>
              <a:t>.</a:t>
            </a:r>
            <a:r>
              <a:rPr lang="en-US" sz="2400">
                <a:solidFill>
                  <a:schemeClr val="accent6"/>
                </a:solidFill>
              </a:rPr>
              <a:t>PrimitivesVsReferences</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98"/>
          <p:cNvSpPr txBox="1"/>
          <p:nvPr>
            <p:ph type="title"/>
          </p:nvPr>
        </p:nvSpPr>
        <p:spPr>
          <a:xfrm>
            <a:off x="0" y="4867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 przekazywanie przez wartość</a:t>
            </a:r>
            <a:endParaRPr>
              <a:latin typeface="Arial"/>
              <a:ea typeface="Arial"/>
              <a:cs typeface="Arial"/>
              <a:sym typeface="Arial"/>
            </a:endParaRPr>
          </a:p>
        </p:txBody>
      </p:sp>
      <p:sp>
        <p:nvSpPr>
          <p:cNvPr id="1021" name="Google Shape;1021;p98"/>
          <p:cNvSpPr txBox="1"/>
          <p:nvPr>
            <p:ph idx="4294967295" type="ctrTitle"/>
          </p:nvPr>
        </p:nvSpPr>
        <p:spPr>
          <a:xfrm>
            <a:off x="60325" y="1036225"/>
            <a:ext cx="12063900" cy="779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US" sz="1800">
                <a:latin typeface="Arial"/>
                <a:ea typeface="Arial"/>
                <a:cs typeface="Arial"/>
                <a:sym typeface="Arial"/>
              </a:rPr>
              <a:t>W Javie argumenty przekazywane są metodom wyłącznie przez wartość. Czyli w samej metodzie odwołujemy się do kopii a nie do faktycznego argumentu.</a:t>
            </a:r>
            <a:endParaRPr sz="1800">
              <a:latin typeface="Arial"/>
              <a:ea typeface="Arial"/>
              <a:cs typeface="Arial"/>
              <a:sym typeface="Arial"/>
            </a:endParaRPr>
          </a:p>
          <a:p>
            <a:pPr indent="0" lvl="0" marL="0" rtl="0" algn="l">
              <a:spcBef>
                <a:spcPts val="0"/>
              </a:spcBef>
              <a:spcAft>
                <a:spcPts val="0"/>
              </a:spcAft>
              <a:buNone/>
            </a:pPr>
            <a:r>
              <a:t/>
            </a:r>
            <a:endParaRPr b="1" sz="2000" u="sng">
              <a:solidFill>
                <a:schemeClr val="accent6"/>
              </a:solidFill>
              <a:latin typeface="Arial"/>
              <a:ea typeface="Arial"/>
              <a:cs typeface="Arial"/>
              <a:sym typeface="Arial"/>
            </a:endParaRPr>
          </a:p>
        </p:txBody>
      </p:sp>
      <p:sp>
        <p:nvSpPr>
          <p:cNvPr id="1022" name="Google Shape;1022;p98"/>
          <p:cNvSpPr txBox="1"/>
          <p:nvPr/>
        </p:nvSpPr>
        <p:spPr>
          <a:xfrm>
            <a:off x="585325" y="2155925"/>
            <a:ext cx="26340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int x = 10;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solidFill>
                  <a:schemeClr val="accent6"/>
                </a:solidFill>
              </a:rPr>
              <a:t>increment</a:t>
            </a:r>
            <a:r>
              <a:rPr lang="en-US" sz="1800"/>
              <a:t>(x);</a:t>
            </a:r>
            <a:endParaRPr sz="1800"/>
          </a:p>
          <a:p>
            <a:pPr indent="0" lvl="0" marL="0" rtl="0" algn="l">
              <a:spcBef>
                <a:spcPts val="0"/>
              </a:spcBef>
              <a:spcAft>
                <a:spcPts val="0"/>
              </a:spcAft>
              <a:buNone/>
            </a:pPr>
            <a:r>
              <a:t/>
            </a:r>
            <a:endParaRPr sz="1800"/>
          </a:p>
          <a:p>
            <a:pPr indent="0" lvl="0" marL="0" rtl="0" algn="l">
              <a:spcBef>
                <a:spcPts val="0"/>
              </a:spcBef>
              <a:spcAft>
                <a:spcPts val="0"/>
              </a:spcAft>
              <a:buClr>
                <a:srgbClr val="000000"/>
              </a:buClr>
              <a:buSzPts val="1100"/>
              <a:buFont typeface="Arial"/>
              <a:buNone/>
            </a:pPr>
            <a:r>
              <a:rPr lang="en-US" sz="1800"/>
              <a:t>System.out.println(x);</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t>void </a:t>
            </a:r>
            <a:r>
              <a:rPr lang="en-US" sz="1800">
                <a:solidFill>
                  <a:schemeClr val="accent6"/>
                </a:solidFill>
              </a:rPr>
              <a:t>increment</a:t>
            </a:r>
            <a:r>
              <a:rPr lang="en-US" sz="1800"/>
              <a:t>(int 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023" name="Google Shape;1023;p98"/>
          <p:cNvCxnSpPr/>
          <p:nvPr/>
        </p:nvCxnSpPr>
        <p:spPr>
          <a:xfrm flipH="1" rot="10800000">
            <a:off x="2102950" y="23745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4" name="Google Shape;1024;p98"/>
          <p:cNvSpPr txBox="1"/>
          <p:nvPr/>
        </p:nvSpPr>
        <p:spPr>
          <a:xfrm>
            <a:off x="2805350" y="2088625"/>
            <a:ext cx="25212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deklaracja i inicjalizacja zmiennej </a:t>
            </a:r>
            <a:r>
              <a:rPr b="1" lang="en-US"/>
              <a:t>x</a:t>
            </a:r>
            <a:r>
              <a:rPr lang="en-US"/>
              <a:t>, </a:t>
            </a:r>
            <a:r>
              <a:rPr b="1" lang="en-US"/>
              <a:t>x </a:t>
            </a:r>
            <a:r>
              <a:rPr lang="en-US"/>
              <a:t>ma wartość 10</a:t>
            </a:r>
            <a:endParaRPr/>
          </a:p>
        </p:txBody>
      </p:sp>
      <p:cxnSp>
        <p:nvCxnSpPr>
          <p:cNvPr id="1025" name="Google Shape;1025;p98"/>
          <p:cNvCxnSpPr/>
          <p:nvPr/>
        </p:nvCxnSpPr>
        <p:spPr>
          <a:xfrm flipH="1" rot="10800000">
            <a:off x="2343150" y="29604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6" name="Google Shape;1026;p98"/>
          <p:cNvSpPr txBox="1"/>
          <p:nvPr/>
        </p:nvSpPr>
        <p:spPr>
          <a:xfrm>
            <a:off x="3045550" y="2616275"/>
            <a:ext cx="25212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przekazujemy zmienną x jako argument do metody</a:t>
            </a:r>
            <a:endParaRPr/>
          </a:p>
        </p:txBody>
      </p:sp>
      <p:sp>
        <p:nvSpPr>
          <p:cNvPr id="1027" name="Google Shape;1027;p98"/>
          <p:cNvSpPr/>
          <p:nvPr/>
        </p:nvSpPr>
        <p:spPr>
          <a:xfrm>
            <a:off x="243875" y="2936350"/>
            <a:ext cx="390225" cy="1951075"/>
          </a:xfrm>
          <a:custGeom>
            <a:rect b="b" l="l" r="r" t="t"/>
            <a:pathLst>
              <a:path extrusionOk="0" h="78043" w="15609">
                <a:moveTo>
                  <a:pt x="15609" y="0"/>
                </a:moveTo>
                <a:lnTo>
                  <a:pt x="0" y="0"/>
                </a:lnTo>
                <a:lnTo>
                  <a:pt x="0" y="78043"/>
                </a:lnTo>
                <a:lnTo>
                  <a:pt x="12487" y="78043"/>
                </a:lnTo>
              </a:path>
            </a:pathLst>
          </a:custGeom>
          <a:noFill/>
          <a:ln cap="flat" cmpd="sng" w="28575">
            <a:solidFill>
              <a:srgbClr val="E06666"/>
            </a:solidFill>
            <a:prstDash val="solid"/>
            <a:round/>
            <a:headEnd len="med" w="med" type="none"/>
            <a:tailEnd len="med" w="med" type="stealth"/>
          </a:ln>
        </p:spPr>
      </p:sp>
      <p:cxnSp>
        <p:nvCxnSpPr>
          <p:cNvPr id="1028" name="Google Shape;1028;p98"/>
          <p:cNvCxnSpPr/>
          <p:nvPr/>
        </p:nvCxnSpPr>
        <p:spPr>
          <a:xfrm flipH="1" rot="10800000">
            <a:off x="2876550" y="346120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29" name="Google Shape;1029;p98"/>
          <p:cNvSpPr txBox="1"/>
          <p:nvPr/>
        </p:nvSpPr>
        <p:spPr>
          <a:xfrm>
            <a:off x="3598450" y="3232750"/>
            <a:ext cx="20499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x </a:t>
            </a:r>
            <a:r>
              <a:rPr lang="en-US"/>
              <a:t>ma nadal wartość 10!</a:t>
            </a:r>
            <a:endParaRPr/>
          </a:p>
        </p:txBody>
      </p:sp>
      <p:cxnSp>
        <p:nvCxnSpPr>
          <p:cNvPr id="1030" name="Google Shape;1030;p98"/>
          <p:cNvCxnSpPr/>
          <p:nvPr/>
        </p:nvCxnSpPr>
        <p:spPr>
          <a:xfrm flipH="1" rot="10800000">
            <a:off x="3017350" y="48891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31" name="Google Shape;1031;p98"/>
          <p:cNvSpPr txBox="1"/>
          <p:nvPr/>
        </p:nvSpPr>
        <p:spPr>
          <a:xfrm>
            <a:off x="3719750" y="4603225"/>
            <a:ext cx="25212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parametr metody </a:t>
            </a:r>
            <a:r>
              <a:rPr b="1" lang="en-US"/>
              <a:t>y </a:t>
            </a:r>
            <a:r>
              <a:rPr lang="en-US"/>
              <a:t>jest kopią zmiennej </a:t>
            </a:r>
            <a:r>
              <a:rPr b="1" lang="en-US"/>
              <a:t>x </a:t>
            </a:r>
            <a:r>
              <a:rPr lang="en-US"/>
              <a:t>i ma wartość 10</a:t>
            </a:r>
            <a:endParaRPr/>
          </a:p>
        </p:txBody>
      </p:sp>
      <p:cxnSp>
        <p:nvCxnSpPr>
          <p:cNvPr id="1032" name="Google Shape;1032;p98"/>
          <p:cNvCxnSpPr/>
          <p:nvPr/>
        </p:nvCxnSpPr>
        <p:spPr>
          <a:xfrm flipH="1" rot="10800000">
            <a:off x="3017350" y="54225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033" name="Google Shape;1033;p98"/>
          <p:cNvSpPr txBox="1"/>
          <p:nvPr/>
        </p:nvSpPr>
        <p:spPr>
          <a:xfrm>
            <a:off x="3719750" y="5136625"/>
            <a:ext cx="25212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 tej operacji zmieni się wartość </a:t>
            </a:r>
            <a:r>
              <a:rPr b="1" lang="en-US"/>
              <a:t>y</a:t>
            </a:r>
            <a:r>
              <a:rPr lang="en-US"/>
              <a:t>, teraz </a:t>
            </a:r>
            <a:r>
              <a:rPr b="1" lang="en-US"/>
              <a:t>y </a:t>
            </a:r>
            <a:r>
              <a:rPr lang="en-US"/>
              <a:t>= 11.</a:t>
            </a:r>
            <a:endParaRPr/>
          </a:p>
          <a:p>
            <a:pPr indent="0" lvl="0" marL="0" rtl="0" algn="l">
              <a:spcBef>
                <a:spcPts val="0"/>
              </a:spcBef>
              <a:spcAft>
                <a:spcPts val="0"/>
              </a:spcAft>
              <a:buNone/>
            </a:pPr>
            <a:r>
              <a:rPr b="1" lang="en-US"/>
              <a:t>x </a:t>
            </a:r>
            <a:r>
              <a:rPr lang="en-US"/>
              <a:t>pozostaje niezmieniony</a:t>
            </a:r>
            <a:endParaRPr/>
          </a:p>
        </p:txBody>
      </p:sp>
      <p:sp>
        <p:nvSpPr>
          <p:cNvPr id="1034" name="Google Shape;1034;p98"/>
          <p:cNvSpPr txBox="1"/>
          <p:nvPr/>
        </p:nvSpPr>
        <p:spPr>
          <a:xfrm>
            <a:off x="6350725" y="2194950"/>
            <a:ext cx="58413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Car car1</a:t>
            </a:r>
            <a:r>
              <a:rPr lang="en-US" sz="1800">
                <a:solidFill>
                  <a:schemeClr val="dk1"/>
                </a:solidFill>
              </a:rPr>
              <a:t> = new Car("Audi", "Black");</a:t>
            </a:r>
            <a:endParaRPr sz="1800">
              <a:solidFill>
                <a:schemeClr val="dk1"/>
              </a:solidFill>
            </a:endParaRPr>
          </a:p>
          <a:p>
            <a:pPr indent="0" lvl="0" marL="0" rtl="0" algn="l">
              <a:spcBef>
                <a:spcPts val="0"/>
              </a:spcBef>
              <a:spcAft>
                <a:spcPts val="0"/>
              </a:spcAft>
              <a:buNone/>
            </a:pPr>
            <a:r>
              <a:rPr lang="en-US" sz="1800">
                <a:solidFill>
                  <a:schemeClr val="dk1"/>
                </a:solidFill>
              </a:rPr>
              <a:t>Car car2 = new Car("Toyota", "White");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accent6"/>
                </a:solidFill>
              </a:rPr>
              <a:t>switchCars</a:t>
            </a:r>
            <a:r>
              <a:rPr lang="en-US" sz="1800">
                <a:solidFill>
                  <a:schemeClr val="dk1"/>
                </a:solidFill>
              </a:rPr>
              <a:t>(car1, car2);</a:t>
            </a:r>
            <a:endParaRPr sz="1800">
              <a:solidFill>
                <a:schemeClr val="dk1"/>
              </a:solidFill>
            </a:endParaRPr>
          </a:p>
          <a:p>
            <a:pPr indent="0" lvl="0" marL="0" rtl="0" algn="l">
              <a:spcBef>
                <a:spcPts val="0"/>
              </a:spcBef>
              <a:spcAft>
                <a:spcPts val="0"/>
              </a:spcAft>
              <a:buNone/>
            </a:pPr>
            <a:r>
              <a:rPr lang="en-US" sz="1800">
                <a:solidFill>
                  <a:schemeClr val="dk1"/>
                </a:solidFill>
              </a:rPr>
              <a:t>System.out.println(car1.getBrand()); </a:t>
            </a:r>
            <a:r>
              <a:rPr lang="en-US" sz="1800">
                <a:solidFill>
                  <a:schemeClr val="accent3"/>
                </a:solidFill>
              </a:rPr>
              <a:t>// Audi</a:t>
            </a:r>
            <a:endParaRPr sz="1800">
              <a:solidFill>
                <a:schemeClr val="accent3"/>
              </a:solidFill>
            </a:endParaRPr>
          </a:p>
          <a:p>
            <a:pPr indent="0" lvl="0" marL="0" rtl="0" algn="l">
              <a:spcBef>
                <a:spcPts val="0"/>
              </a:spcBef>
              <a:spcAft>
                <a:spcPts val="0"/>
              </a:spcAft>
              <a:buNone/>
            </a:pPr>
            <a:r>
              <a:rPr lang="en-US" sz="1800">
                <a:solidFill>
                  <a:schemeClr val="dk1"/>
                </a:solidFill>
              </a:rPr>
              <a:t>System.out.println(car2.getBrand()); </a:t>
            </a:r>
            <a:r>
              <a:rPr lang="en-US" sz="1800">
                <a:solidFill>
                  <a:schemeClr val="accent3"/>
                </a:solidFill>
              </a:rPr>
              <a:t>// Ford</a:t>
            </a:r>
            <a:endParaRPr sz="1800">
              <a:solidFill>
                <a:schemeClr val="dk1"/>
              </a:solidFill>
            </a:endParaRPr>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void </a:t>
            </a:r>
            <a:r>
              <a:rPr lang="en-US" sz="1800">
                <a:solidFill>
                  <a:schemeClr val="accent6"/>
                </a:solidFill>
              </a:rPr>
              <a:t>switchCars</a:t>
            </a:r>
            <a:r>
              <a:rPr lang="en-US" sz="1800">
                <a:solidFill>
                  <a:schemeClr val="dk1"/>
                </a:solidFill>
              </a:rPr>
              <a:t>(Car car1, Car car2) {</a:t>
            </a:r>
            <a:endParaRPr sz="1800">
              <a:solidFill>
                <a:schemeClr val="dk1"/>
              </a:solidFill>
            </a:endParaRPr>
          </a:p>
          <a:p>
            <a:pPr indent="0" lvl="0" marL="0" rtl="0" algn="l">
              <a:spcBef>
                <a:spcPts val="0"/>
              </a:spcBef>
              <a:spcAft>
                <a:spcPts val="0"/>
              </a:spcAft>
              <a:buNone/>
            </a:pPr>
            <a:r>
              <a:rPr lang="en-US" sz="1800">
                <a:solidFill>
                  <a:schemeClr val="dk1"/>
                </a:solidFill>
              </a:rPr>
              <a:t>	Car tmp = car1;</a:t>
            </a:r>
            <a:endParaRPr sz="1800">
              <a:solidFill>
                <a:schemeClr val="dk1"/>
              </a:solidFill>
            </a:endParaRPr>
          </a:p>
          <a:p>
            <a:pPr indent="0" lvl="0" marL="0" rtl="0" algn="l">
              <a:spcBef>
                <a:spcPts val="0"/>
              </a:spcBef>
              <a:spcAft>
                <a:spcPts val="0"/>
              </a:spcAft>
              <a:buNone/>
            </a:pPr>
            <a:r>
              <a:rPr lang="en-US" sz="1800">
                <a:solidFill>
                  <a:schemeClr val="dk1"/>
                </a:solidFill>
              </a:rPr>
              <a:t>	car1 = car2;</a:t>
            </a:r>
            <a:endParaRPr sz="1800">
              <a:solidFill>
                <a:schemeClr val="dk1"/>
              </a:solidFill>
            </a:endParaRPr>
          </a:p>
          <a:p>
            <a:pPr indent="0" lvl="0" marL="0" rtl="0" algn="l">
              <a:spcBef>
                <a:spcPts val="0"/>
              </a:spcBef>
              <a:spcAft>
                <a:spcPts val="0"/>
              </a:spcAft>
              <a:buNone/>
            </a:pPr>
            <a:r>
              <a:rPr lang="en-US" sz="1800">
                <a:solidFill>
                  <a:schemeClr val="dk1"/>
                </a:solidFill>
              </a:rPr>
              <a:t>	car2 = tmp;</a:t>
            </a:r>
            <a:endParaRPr sz="1800">
              <a:solidFill>
                <a:schemeClr val="dk1"/>
              </a:solidFill>
            </a:endParaRPr>
          </a:p>
          <a:p>
            <a:pPr indent="0" lvl="0" marL="0" rtl="0" algn="l">
              <a:spcBef>
                <a:spcPts val="0"/>
              </a:spcBef>
              <a:spcAft>
                <a:spcPts val="0"/>
              </a:spcAft>
              <a:buNone/>
            </a:pPr>
            <a:r>
              <a:rPr lang="en-US" sz="1800">
                <a:solidFill>
                  <a:schemeClr val="dk1"/>
                </a:solidFill>
              </a:rPr>
              <a:t>	car1.setBrand("Ford");</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solidFill>
                <a:schemeClr val="dk1"/>
              </a:solidFill>
            </a:endParaRPr>
          </a:p>
        </p:txBody>
      </p:sp>
      <p:sp>
        <p:nvSpPr>
          <p:cNvPr id="1035" name="Google Shape;1035;p98"/>
          <p:cNvSpPr/>
          <p:nvPr/>
        </p:nvSpPr>
        <p:spPr>
          <a:xfrm>
            <a:off x="6027475" y="3283875"/>
            <a:ext cx="390225" cy="1379215"/>
          </a:xfrm>
          <a:custGeom>
            <a:rect b="b" l="l" r="r" t="t"/>
            <a:pathLst>
              <a:path extrusionOk="0" h="78043" w="15609">
                <a:moveTo>
                  <a:pt x="15609" y="0"/>
                </a:moveTo>
                <a:lnTo>
                  <a:pt x="0" y="0"/>
                </a:lnTo>
                <a:lnTo>
                  <a:pt x="0" y="78043"/>
                </a:lnTo>
                <a:lnTo>
                  <a:pt x="12487" y="78043"/>
                </a:lnTo>
              </a:path>
            </a:pathLst>
          </a:custGeom>
          <a:noFill/>
          <a:ln cap="flat" cmpd="sng" w="28575">
            <a:solidFill>
              <a:srgbClr val="E06666"/>
            </a:solidFill>
            <a:prstDash val="solid"/>
            <a:round/>
            <a:headEnd len="med" w="med" type="none"/>
            <a:tailEnd len="med" w="med" type="stealth"/>
          </a:ln>
        </p:spPr>
      </p:sp>
      <p:cxnSp>
        <p:nvCxnSpPr>
          <p:cNvPr id="1036" name="Google Shape;1036;p98"/>
          <p:cNvCxnSpPr>
            <a:endCxn id="1034" idx="2"/>
          </p:cNvCxnSpPr>
          <p:nvPr/>
        </p:nvCxnSpPr>
        <p:spPr>
          <a:xfrm>
            <a:off x="9082075" y="4975350"/>
            <a:ext cx="189300" cy="594900"/>
          </a:xfrm>
          <a:prstGeom prst="straightConnector1">
            <a:avLst/>
          </a:prstGeom>
          <a:noFill/>
          <a:ln cap="flat" cmpd="sng" w="28575">
            <a:solidFill>
              <a:srgbClr val="E06666"/>
            </a:solidFill>
            <a:prstDash val="solid"/>
            <a:round/>
            <a:headEnd len="med" w="med" type="stealth"/>
            <a:tailEnd len="med" w="med" type="none"/>
          </a:ln>
        </p:spPr>
      </p:cxnSp>
      <p:sp>
        <p:nvSpPr>
          <p:cNvPr id="1037" name="Google Shape;1037;p98"/>
          <p:cNvSpPr txBox="1"/>
          <p:nvPr/>
        </p:nvSpPr>
        <p:spPr>
          <a:xfrm>
            <a:off x="9394375" y="4674650"/>
            <a:ext cx="28428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 są tworzone nowe referencje do których kopiowane są adresy obiektów przekazanych w wywołaniu metody. Obiekty na które wskazują parametry są te same więc można je (obiekty) zmienić, np.:  przez settery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opakowujące </a:t>
            </a:r>
            <a:endParaRPr>
              <a:latin typeface="Arial"/>
              <a:ea typeface="Arial"/>
              <a:cs typeface="Arial"/>
              <a:sym typeface="Arial"/>
            </a:endParaRPr>
          </a:p>
        </p:txBody>
      </p:sp>
      <p:sp>
        <p:nvSpPr>
          <p:cNvPr id="1043" name="Google Shape;1043;p99"/>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pl.sda.datatypes.Wrappers</a:t>
            </a:r>
            <a:endParaRPr/>
          </a:p>
        </p:txBody>
      </p:sp>
      <p:sp>
        <p:nvSpPr>
          <p:cNvPr id="1044" name="Google Shape;1044;p99"/>
          <p:cNvSpPr txBox="1"/>
          <p:nvPr>
            <p:ph idx="4294967295" type="ctrTitle"/>
          </p:nvPr>
        </p:nvSpPr>
        <p:spPr>
          <a:xfrm>
            <a:off x="95050" y="1002875"/>
            <a:ext cx="11996700" cy="811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Klasa opakowująca (ang. wrapper)</a:t>
            </a:r>
            <a:endParaRPr b="1" sz="2000" u="sng">
              <a:solidFill>
                <a:schemeClr val="accent6"/>
              </a:solidFill>
              <a:latin typeface="Arial"/>
              <a:ea typeface="Arial"/>
              <a:cs typeface="Arial"/>
              <a:sym typeface="Arial"/>
            </a:endParaRPr>
          </a:p>
          <a:p>
            <a:pPr indent="0" lvl="0" marL="457200" rtl="0" algn="ctr">
              <a:spcBef>
                <a:spcPts val="0"/>
              </a:spcBef>
              <a:spcAft>
                <a:spcPts val="0"/>
              </a:spcAft>
              <a:buNone/>
            </a:pPr>
            <a:r>
              <a:rPr lang="en-US" sz="2000">
                <a:latin typeface="Arial"/>
                <a:ea typeface="Arial"/>
                <a:cs typeface="Arial"/>
                <a:sym typeface="Arial"/>
              </a:rPr>
              <a:t>klasa, która opakowuje wartości typów pierwotnych (int, char, double) czyniąc z nich zwykłe obiekty.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045" name="Google Shape;1045;p99"/>
          <p:cNvSpPr txBox="1"/>
          <p:nvPr/>
        </p:nvSpPr>
        <p:spPr>
          <a:xfrm>
            <a:off x="95050" y="1930750"/>
            <a:ext cx="2673600" cy="432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int 		</a:t>
            </a:r>
            <a:r>
              <a:rPr b="1" lang="en-US" sz="1800">
                <a:solidFill>
                  <a:schemeClr val="dk1"/>
                </a:solidFill>
              </a:rPr>
              <a:t>→ 	Integer</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short 	→	Short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byte	→ 	Byte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long	→ 	Long</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float 	→ 	Float</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double  	→ 	Double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None/>
            </a:pPr>
            <a:r>
              <a:rPr b="1" lang="en-US" sz="1800">
                <a:solidFill>
                  <a:schemeClr val="dk1"/>
                </a:solidFill>
              </a:rPr>
              <a:t>char 	→ 	Character</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boolean	→ 	Boolean</a:t>
            </a:r>
            <a:endParaRPr b="1" sz="1800">
              <a:solidFill>
                <a:schemeClr val="dk1"/>
              </a:solidFill>
            </a:endParaRPr>
          </a:p>
        </p:txBody>
      </p:sp>
      <p:sp>
        <p:nvSpPr>
          <p:cNvPr id="1046" name="Google Shape;1046;p99"/>
          <p:cNvSpPr txBox="1"/>
          <p:nvPr/>
        </p:nvSpPr>
        <p:spPr>
          <a:xfrm>
            <a:off x="2932650" y="1940275"/>
            <a:ext cx="4068000" cy="3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Integer </a:t>
            </a:r>
            <a:r>
              <a:rPr lang="en-US" sz="2400"/>
              <a:t>a = new </a:t>
            </a:r>
            <a:r>
              <a:rPr b="1" lang="en-US" sz="2400"/>
              <a:t>Integer</a:t>
            </a:r>
            <a:r>
              <a:rPr lang="en-US" sz="2400"/>
              <a:t>(5);</a:t>
            </a:r>
            <a:endParaRPr sz="2400"/>
          </a:p>
          <a:p>
            <a:pPr indent="0" lvl="0" marL="0" rtl="0" algn="l">
              <a:spcBef>
                <a:spcPts val="0"/>
              </a:spcBef>
              <a:spcAft>
                <a:spcPts val="0"/>
              </a:spcAft>
              <a:buNone/>
            </a:pPr>
            <a:r>
              <a:rPr b="1" lang="en-US" sz="2400"/>
              <a:t>int </a:t>
            </a:r>
            <a:r>
              <a:rPr lang="en-US" sz="2400"/>
              <a:t>b = a.</a:t>
            </a:r>
            <a:r>
              <a:rPr lang="en-US" sz="2400">
                <a:solidFill>
                  <a:schemeClr val="accent5"/>
                </a:solidFill>
              </a:rPr>
              <a:t>intValue()</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t>int </a:t>
            </a:r>
            <a:r>
              <a:rPr lang="en-US" sz="2400"/>
              <a:t>c = a;</a:t>
            </a:r>
            <a:endParaRPr sz="2400"/>
          </a:p>
          <a:p>
            <a:pPr indent="0" lvl="0" marL="0" rtl="0" algn="l">
              <a:spcBef>
                <a:spcPts val="0"/>
              </a:spcBef>
              <a:spcAft>
                <a:spcPts val="0"/>
              </a:spcAft>
              <a:buNone/>
            </a:pPr>
            <a:r>
              <a:rPr lang="en-US" sz="2400"/>
              <a:t>Integer d = 10;</a:t>
            </a:r>
            <a:endParaRPr sz="2400"/>
          </a:p>
        </p:txBody>
      </p:sp>
      <p:sp>
        <p:nvSpPr>
          <p:cNvPr id="1047" name="Google Shape;1047;p99"/>
          <p:cNvSpPr txBox="1"/>
          <p:nvPr/>
        </p:nvSpPr>
        <p:spPr>
          <a:xfrm>
            <a:off x="6584850" y="3746050"/>
            <a:ext cx="5597400" cy="20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Double </a:t>
            </a:r>
            <a:r>
              <a:rPr lang="en-US" sz="2400"/>
              <a:t>d = </a:t>
            </a:r>
            <a:r>
              <a:rPr b="1" lang="en-US" sz="2400"/>
              <a:t>Double</a:t>
            </a:r>
            <a:r>
              <a:rPr lang="en-US" sz="2400"/>
              <a:t>.</a:t>
            </a:r>
            <a:r>
              <a:rPr lang="en-US" sz="2400">
                <a:solidFill>
                  <a:schemeClr val="accent5"/>
                </a:solidFill>
              </a:rPr>
              <a:t>parseDouble(</a:t>
            </a:r>
            <a:r>
              <a:rPr lang="en-US" sz="2400"/>
              <a:t>“2.5”</a:t>
            </a:r>
            <a:r>
              <a:rPr lang="en-US" sz="2400">
                <a:solidFill>
                  <a:schemeClr val="accent5"/>
                </a:solidFill>
              </a:rPr>
              <a:t>)</a:t>
            </a:r>
            <a:r>
              <a:rPr lang="en-US" sz="2400"/>
              <a:t>;</a:t>
            </a:r>
            <a:endParaRPr sz="2400"/>
          </a:p>
          <a:p>
            <a:pPr indent="0" lvl="0" marL="0" rtl="0" algn="l">
              <a:spcBef>
                <a:spcPts val="0"/>
              </a:spcBef>
              <a:spcAft>
                <a:spcPts val="0"/>
              </a:spcAft>
              <a:buNone/>
            </a:pPr>
            <a:r>
              <a:rPr b="1" lang="en-US" sz="2400"/>
              <a:t>double </a:t>
            </a:r>
            <a:r>
              <a:rPr lang="en-US" sz="2400"/>
              <a:t>e = d.</a:t>
            </a:r>
            <a:r>
              <a:rPr lang="en-US" sz="2400">
                <a:solidFill>
                  <a:schemeClr val="accent5"/>
                </a:solidFill>
              </a:rPr>
              <a:t>doubleValue()</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US" sz="2400">
                <a:solidFill>
                  <a:schemeClr val="dk1"/>
                </a:solidFill>
              </a:rPr>
              <a:t>double </a:t>
            </a:r>
            <a:r>
              <a:rPr lang="en-US" sz="2400"/>
              <a:t>f = </a:t>
            </a:r>
            <a:r>
              <a:rPr lang="en-US" sz="2400">
                <a:solidFill>
                  <a:schemeClr val="dk1"/>
                </a:solidFill>
              </a:rPr>
              <a:t>d</a:t>
            </a:r>
            <a:r>
              <a:rPr lang="en-US" sz="2400"/>
              <a:t>;</a:t>
            </a:r>
            <a:endParaRPr sz="2400"/>
          </a:p>
          <a:p>
            <a:pPr indent="0" lvl="0" marL="0" rtl="0" algn="l">
              <a:spcBef>
                <a:spcPts val="0"/>
              </a:spcBef>
              <a:spcAft>
                <a:spcPts val="0"/>
              </a:spcAft>
              <a:buNone/>
            </a:pPr>
            <a:r>
              <a:rPr lang="en-US" sz="2400"/>
              <a:t>d = 10.1;</a:t>
            </a:r>
            <a:endParaRPr sz="2400"/>
          </a:p>
        </p:txBody>
      </p:sp>
      <p:grpSp>
        <p:nvGrpSpPr>
          <p:cNvPr id="1048" name="Google Shape;1048;p99"/>
          <p:cNvGrpSpPr/>
          <p:nvPr/>
        </p:nvGrpSpPr>
        <p:grpSpPr>
          <a:xfrm>
            <a:off x="6971384" y="1857175"/>
            <a:ext cx="5120491" cy="575400"/>
            <a:chOff x="6971384" y="1857175"/>
            <a:chExt cx="5120491" cy="575400"/>
          </a:xfrm>
        </p:grpSpPr>
        <p:cxnSp>
          <p:nvCxnSpPr>
            <p:cNvPr id="1049" name="Google Shape;1049;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0" name="Google Shape;1050;p99"/>
            <p:cNvSpPr txBox="1"/>
            <p:nvPr/>
          </p:nvSpPr>
          <p:spPr>
            <a:xfrm>
              <a:off x="7595175" y="1857175"/>
              <a:ext cx="44967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wartość 5 jest opakowana w obiekt </a:t>
              </a:r>
              <a:r>
                <a:rPr b="1" lang="en-US" sz="1600"/>
                <a:t>Integer</a:t>
              </a:r>
              <a:r>
                <a:rPr lang="en-US" sz="1600"/>
                <a:t>. Instrukcja </a:t>
              </a:r>
              <a:r>
                <a:rPr i="1" lang="en-US" sz="1600"/>
                <a:t>new </a:t>
              </a:r>
              <a:r>
                <a:rPr lang="en-US" sz="1600"/>
                <a:t>tworzy nowy obiekt.</a:t>
              </a:r>
              <a:endParaRPr sz="1600"/>
            </a:p>
          </p:txBody>
        </p:sp>
      </p:grpSp>
      <p:grpSp>
        <p:nvGrpSpPr>
          <p:cNvPr id="1051" name="Google Shape;1051;p99"/>
          <p:cNvGrpSpPr/>
          <p:nvPr/>
        </p:nvGrpSpPr>
        <p:grpSpPr>
          <a:xfrm>
            <a:off x="5894609" y="2386350"/>
            <a:ext cx="4329091" cy="575400"/>
            <a:chOff x="6971384" y="2009575"/>
            <a:chExt cx="4329091" cy="575400"/>
          </a:xfrm>
        </p:grpSpPr>
        <p:cxnSp>
          <p:nvCxnSpPr>
            <p:cNvPr id="1052" name="Google Shape;1052;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3" name="Google Shape;1053;p99"/>
            <p:cNvSpPr txBox="1"/>
            <p:nvPr/>
          </p:nvSpPr>
          <p:spPr>
            <a:xfrm>
              <a:off x="7671375" y="2009575"/>
              <a:ext cx="3629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z obiektu o typie </a:t>
              </a:r>
              <a:r>
                <a:rPr b="1" lang="en-US" sz="1600"/>
                <a:t>Integer </a:t>
              </a:r>
              <a:r>
                <a:rPr lang="en-US" sz="1600"/>
                <a:t>wyciągamy wartość jak typ prymitywny </a:t>
              </a:r>
              <a:r>
                <a:rPr b="1" lang="en-US" sz="1600"/>
                <a:t>int</a:t>
              </a:r>
              <a:endParaRPr b="1" sz="1600"/>
            </a:p>
          </p:txBody>
        </p:sp>
      </p:grpSp>
      <p:grpSp>
        <p:nvGrpSpPr>
          <p:cNvPr id="1054" name="Google Shape;1054;p99"/>
          <p:cNvGrpSpPr/>
          <p:nvPr/>
        </p:nvGrpSpPr>
        <p:grpSpPr>
          <a:xfrm>
            <a:off x="4372755" y="3024175"/>
            <a:ext cx="2446296" cy="400018"/>
            <a:chOff x="6971384" y="1857163"/>
            <a:chExt cx="2446296" cy="575400"/>
          </a:xfrm>
        </p:grpSpPr>
        <p:cxnSp>
          <p:nvCxnSpPr>
            <p:cNvPr id="1055" name="Google Shape;1055;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6" name="Google Shape;1056;p99"/>
            <p:cNvSpPr txBox="1"/>
            <p:nvPr/>
          </p:nvSpPr>
          <p:spPr>
            <a:xfrm>
              <a:off x="7595180" y="1857163"/>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unboxing</a:t>
              </a:r>
              <a:endParaRPr sz="1800"/>
            </a:p>
          </p:txBody>
        </p:sp>
      </p:grpSp>
      <p:grpSp>
        <p:nvGrpSpPr>
          <p:cNvPr id="1057" name="Google Shape;1057;p99"/>
          <p:cNvGrpSpPr/>
          <p:nvPr/>
        </p:nvGrpSpPr>
        <p:grpSpPr>
          <a:xfrm>
            <a:off x="5214979" y="3398646"/>
            <a:ext cx="2446296" cy="306746"/>
            <a:chOff x="7961984" y="1714225"/>
            <a:chExt cx="2446296" cy="575400"/>
          </a:xfrm>
        </p:grpSpPr>
        <p:cxnSp>
          <p:nvCxnSpPr>
            <p:cNvPr id="1058" name="Google Shape;1058;p99"/>
            <p:cNvCxnSpPr/>
            <p:nvPr/>
          </p:nvCxnSpPr>
          <p:spPr>
            <a:xfrm flipH="1" rot="10800000">
              <a:off x="79619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59" name="Google Shape;1059;p99"/>
            <p:cNvSpPr txBox="1"/>
            <p:nvPr/>
          </p:nvSpPr>
          <p:spPr>
            <a:xfrm>
              <a:off x="8585780" y="1714225"/>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boxing</a:t>
              </a:r>
              <a:endParaRPr sz="1800"/>
            </a:p>
          </p:txBody>
        </p:sp>
      </p:grpSp>
      <p:cxnSp>
        <p:nvCxnSpPr>
          <p:cNvPr id="1060" name="Google Shape;1060;p99"/>
          <p:cNvCxnSpPr/>
          <p:nvPr/>
        </p:nvCxnSpPr>
        <p:spPr>
          <a:xfrm flipH="1" rot="10800000">
            <a:off x="6116600" y="4097375"/>
            <a:ext cx="448800" cy="253500"/>
          </a:xfrm>
          <a:prstGeom prst="straightConnector1">
            <a:avLst/>
          </a:prstGeom>
          <a:noFill/>
          <a:ln cap="flat" cmpd="sng" w="28575">
            <a:solidFill>
              <a:srgbClr val="E06666"/>
            </a:solidFill>
            <a:prstDash val="solid"/>
            <a:round/>
            <a:headEnd len="med" w="med" type="none"/>
            <a:tailEnd len="med" w="med" type="stealth"/>
          </a:ln>
        </p:spPr>
      </p:cxnSp>
      <p:sp>
        <p:nvSpPr>
          <p:cNvPr id="1061" name="Google Shape;1061;p99"/>
          <p:cNvSpPr txBox="1"/>
          <p:nvPr/>
        </p:nvSpPr>
        <p:spPr>
          <a:xfrm>
            <a:off x="3127150" y="4100300"/>
            <a:ext cx="30462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metody </a:t>
            </a:r>
            <a:r>
              <a:rPr i="1" lang="en-US" sz="1600"/>
              <a:t>parseXXX</a:t>
            </a:r>
            <a:r>
              <a:rPr lang="en-US" sz="1600"/>
              <a:t>() konwertują napisy do odpowiednich wartości liczbowych</a:t>
            </a:r>
            <a:endParaRPr sz="1600"/>
          </a:p>
        </p:txBody>
      </p:sp>
      <p:grpSp>
        <p:nvGrpSpPr>
          <p:cNvPr id="1062" name="Google Shape;1062;p99"/>
          <p:cNvGrpSpPr/>
          <p:nvPr/>
        </p:nvGrpSpPr>
        <p:grpSpPr>
          <a:xfrm>
            <a:off x="8777980" y="4835000"/>
            <a:ext cx="2446296" cy="400018"/>
            <a:chOff x="6971384" y="1857163"/>
            <a:chExt cx="2446296" cy="575400"/>
          </a:xfrm>
        </p:grpSpPr>
        <p:cxnSp>
          <p:nvCxnSpPr>
            <p:cNvPr id="1063" name="Google Shape;1063;p99"/>
            <p:cNvCxnSpPr/>
            <p:nvPr/>
          </p:nvCxnSpPr>
          <p:spPr>
            <a:xfrm flipH="1" rot="10800000">
              <a:off x="69713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64" name="Google Shape;1064;p99"/>
            <p:cNvSpPr txBox="1"/>
            <p:nvPr/>
          </p:nvSpPr>
          <p:spPr>
            <a:xfrm>
              <a:off x="7595180" y="1857163"/>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unboxing</a:t>
              </a:r>
              <a:endParaRPr sz="1800"/>
            </a:p>
          </p:txBody>
        </p:sp>
      </p:grpSp>
      <p:grpSp>
        <p:nvGrpSpPr>
          <p:cNvPr id="1065" name="Google Shape;1065;p99"/>
          <p:cNvGrpSpPr/>
          <p:nvPr/>
        </p:nvGrpSpPr>
        <p:grpSpPr>
          <a:xfrm>
            <a:off x="8777979" y="5158821"/>
            <a:ext cx="2446296" cy="306746"/>
            <a:chOff x="7961984" y="1714225"/>
            <a:chExt cx="2446296" cy="575400"/>
          </a:xfrm>
        </p:grpSpPr>
        <p:cxnSp>
          <p:nvCxnSpPr>
            <p:cNvPr id="1066" name="Google Shape;1066;p99"/>
            <p:cNvCxnSpPr/>
            <p:nvPr/>
          </p:nvCxnSpPr>
          <p:spPr>
            <a:xfrm flipH="1" rot="10800000">
              <a:off x="7961984" y="2224075"/>
              <a:ext cx="588900" cy="9900"/>
            </a:xfrm>
            <a:prstGeom prst="straightConnector1">
              <a:avLst/>
            </a:prstGeom>
            <a:noFill/>
            <a:ln cap="flat" cmpd="sng" w="28575">
              <a:solidFill>
                <a:srgbClr val="E06666"/>
              </a:solidFill>
              <a:prstDash val="solid"/>
              <a:round/>
              <a:headEnd len="med" w="med" type="stealth"/>
              <a:tailEnd len="med" w="med" type="none"/>
            </a:ln>
          </p:spPr>
        </p:cxnSp>
        <p:sp>
          <p:nvSpPr>
            <p:cNvPr id="1067" name="Google Shape;1067;p99"/>
            <p:cNvSpPr txBox="1"/>
            <p:nvPr/>
          </p:nvSpPr>
          <p:spPr>
            <a:xfrm>
              <a:off x="8585780" y="1714225"/>
              <a:ext cx="1822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auto - boxing</a:t>
              </a:r>
              <a:endParaRPr sz="18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34" name="Google Shape;334;p37"/>
          <p:cNvSpPr txBox="1"/>
          <p:nvPr>
            <p:ph idx="4294967295" type="ctrTitle"/>
          </p:nvPr>
        </p:nvSpPr>
        <p:spPr>
          <a:xfrm>
            <a:off x="928150" y="1177575"/>
            <a:ext cx="10952100" cy="49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powitanie</a:t>
            </a:r>
            <a:endParaRPr sz="3000">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10</a:t>
            </a:r>
            <a:r>
              <a:rPr b="1" lang="en-US" sz="3000">
                <a:solidFill>
                  <a:schemeClr val="accent2"/>
                </a:solidFill>
                <a:latin typeface="Arial"/>
                <a:ea typeface="Arial"/>
                <a:cs typeface="Arial"/>
                <a:sym typeface="Arial"/>
              </a:rPr>
              <a:t>:00</a:t>
            </a:r>
            <a:r>
              <a:rPr lang="en-US" sz="3000">
                <a:latin typeface="Arial"/>
                <a:ea typeface="Arial"/>
                <a:cs typeface="Arial"/>
                <a:sym typeface="Arial"/>
              </a:rPr>
              <a:t> - </a:t>
            </a:r>
            <a:r>
              <a:rPr lang="en-US" sz="3000">
                <a:latin typeface="Arial"/>
                <a:ea typeface="Arial"/>
                <a:cs typeface="Arial"/>
                <a:sym typeface="Arial"/>
              </a:rPr>
              <a:t>rys historyczny, założenia języka, pierwszy program</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5"/>
                </a:solidFill>
                <a:latin typeface="Arial"/>
                <a:ea typeface="Arial"/>
                <a:cs typeface="Arial"/>
                <a:sym typeface="Arial"/>
              </a:rPr>
              <a:t>10:30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a:t>
            </a:r>
            <a:r>
              <a:rPr lang="en-US" sz="3000">
                <a:latin typeface="Arial"/>
                <a:ea typeface="Arial"/>
                <a:cs typeface="Arial"/>
                <a:sym typeface="Arial"/>
              </a:rPr>
              <a:t>konto na GitHub</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5"/>
                </a:solidFill>
                <a:latin typeface="Arial"/>
                <a:ea typeface="Arial"/>
                <a:cs typeface="Arial"/>
                <a:sym typeface="Arial"/>
              </a:rPr>
              <a:t>11:20</a:t>
            </a:r>
            <a:r>
              <a:rPr lang="en-US" sz="3000">
                <a:latin typeface="Arial"/>
                <a:ea typeface="Arial"/>
                <a:cs typeface="Arial"/>
                <a:sym typeface="Arial"/>
              </a:rPr>
              <a:t> - typy danych, operatory, instrukcje</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13:00</a:t>
            </a:r>
            <a:r>
              <a:rPr lang="en-US" sz="3000">
                <a:latin typeface="Arial"/>
                <a:ea typeface="Arial"/>
                <a:cs typeface="Arial"/>
                <a:sym typeface="Arial"/>
              </a:rPr>
              <a:t> - </a:t>
            </a:r>
            <a:r>
              <a:rPr lang="en-US" sz="3000">
                <a:latin typeface="Arial"/>
                <a:ea typeface="Arial"/>
                <a:cs typeface="Arial"/>
                <a:sym typeface="Arial"/>
              </a:rPr>
              <a:t>typy danych, operatory, instrukcje cd.</a:t>
            </a:r>
            <a:endParaRPr sz="3000" u="sng">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14:00</a:t>
            </a:r>
            <a:r>
              <a:rPr lang="en-US" sz="3000">
                <a:latin typeface="Arial"/>
                <a:ea typeface="Arial"/>
                <a:cs typeface="Arial"/>
                <a:sym typeface="Arial"/>
              </a:rPr>
              <a:t> - </a:t>
            </a:r>
            <a:r>
              <a:rPr lang="en-US" sz="3000">
                <a:latin typeface="Arial"/>
                <a:ea typeface="Arial"/>
                <a:cs typeface="Arial"/>
                <a:sym typeface="Arial"/>
              </a:rPr>
              <a:t>elementy języka, instrukcje, bloki</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14:40</a:t>
            </a:r>
            <a:r>
              <a:rPr lang="en-US" sz="3000">
                <a:latin typeface="Arial"/>
                <a:ea typeface="Arial"/>
                <a:cs typeface="Arial"/>
                <a:sym typeface="Arial"/>
              </a:rPr>
              <a:t> - </a:t>
            </a:r>
            <a:r>
              <a:rPr lang="en-US" sz="3000">
                <a:latin typeface="Arial"/>
                <a:ea typeface="Arial"/>
                <a:cs typeface="Arial"/>
                <a:sym typeface="Arial"/>
              </a:rPr>
              <a:t>elementy języka, instrukcje, bloki cd.</a:t>
            </a:r>
            <a:endParaRPr sz="3000" u="sng">
              <a:latin typeface="Arial"/>
              <a:ea typeface="Arial"/>
              <a:cs typeface="Arial"/>
              <a:sym typeface="Arial"/>
            </a:endParaRPr>
          </a:p>
          <a:p>
            <a:pPr indent="0" lvl="0" marL="0" rtl="0" algn="l">
              <a:spcBef>
                <a:spcPts val="0"/>
              </a:spcBef>
              <a:spcAft>
                <a:spcPts val="0"/>
              </a:spcAft>
              <a:buNone/>
            </a:pPr>
            <a:r>
              <a:t/>
            </a:r>
            <a:endParaRPr sz="3000" u="sng">
              <a:latin typeface="Arial"/>
              <a:ea typeface="Arial"/>
              <a:cs typeface="Arial"/>
              <a:sym typeface="Arial"/>
            </a:endParaRPr>
          </a:p>
        </p:txBody>
      </p:sp>
      <p:sp>
        <p:nvSpPr>
          <p:cNvPr id="335" name="Google Shape;335;p37"/>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0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073" name="Google Shape;1073;p10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#oop</a:t>
            </a:r>
            <a:endParaRPr b="1" sz="3000">
              <a:solidFill>
                <a:schemeClr val="accent6"/>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1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#oop</a:t>
            </a:r>
            <a:endParaRPr sz="2400">
              <a:solidFill>
                <a:schemeClr val="accent6"/>
              </a:solidFill>
              <a:latin typeface="Arial"/>
              <a:ea typeface="Arial"/>
              <a:cs typeface="Arial"/>
              <a:sym typeface="Arial"/>
            </a:endParaRPr>
          </a:p>
        </p:txBody>
      </p:sp>
      <p:sp>
        <p:nvSpPr>
          <p:cNvPr id="1079" name="Google Shape;1079;p101"/>
          <p:cNvSpPr txBox="1"/>
          <p:nvPr>
            <p:ph idx="4294967295" type="ctrTitle"/>
          </p:nvPr>
        </p:nvSpPr>
        <p:spPr>
          <a:xfrm>
            <a:off x="0" y="886800"/>
            <a:ext cx="12192000" cy="521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Utwórz klasę </a:t>
            </a:r>
            <a:r>
              <a:rPr b="1" lang="en-US" sz="1800">
                <a:latin typeface="Arial"/>
                <a:ea typeface="Arial"/>
                <a:cs typeface="Arial"/>
                <a:sym typeface="Arial"/>
              </a:rPr>
              <a:t>Triangle</a:t>
            </a:r>
            <a:r>
              <a:rPr lang="en-US" sz="1800">
                <a:latin typeface="Arial"/>
                <a:ea typeface="Arial"/>
                <a:cs typeface="Arial"/>
                <a:sym typeface="Arial"/>
              </a:rPr>
              <a:t> i n</a:t>
            </a:r>
            <a:r>
              <a:rPr lang="en-US" sz="1800">
                <a:latin typeface="Arial"/>
                <a:ea typeface="Arial"/>
                <a:cs typeface="Arial"/>
                <a:sym typeface="Arial"/>
              </a:rPr>
              <a:t>apisz metodę </a:t>
            </a:r>
            <a:r>
              <a:rPr lang="en-US" sz="1800">
                <a:solidFill>
                  <a:srgbClr val="20999D"/>
                </a:solidFill>
                <a:latin typeface="Arial"/>
                <a:ea typeface="Arial"/>
                <a:cs typeface="Arial"/>
                <a:sym typeface="Arial"/>
              </a:rPr>
              <a:t>isRectangular()</a:t>
            </a:r>
            <a:r>
              <a:rPr lang="en-US" sz="1800">
                <a:latin typeface="Arial"/>
                <a:ea typeface="Arial"/>
                <a:cs typeface="Arial"/>
                <a:sym typeface="Arial"/>
              </a:rPr>
              <a:t>, która jako argumenty przyjmować będzie trzy liczby całkowite. Metoda powinna zwrócić </a:t>
            </a:r>
            <a:r>
              <a:rPr lang="en-US" sz="1800" u="sng">
                <a:latin typeface="Arial"/>
                <a:ea typeface="Arial"/>
                <a:cs typeface="Arial"/>
                <a:sym typeface="Arial"/>
              </a:rPr>
              <a:t>true</a:t>
            </a:r>
            <a:r>
              <a:rPr lang="en-US" sz="1800">
                <a:latin typeface="Arial"/>
                <a:ea typeface="Arial"/>
                <a:cs typeface="Arial"/>
                <a:sym typeface="Arial"/>
              </a:rPr>
              <a:t> jeśli z odcinków o długości przekazanych w argumentach można zbudować trójkąt prostokątny. Wzór który może pomóc: </a:t>
            </a:r>
            <a:r>
              <a:rPr lang="en-US" sz="1800">
                <a:solidFill>
                  <a:srgbClr val="20999D"/>
                </a:solidFill>
                <a:latin typeface="Arial"/>
                <a:ea typeface="Arial"/>
                <a:cs typeface="Arial"/>
                <a:sym typeface="Arial"/>
              </a:rPr>
              <a:t>c</a:t>
            </a:r>
            <a:r>
              <a:rPr baseline="30000" lang="en-US" sz="1800">
                <a:solidFill>
                  <a:srgbClr val="20999D"/>
                </a:solidFill>
                <a:latin typeface="Arial"/>
                <a:ea typeface="Arial"/>
                <a:cs typeface="Arial"/>
                <a:sym typeface="Arial"/>
              </a:rPr>
              <a:t>2 </a:t>
            </a:r>
            <a:r>
              <a:rPr lang="en-US" sz="1800">
                <a:solidFill>
                  <a:srgbClr val="20999D"/>
                </a:solidFill>
                <a:latin typeface="Arial"/>
                <a:ea typeface="Arial"/>
                <a:cs typeface="Arial"/>
                <a:sym typeface="Arial"/>
              </a:rPr>
              <a:t>=</a:t>
            </a:r>
            <a:r>
              <a:rPr baseline="30000" lang="en-US" sz="1800">
                <a:solidFill>
                  <a:srgbClr val="20999D"/>
                </a:solidFill>
                <a:latin typeface="Arial"/>
                <a:ea typeface="Arial"/>
                <a:cs typeface="Arial"/>
                <a:sym typeface="Arial"/>
              </a:rPr>
              <a:t> </a:t>
            </a:r>
            <a:r>
              <a:rPr lang="en-US" sz="1800">
                <a:solidFill>
                  <a:srgbClr val="20999D"/>
                </a:solidFill>
                <a:latin typeface="Arial"/>
                <a:ea typeface="Arial"/>
                <a:cs typeface="Arial"/>
                <a:sym typeface="Arial"/>
              </a:rPr>
              <a:t>a</a:t>
            </a:r>
            <a:r>
              <a:rPr baseline="30000" lang="en-US" sz="1800">
                <a:solidFill>
                  <a:srgbClr val="20999D"/>
                </a:solidFill>
                <a:latin typeface="Arial"/>
                <a:ea typeface="Arial"/>
                <a:cs typeface="Arial"/>
                <a:sym typeface="Arial"/>
              </a:rPr>
              <a:t>2</a:t>
            </a:r>
            <a:r>
              <a:rPr lang="en-US" sz="1800">
                <a:solidFill>
                  <a:srgbClr val="20999D"/>
                </a:solidFill>
                <a:latin typeface="Arial"/>
                <a:ea typeface="Arial"/>
                <a:cs typeface="Arial"/>
                <a:sym typeface="Arial"/>
              </a:rPr>
              <a:t> + b</a:t>
            </a:r>
            <a:r>
              <a:rPr baseline="30000" lang="en-US" sz="1800">
                <a:solidFill>
                  <a:srgbClr val="20999D"/>
                </a:solidFill>
                <a:latin typeface="Arial"/>
                <a:ea typeface="Arial"/>
                <a:cs typeface="Arial"/>
                <a:sym typeface="Arial"/>
              </a:rPr>
              <a:t>2</a:t>
            </a:r>
            <a:endParaRPr sz="1800">
              <a:solidFill>
                <a:srgbClr val="20999D"/>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Przenieś kod zapisany w metodach main() klas </a:t>
            </a:r>
            <a:r>
              <a:rPr b="1" lang="en-US" sz="1800">
                <a:latin typeface="Arial"/>
                <a:ea typeface="Arial"/>
                <a:cs typeface="Arial"/>
                <a:sym typeface="Arial"/>
              </a:rPr>
              <a:t>FahrenheitConverter </a:t>
            </a:r>
            <a:r>
              <a:rPr lang="en-US" sz="1800">
                <a:latin typeface="Arial"/>
                <a:ea typeface="Arial"/>
                <a:cs typeface="Arial"/>
                <a:sym typeface="Arial"/>
              </a:rPr>
              <a:t>i </a:t>
            </a:r>
            <a:r>
              <a:rPr b="1" lang="en-US" sz="1800">
                <a:latin typeface="Arial"/>
                <a:ea typeface="Arial"/>
                <a:cs typeface="Arial"/>
                <a:sym typeface="Arial"/>
              </a:rPr>
              <a:t>ComputerPrice </a:t>
            </a:r>
            <a:r>
              <a:rPr lang="en-US" sz="1800">
                <a:latin typeface="Arial"/>
                <a:ea typeface="Arial"/>
                <a:cs typeface="Arial"/>
                <a:sym typeface="Arial"/>
              </a:rPr>
              <a:t>do osobnych metod, np.: convertToCelsius(double temperatureInFahrenheit), getComputerPrice()</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klasie </a:t>
            </a:r>
            <a:r>
              <a:rPr b="1" lang="en-US" sz="1800">
                <a:latin typeface="Arial"/>
                <a:ea typeface="Arial"/>
                <a:cs typeface="Arial"/>
                <a:sym typeface="Arial"/>
              </a:rPr>
              <a:t>FahrenheitConverter </a:t>
            </a:r>
            <a:r>
              <a:rPr lang="en-US" sz="1800">
                <a:latin typeface="Arial"/>
                <a:ea typeface="Arial"/>
                <a:cs typeface="Arial"/>
                <a:sym typeface="Arial"/>
              </a:rPr>
              <a:t>dodaj metodę, która konwertuje temperatury w drugą stronę (Celsjusz → Fahrenheit)</a:t>
            </a:r>
            <a:endParaRPr sz="18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klasie </a:t>
            </a:r>
            <a:r>
              <a:rPr b="1" lang="en-US" sz="1800">
                <a:latin typeface="Arial"/>
                <a:ea typeface="Arial"/>
                <a:cs typeface="Arial"/>
                <a:sym typeface="Arial"/>
              </a:rPr>
              <a:t>ComputerPrice </a:t>
            </a:r>
            <a:r>
              <a:rPr lang="en-US" sz="1800">
                <a:latin typeface="Arial"/>
                <a:ea typeface="Arial"/>
                <a:cs typeface="Arial"/>
                <a:sym typeface="Arial"/>
              </a:rPr>
              <a:t>wydziel metody getComputerPrice(), getMonitorPrice() i getComputerAndMonitorPrice(), ostatnia z metod ma korzystać z dwóch pierwszych. Zmienną VAT ustaw jako pole klasy </a:t>
            </a:r>
            <a:r>
              <a:rPr b="1" lang="en-US" sz="1800">
                <a:latin typeface="Arial"/>
                <a:ea typeface="Arial"/>
                <a:cs typeface="Arial"/>
                <a:sym typeface="Arial"/>
              </a:rPr>
              <a:t>ComputerPrice</a:t>
            </a:r>
            <a:r>
              <a:rPr lang="en-US" sz="1800">
                <a:latin typeface="Arial"/>
                <a:ea typeface="Arial"/>
                <a:cs typeface="Arial"/>
                <a:sym typeface="Arial"/>
              </a:rPr>
              <a:t>.</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nową klasę </a:t>
            </a:r>
            <a:r>
              <a:rPr b="1" lang="en-US" sz="1800">
                <a:latin typeface="Arial"/>
                <a:ea typeface="Arial"/>
                <a:cs typeface="Arial"/>
                <a:sym typeface="Arial"/>
              </a:rPr>
              <a:t>Temperature</a:t>
            </a:r>
            <a:r>
              <a:rPr lang="en-US" sz="1800">
                <a:latin typeface="Arial"/>
                <a:ea typeface="Arial"/>
                <a:cs typeface="Arial"/>
                <a:sym typeface="Arial"/>
              </a:rPr>
              <a:t>, która będzie posiadała pola: </a:t>
            </a:r>
            <a:r>
              <a:rPr lang="en-US" sz="1800" u="sng">
                <a:latin typeface="Arial"/>
                <a:ea typeface="Arial"/>
                <a:cs typeface="Arial"/>
                <a:sym typeface="Arial"/>
              </a:rPr>
              <a:t>double temperature</a:t>
            </a:r>
            <a:r>
              <a:rPr lang="en-US" sz="1800">
                <a:latin typeface="Arial"/>
                <a:ea typeface="Arial"/>
                <a:cs typeface="Arial"/>
                <a:sym typeface="Arial"/>
              </a:rPr>
              <a:t>, </a:t>
            </a:r>
            <a:r>
              <a:rPr lang="en-US" sz="1800" u="sng">
                <a:latin typeface="Arial"/>
                <a:ea typeface="Arial"/>
                <a:cs typeface="Arial"/>
                <a:sym typeface="Arial"/>
              </a:rPr>
              <a:t>String date</a:t>
            </a:r>
            <a:r>
              <a:rPr lang="en-US" sz="1800">
                <a:latin typeface="Arial"/>
                <a:ea typeface="Arial"/>
                <a:cs typeface="Arial"/>
                <a:sym typeface="Arial"/>
              </a:rPr>
              <a:t>, </a:t>
            </a:r>
            <a:r>
              <a:rPr lang="en-US" sz="1800" u="sng">
                <a:latin typeface="Arial"/>
                <a:ea typeface="Arial"/>
                <a:cs typeface="Arial"/>
                <a:sym typeface="Arial"/>
              </a:rPr>
              <a:t>String hour</a:t>
            </a:r>
            <a:r>
              <a:rPr lang="en-US" sz="1800">
                <a:latin typeface="Arial"/>
                <a:ea typeface="Arial"/>
                <a:cs typeface="Arial"/>
                <a:sym typeface="Arial"/>
              </a:rPr>
              <a:t>. Klasa określa temperaturę w skali Celsjusza w konkretnym dniu i o konkretnej godzinie. Dodaj konstruktor inicjalizujący wszystkie trzy pola, metody-gettery dla każdego pola + dodaj metodę show() która będzie zwracała napis w postaci: {date} {hour} - {temperature} °C, np: 2018-10-01 10:45 - 13 °C</a:t>
            </a:r>
            <a:endParaRPr sz="18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2400">
                <a:solidFill>
                  <a:srgbClr val="FF0000"/>
                </a:solidFill>
                <a:latin typeface="Arial"/>
                <a:ea typeface="Arial"/>
                <a:cs typeface="Arial"/>
                <a:sym typeface="Arial"/>
              </a:rPr>
              <a:t>* </a:t>
            </a:r>
            <a:r>
              <a:rPr lang="en-US" sz="1800">
                <a:latin typeface="Arial"/>
                <a:ea typeface="Arial"/>
                <a:cs typeface="Arial"/>
                <a:sym typeface="Arial"/>
              </a:rPr>
              <a:t>Dodaj do klasy </a:t>
            </a:r>
            <a:r>
              <a:rPr b="1" lang="en-US" sz="1800">
                <a:latin typeface="Arial"/>
                <a:ea typeface="Arial"/>
                <a:cs typeface="Arial"/>
                <a:sym typeface="Arial"/>
              </a:rPr>
              <a:t>Temperature </a:t>
            </a:r>
            <a:r>
              <a:rPr lang="en-US" sz="1800">
                <a:latin typeface="Arial"/>
                <a:ea typeface="Arial"/>
                <a:cs typeface="Arial"/>
                <a:sym typeface="Arial"/>
              </a:rPr>
              <a:t>metodę showInFahrenheit() która zwróci taki sam napis jak wyżej tylko w skali Fahrenheit. Do konwersji temperatur użyj klasy </a:t>
            </a:r>
            <a:r>
              <a:rPr b="1" lang="en-US" sz="1800">
                <a:latin typeface="Arial"/>
                <a:ea typeface="Arial"/>
                <a:cs typeface="Arial"/>
                <a:sym typeface="Arial"/>
              </a:rPr>
              <a:t>FahrenheitConverter.</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p:txBody>
      </p:sp>
      <p:sp>
        <p:nvSpPr>
          <p:cNvPr id="1080" name="Google Shape;1080;p101"/>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JavaFx - </a:t>
            </a:r>
            <a:r>
              <a:rPr lang="en-US">
                <a:latin typeface="Arial"/>
                <a:ea typeface="Arial"/>
                <a:cs typeface="Arial"/>
                <a:sym typeface="Arial"/>
              </a:rPr>
              <a:t>Hello World!</a:t>
            </a:r>
            <a:endParaRPr>
              <a:latin typeface="Arial"/>
              <a:ea typeface="Arial"/>
              <a:cs typeface="Arial"/>
              <a:sym typeface="Arial"/>
            </a:endParaRPr>
          </a:p>
        </p:txBody>
      </p:sp>
      <p:sp>
        <p:nvSpPr>
          <p:cNvPr id="1086" name="Google Shape;1086;p102"/>
          <p:cNvSpPr txBox="1"/>
          <p:nvPr/>
        </p:nvSpPr>
        <p:spPr>
          <a:xfrm>
            <a:off x="644025" y="1360550"/>
            <a:ext cx="11471700" cy="4029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t>public void </a:t>
            </a:r>
            <a:r>
              <a:rPr lang="en-US" sz="1800">
                <a:solidFill>
                  <a:schemeClr val="accent4"/>
                </a:solidFill>
              </a:rPr>
              <a:t>start</a:t>
            </a:r>
            <a:r>
              <a:rPr lang="en-US" sz="1800"/>
              <a:t>(</a:t>
            </a:r>
            <a:r>
              <a:rPr lang="en-US" sz="1800">
                <a:solidFill>
                  <a:srgbClr val="660E7A"/>
                </a:solidFill>
              </a:rPr>
              <a:t>Stage primaryStage</a:t>
            </a:r>
            <a:r>
              <a:rPr lang="en-US" sz="1800"/>
              <a:t>) {</a:t>
            </a:r>
            <a:br>
              <a:rPr lang="en-US" sz="1800"/>
            </a:br>
            <a:r>
              <a:rPr lang="en-US" sz="1800"/>
              <a:t>        </a:t>
            </a:r>
            <a:r>
              <a:rPr lang="en-US" sz="1800">
                <a:solidFill>
                  <a:srgbClr val="20999D"/>
                </a:solidFill>
              </a:rPr>
              <a:t>Label</a:t>
            </a:r>
            <a:r>
              <a:rPr lang="en-US" sz="1800"/>
              <a:t> label = new </a:t>
            </a:r>
            <a:r>
              <a:rPr lang="en-US" sz="1800">
                <a:solidFill>
                  <a:srgbClr val="20999D"/>
                </a:solidFill>
              </a:rPr>
              <a:t>Label</a:t>
            </a:r>
            <a:r>
              <a:rPr lang="en-US" sz="1800"/>
              <a:t>(</a:t>
            </a:r>
            <a:r>
              <a:rPr lang="en-US" sz="1800">
                <a:solidFill>
                  <a:schemeClr val="accent2"/>
                </a:solidFill>
              </a:rPr>
              <a:t>"Hello World from JavaFX!"</a:t>
            </a:r>
            <a:r>
              <a:rPr lang="en-US" sz="1800"/>
              <a:t>);</a:t>
            </a:r>
            <a:br>
              <a:rPr lang="en-US" sz="1800"/>
            </a:br>
            <a:br>
              <a:rPr lang="en-US" sz="1800"/>
            </a:br>
            <a:r>
              <a:rPr lang="en-US" sz="1800"/>
              <a:t>        </a:t>
            </a:r>
            <a:r>
              <a:rPr lang="en-US" sz="1800">
                <a:solidFill>
                  <a:srgbClr val="20999D"/>
                </a:solidFill>
              </a:rPr>
              <a:t>Button</a:t>
            </a:r>
            <a:r>
              <a:rPr lang="en-US" sz="1800"/>
              <a:t> button = new </a:t>
            </a:r>
            <a:r>
              <a:rPr lang="en-US" sz="1800">
                <a:solidFill>
                  <a:srgbClr val="20999D"/>
                </a:solidFill>
              </a:rPr>
              <a:t>Button</a:t>
            </a:r>
            <a:r>
              <a:rPr lang="en-US" sz="1800"/>
              <a:t>(</a:t>
            </a:r>
            <a:r>
              <a:rPr lang="en-US" sz="1800">
                <a:solidFill>
                  <a:schemeClr val="accent2"/>
                </a:solidFill>
              </a:rPr>
              <a:t>"Click me!"</a:t>
            </a:r>
            <a:r>
              <a:rPr lang="en-US" sz="1800"/>
              <a:t>);</a:t>
            </a:r>
            <a:br>
              <a:rPr lang="en-US" sz="1800"/>
            </a:br>
            <a:r>
              <a:rPr lang="en-US" sz="1800"/>
              <a:t>        button.</a:t>
            </a:r>
            <a:r>
              <a:rPr lang="en-US" sz="1800">
                <a:solidFill>
                  <a:schemeClr val="accent6"/>
                </a:solidFill>
              </a:rPr>
              <a:t>setOnAction</a:t>
            </a:r>
            <a:r>
              <a:rPr lang="en-US" sz="1800"/>
              <a:t>(e -&gt; System.out.println(</a:t>
            </a:r>
            <a:r>
              <a:rPr lang="en-US" sz="1800">
                <a:solidFill>
                  <a:schemeClr val="accent2"/>
                </a:solidFill>
              </a:rPr>
              <a:t>"Button was clicked!"</a:t>
            </a:r>
            <a:r>
              <a:rPr lang="en-US" sz="1800"/>
              <a:t>));</a:t>
            </a:r>
            <a:br>
              <a:rPr lang="en-US" sz="1800"/>
            </a:br>
            <a:br>
              <a:rPr lang="en-US" sz="1800"/>
            </a:br>
            <a:r>
              <a:rPr lang="en-US" sz="1800"/>
              <a:t>        </a:t>
            </a:r>
            <a:r>
              <a:rPr lang="en-US" sz="1800">
                <a:solidFill>
                  <a:srgbClr val="20999D"/>
                </a:solidFill>
              </a:rPr>
              <a:t>VBox</a:t>
            </a:r>
            <a:r>
              <a:rPr lang="en-US" sz="1800"/>
              <a:t> box = new </a:t>
            </a:r>
            <a:r>
              <a:rPr lang="en-US" sz="1800">
                <a:solidFill>
                  <a:srgbClr val="20999D"/>
                </a:solidFill>
              </a:rPr>
              <a:t>VBox</a:t>
            </a:r>
            <a:r>
              <a:rPr lang="en-US" sz="1800"/>
              <a:t>();</a:t>
            </a:r>
            <a:br>
              <a:rPr lang="en-US" sz="1800"/>
            </a:br>
            <a:r>
              <a:rPr lang="en-US" sz="1800"/>
              <a:t>        box.</a:t>
            </a:r>
            <a:r>
              <a:rPr lang="en-US" sz="1800">
                <a:solidFill>
                  <a:schemeClr val="accent6"/>
                </a:solidFill>
              </a:rPr>
              <a:t>setAlignment</a:t>
            </a:r>
            <a:r>
              <a:rPr lang="en-US" sz="1800"/>
              <a:t>(</a:t>
            </a:r>
            <a:r>
              <a:rPr lang="en-US" sz="1800">
                <a:solidFill>
                  <a:srgbClr val="42719B"/>
                </a:solidFill>
              </a:rPr>
              <a:t>Pos.CENTER</a:t>
            </a:r>
            <a:r>
              <a:rPr lang="en-US" sz="1800"/>
              <a:t>);</a:t>
            </a:r>
            <a:br>
              <a:rPr lang="en-US" sz="1800"/>
            </a:br>
            <a:r>
              <a:rPr lang="en-US" sz="1800"/>
              <a:t>        box.</a:t>
            </a:r>
            <a:r>
              <a:rPr lang="en-US" sz="1800">
                <a:solidFill>
                  <a:schemeClr val="accent6"/>
                </a:solidFill>
              </a:rPr>
              <a:t>getChildren()</a:t>
            </a:r>
            <a:r>
              <a:rPr lang="en-US" sz="1800"/>
              <a:t>.</a:t>
            </a:r>
            <a:r>
              <a:rPr lang="en-US" sz="1800">
                <a:solidFill>
                  <a:schemeClr val="accent6"/>
                </a:solidFill>
              </a:rPr>
              <a:t>addAll</a:t>
            </a:r>
            <a:r>
              <a:rPr lang="en-US" sz="1800"/>
              <a:t>(label, button);</a:t>
            </a:r>
            <a:br>
              <a:rPr lang="en-US" sz="1800"/>
            </a:br>
            <a:br>
              <a:rPr lang="en-US" sz="1800"/>
            </a:br>
            <a:r>
              <a:rPr lang="en-US" sz="1800"/>
              <a:t>        primaryStage.</a:t>
            </a:r>
            <a:r>
              <a:rPr lang="en-US" sz="1800">
                <a:solidFill>
                  <a:schemeClr val="accent6"/>
                </a:solidFill>
              </a:rPr>
              <a:t>setTitle</a:t>
            </a:r>
            <a:r>
              <a:rPr lang="en-US" sz="1800"/>
              <a:t>(</a:t>
            </a:r>
            <a:r>
              <a:rPr lang="en-US" sz="1800">
                <a:solidFill>
                  <a:schemeClr val="accent2"/>
                </a:solidFill>
              </a:rPr>
              <a:t>"Hello World - JavaFX"</a:t>
            </a:r>
            <a:r>
              <a:rPr lang="en-US" sz="1800"/>
              <a:t>);</a:t>
            </a:r>
            <a:br>
              <a:rPr lang="en-US" sz="1800"/>
            </a:br>
            <a:r>
              <a:rPr lang="en-US" sz="1800"/>
              <a:t>        primaryStage.</a:t>
            </a:r>
            <a:r>
              <a:rPr lang="en-US" sz="1800">
                <a:solidFill>
                  <a:schemeClr val="accent6"/>
                </a:solidFill>
              </a:rPr>
              <a:t>setScene</a:t>
            </a:r>
            <a:r>
              <a:rPr lang="en-US" sz="1800"/>
              <a:t>(new </a:t>
            </a:r>
            <a:r>
              <a:rPr lang="en-US" sz="1800">
                <a:solidFill>
                  <a:srgbClr val="20999D"/>
                </a:solidFill>
              </a:rPr>
              <a:t>Scene</a:t>
            </a:r>
            <a:r>
              <a:rPr lang="en-US" sz="1800"/>
              <a:t>(</a:t>
            </a:r>
            <a:r>
              <a:rPr lang="en-US" sz="1800">
                <a:solidFill>
                  <a:srgbClr val="660E7A"/>
                </a:solidFill>
              </a:rPr>
              <a:t>box</a:t>
            </a:r>
            <a:r>
              <a:rPr lang="en-US" sz="1800"/>
              <a:t>, </a:t>
            </a:r>
            <a:r>
              <a:rPr lang="en-US" sz="1800">
                <a:solidFill>
                  <a:srgbClr val="660E7A"/>
                </a:solidFill>
              </a:rPr>
              <a:t>300</a:t>
            </a:r>
            <a:r>
              <a:rPr lang="en-US" sz="1800"/>
              <a:t>, </a:t>
            </a:r>
            <a:r>
              <a:rPr lang="en-US" sz="1800">
                <a:solidFill>
                  <a:srgbClr val="660E7A"/>
                </a:solidFill>
              </a:rPr>
              <a:t>200</a:t>
            </a:r>
            <a:r>
              <a:rPr lang="en-US" sz="1800"/>
              <a:t>));</a:t>
            </a:r>
            <a:br>
              <a:rPr lang="en-US" sz="1800"/>
            </a:br>
            <a:r>
              <a:rPr lang="en-US" sz="1800"/>
              <a:t>        primaryStage.</a:t>
            </a:r>
            <a:r>
              <a:rPr lang="en-US" sz="1800">
                <a:solidFill>
                  <a:schemeClr val="accent6"/>
                </a:solidFill>
              </a:rPr>
              <a:t>show</a:t>
            </a:r>
            <a:r>
              <a:rPr lang="en-US" sz="1800"/>
              <a:t>();</a:t>
            </a:r>
            <a:br>
              <a:rPr lang="en-US" sz="1800"/>
            </a:br>
            <a:r>
              <a:rPr lang="en-US" sz="1800"/>
              <a:t>}</a:t>
            </a:r>
            <a:endParaRPr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solidFill>
                  <a:schemeClr val="accent6"/>
                </a:solidFill>
                <a:latin typeface="Arial"/>
                <a:ea typeface="Arial"/>
                <a:cs typeface="Arial"/>
                <a:sym typeface="Arial"/>
              </a:rPr>
              <a:t>#helloworld</a:t>
            </a:r>
            <a:endParaRPr/>
          </a:p>
        </p:txBody>
      </p:sp>
      <p:sp>
        <p:nvSpPr>
          <p:cNvPr id="1092" name="Google Shape;1092;p103"/>
          <p:cNvSpPr txBox="1"/>
          <p:nvPr/>
        </p:nvSpPr>
        <p:spPr>
          <a:xfrm>
            <a:off x="121050" y="963000"/>
            <a:ext cx="12071100" cy="5329200"/>
          </a:xfrm>
          <a:prstGeom prst="rect">
            <a:avLst/>
          </a:prstGeom>
          <a:noFill/>
          <a:ln>
            <a:noFill/>
          </a:ln>
        </p:spPr>
        <p:txBody>
          <a:bodyPr anchorCtr="0" anchor="t" bIns="91425" lIns="91425" spcFirstLastPara="1" rIns="91425" wrap="square" tIns="91425">
            <a:noAutofit/>
          </a:bodyPr>
          <a:lstStyle/>
          <a:p>
            <a:pPr indent="457200" lvl="0" marL="0" rtl="0" algn="ctr">
              <a:lnSpc>
                <a:spcPct val="90000"/>
              </a:lnSpc>
              <a:spcBef>
                <a:spcPts val="0"/>
              </a:spcBef>
              <a:spcAft>
                <a:spcPts val="0"/>
              </a:spcAft>
              <a:buNone/>
            </a:pPr>
            <a:r>
              <a:rPr b="1" lang="en-US" sz="2400">
                <a:solidFill>
                  <a:schemeClr val="dk1"/>
                </a:solidFill>
              </a:rPr>
              <a:t>Po każdej zmianie programu należy program skompilować i uruchomić:</a:t>
            </a:r>
            <a:endParaRPr b="1" sz="2400">
              <a:solidFill>
                <a:schemeClr val="dk1"/>
              </a:solidFill>
            </a:endParaRPr>
          </a:p>
          <a:p>
            <a:pPr indent="0" lvl="0" marL="457200" rtl="0" algn="ctr">
              <a:spcBef>
                <a:spcPts val="0"/>
              </a:spcBef>
              <a:spcAft>
                <a:spcPts val="0"/>
              </a:spcAft>
              <a:buNone/>
            </a:pPr>
            <a:r>
              <a:rPr i="1" lang="en-US" sz="1800">
                <a:solidFill>
                  <a:schemeClr val="dk1"/>
                </a:solidFill>
              </a:rPr>
              <a:t>{w klasie}(</a:t>
            </a:r>
            <a:r>
              <a:rPr b="1" i="1" lang="en-US" sz="1800">
                <a:solidFill>
                  <a:schemeClr val="dk1"/>
                </a:solidFill>
              </a:rPr>
              <a:t>Alt + Shift + F10</a:t>
            </a:r>
            <a:r>
              <a:rPr i="1" lang="en-US" sz="1800">
                <a:solidFill>
                  <a:schemeClr val="dk1"/>
                </a:solidFill>
              </a:rPr>
              <a:t> </a:t>
            </a:r>
            <a:r>
              <a:rPr lang="en-US" sz="1800">
                <a:solidFill>
                  <a:schemeClr val="dk1"/>
                </a:solidFill>
              </a:rPr>
              <a:t>lub </a:t>
            </a:r>
            <a:r>
              <a:rPr b="1" i="1" lang="en-US" sz="1800">
                <a:solidFill>
                  <a:schemeClr val="dk1"/>
                </a:solidFill>
              </a:rPr>
              <a:t>PPM </a:t>
            </a:r>
            <a:r>
              <a:rPr i="1" lang="en-US" sz="1800">
                <a:solidFill>
                  <a:schemeClr val="dk1"/>
                </a:solidFill>
              </a:rPr>
              <a:t>→ </a:t>
            </a:r>
            <a:r>
              <a:rPr b="1" i="1" lang="en-US" sz="1800">
                <a:solidFill>
                  <a:schemeClr val="dk1"/>
                </a:solidFill>
              </a:rPr>
              <a:t>Run HelloWorldFx.main()</a:t>
            </a:r>
            <a:r>
              <a:rPr i="1" lang="en-US" sz="1800">
                <a:solidFill>
                  <a:schemeClr val="dk1"/>
                </a:solidFill>
              </a:rPr>
              <a:t>)</a:t>
            </a:r>
            <a:endParaRPr>
              <a:solidFill>
                <a:schemeClr val="dk1"/>
              </a:solidFill>
            </a:endParaRPr>
          </a:p>
          <a:p>
            <a:pPr indent="0" lvl="0" marL="457200" rtl="0" algn="ctr">
              <a:spcBef>
                <a:spcPts val="0"/>
              </a:spcBef>
              <a:spcAft>
                <a:spcPts val="0"/>
              </a:spcAft>
              <a:buNone/>
            </a:pPr>
            <a:r>
              <a:t/>
            </a:r>
            <a:endParaRPr>
              <a:solidFill>
                <a:schemeClr val="dk1"/>
              </a:solidFill>
            </a:endParaRPr>
          </a:p>
          <a:p>
            <a:pPr indent="-381000" lvl="0" marL="457200" rtl="0" algn="l">
              <a:lnSpc>
                <a:spcPct val="90000"/>
              </a:lnSpc>
              <a:spcBef>
                <a:spcPts val="0"/>
              </a:spcBef>
              <a:spcAft>
                <a:spcPts val="0"/>
              </a:spcAft>
              <a:buSzPts val="2400"/>
              <a:buAutoNum type="arabicPeriod"/>
            </a:pPr>
            <a:r>
              <a:rPr lang="en-US" sz="2400"/>
              <a:t>Zmodyfikuj</a:t>
            </a:r>
            <a:r>
              <a:rPr lang="en-US" sz="2400"/>
              <a:t> klasę </a:t>
            </a:r>
            <a:r>
              <a:rPr lang="en-US" sz="2400">
                <a:solidFill>
                  <a:srgbClr val="20999D"/>
                </a:solidFill>
              </a:rPr>
              <a:t>HelloWorldFx</a:t>
            </a:r>
            <a:r>
              <a:rPr lang="en-US" sz="2400"/>
              <a:t>:</a:t>
            </a:r>
            <a:endParaRPr sz="2400"/>
          </a:p>
          <a:p>
            <a:pPr indent="-381000" lvl="1" marL="914400" rtl="0" algn="l">
              <a:lnSpc>
                <a:spcPct val="90000"/>
              </a:lnSpc>
              <a:spcBef>
                <a:spcPts val="0"/>
              </a:spcBef>
              <a:spcAft>
                <a:spcPts val="0"/>
              </a:spcAft>
              <a:buSzPts val="2400"/>
              <a:buAutoNum type="alphaLcPeriod"/>
            </a:pPr>
            <a:r>
              <a:rPr lang="en-US" sz="2400"/>
              <a:t>Zmień tekst przycisku</a:t>
            </a:r>
            <a:endParaRPr sz="2400"/>
          </a:p>
          <a:p>
            <a:pPr indent="-381000" lvl="1" marL="914400" rtl="0" algn="l">
              <a:lnSpc>
                <a:spcPct val="90000"/>
              </a:lnSpc>
              <a:spcBef>
                <a:spcPts val="0"/>
              </a:spcBef>
              <a:spcAft>
                <a:spcPts val="0"/>
              </a:spcAft>
              <a:buSzPts val="2400"/>
              <a:buAutoNum type="alphaLcPeriod"/>
            </a:pPr>
            <a:r>
              <a:rPr lang="en-US" sz="2400"/>
              <a:t>Zmień tekst dla obiektu typu Label</a:t>
            </a:r>
            <a:endParaRPr sz="2400"/>
          </a:p>
          <a:p>
            <a:pPr indent="0" lvl="0" marL="91440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AutoNum type="arabicPeriod"/>
            </a:pPr>
            <a:r>
              <a:rPr lang="en-US" sz="2400"/>
              <a:t>Dodaj do klasy </a:t>
            </a:r>
            <a:r>
              <a:rPr lang="en-US" sz="2400">
                <a:solidFill>
                  <a:srgbClr val="20999D"/>
                </a:solidFill>
              </a:rPr>
              <a:t>HelloWorldFx </a:t>
            </a:r>
            <a:r>
              <a:rPr lang="en-US" sz="2400"/>
              <a:t>kontrolki </a:t>
            </a:r>
            <a:r>
              <a:rPr lang="en-US" sz="2400"/>
              <a:t>typu:</a:t>
            </a:r>
            <a:endParaRPr sz="2400"/>
          </a:p>
          <a:p>
            <a:pPr indent="-381000" lvl="1" marL="914400" rtl="0" algn="l">
              <a:lnSpc>
                <a:spcPct val="90000"/>
              </a:lnSpc>
              <a:spcBef>
                <a:spcPts val="0"/>
              </a:spcBef>
              <a:spcAft>
                <a:spcPts val="0"/>
              </a:spcAft>
              <a:buSzPts val="2400"/>
              <a:buAutoNum type="alphaLcPeriod"/>
            </a:pPr>
            <a:r>
              <a:rPr lang="en-US" sz="2400"/>
              <a:t>TextField</a:t>
            </a:r>
            <a:endParaRPr sz="2400"/>
          </a:p>
          <a:p>
            <a:pPr indent="-381000" lvl="1" marL="914400" rtl="0" algn="l">
              <a:lnSpc>
                <a:spcPct val="90000"/>
              </a:lnSpc>
              <a:spcBef>
                <a:spcPts val="0"/>
              </a:spcBef>
              <a:spcAft>
                <a:spcPts val="0"/>
              </a:spcAft>
              <a:buSzPts val="2400"/>
              <a:buAutoNum type="alphaLcPeriod"/>
            </a:pPr>
            <a:r>
              <a:rPr lang="en-US" sz="2400"/>
              <a:t>Button</a:t>
            </a:r>
            <a:endParaRPr sz="2400"/>
          </a:p>
          <a:p>
            <a:pPr indent="-381000" lvl="1" marL="914400" rtl="0" algn="l">
              <a:lnSpc>
                <a:spcPct val="90000"/>
              </a:lnSpc>
              <a:spcBef>
                <a:spcPts val="0"/>
              </a:spcBef>
              <a:spcAft>
                <a:spcPts val="0"/>
              </a:spcAft>
              <a:buSzPts val="2400"/>
              <a:buAutoNum type="alphaLcPeriod"/>
            </a:pPr>
            <a:r>
              <a:rPr lang="en-US" sz="2400"/>
              <a:t>Label</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3. </a:t>
            </a:r>
            <a:r>
              <a:rPr lang="en-US" sz="2400">
                <a:solidFill>
                  <a:srgbClr val="FF0000"/>
                </a:solidFill>
              </a:rPr>
              <a:t>*</a:t>
            </a:r>
            <a:r>
              <a:rPr lang="en-US" sz="2400"/>
              <a:t> Spraw by po kliknięciu przycisku dodanego w pkt. 2 tekst wpisany do kontrolki typu TextField został skopiowany do kontrolki typu Label.</a:t>
            </a:r>
            <a:endParaRPr sz="2400"/>
          </a:p>
        </p:txBody>
      </p:sp>
      <p:sp>
        <p:nvSpPr>
          <p:cNvPr id="1093" name="Google Shape;1093;p103"/>
          <p:cNvSpPr txBox="1"/>
          <p:nvPr/>
        </p:nvSpPr>
        <p:spPr>
          <a:xfrm>
            <a:off x="-9750" y="6243425"/>
            <a:ext cx="121920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accent6"/>
                </a:solidFill>
              </a:rPr>
              <a:t>Pamiętaj o wykorzystaniu repozytorium kodu Git! </a:t>
            </a:r>
            <a:r>
              <a:rPr lang="en-US" sz="2400">
                <a:solidFill>
                  <a:srgbClr val="FF0000"/>
                </a:solidFill>
              </a:rPr>
              <a:t>* Dla chętnych.</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0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1099" name="Google Shape;1099;p10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Wprowadzenie do języka Java</a:t>
            </a:r>
            <a:endParaRPr sz="4800">
              <a:solidFill>
                <a:srgbClr val="20999D"/>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05" name="Google Shape;1105;p105"/>
          <p:cNvSpPr txBox="1"/>
          <p:nvPr>
            <p:ph idx="4294967295" type="ctrTitle"/>
          </p:nvPr>
        </p:nvSpPr>
        <p:spPr>
          <a:xfrm>
            <a:off x="887350" y="1552700"/>
            <a:ext cx="10952100" cy="4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accent5"/>
                </a:solidFill>
                <a:latin typeface="Arial"/>
                <a:ea typeface="Arial"/>
                <a:cs typeface="Arial"/>
                <a:sym typeface="Arial"/>
              </a:rPr>
              <a:t>09:00</a:t>
            </a:r>
            <a:r>
              <a:rPr lang="en-US" sz="2600">
                <a:latin typeface="Arial"/>
                <a:ea typeface="Arial"/>
                <a:cs typeface="Arial"/>
                <a:sym typeface="Arial"/>
              </a:rPr>
              <a:t> - powtórka</a:t>
            </a:r>
            <a:endParaRPr sz="2600">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a:t>
            </a:r>
            <a:r>
              <a:rPr b="1" lang="en-US" sz="2600">
                <a:solidFill>
                  <a:schemeClr val="accent2"/>
                </a:solidFill>
                <a:latin typeface="Arial"/>
                <a:ea typeface="Arial"/>
                <a:cs typeface="Arial"/>
                <a:sym typeface="Arial"/>
              </a:rPr>
              <a:t>:00</a:t>
            </a:r>
            <a:r>
              <a:rPr lang="en-US" sz="2600">
                <a:latin typeface="Arial"/>
                <a:ea typeface="Arial"/>
                <a:cs typeface="Arial"/>
                <a:sym typeface="Arial"/>
              </a:rPr>
              <a:t> -</a:t>
            </a:r>
            <a:r>
              <a:rPr lang="en-US" sz="2600">
                <a:latin typeface="Arial"/>
                <a:ea typeface="Arial"/>
                <a:cs typeface="Arial"/>
                <a:sym typeface="Arial"/>
              </a:rPr>
              <a:t> pakiety, modyfikatory dostępu, hermetyzacja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10:30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2"/>
                </a:solidFill>
                <a:latin typeface="Arial"/>
                <a:ea typeface="Arial"/>
                <a:cs typeface="Arial"/>
                <a:sym typeface="Arial"/>
              </a:rPr>
              <a:t>10:40</a:t>
            </a:r>
            <a:r>
              <a:rPr lang="en-US" sz="2600">
                <a:latin typeface="Arial"/>
                <a:ea typeface="Arial"/>
                <a:cs typeface="Arial"/>
                <a:sym typeface="Arial"/>
              </a:rPr>
              <a:t> - </a:t>
            </a:r>
            <a:r>
              <a:rPr lang="en-US" sz="2600">
                <a:latin typeface="Arial"/>
                <a:ea typeface="Arial"/>
                <a:cs typeface="Arial"/>
                <a:sym typeface="Arial"/>
              </a:rPr>
              <a:t>pakiety, modyfikatory dostępu, hermetyzacja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12:00</a:t>
            </a:r>
            <a:r>
              <a:rPr b="1" lang="en-US" sz="2600">
                <a:solidFill>
                  <a:schemeClr val="accent2"/>
                </a:solidFill>
                <a:latin typeface="Arial"/>
                <a:ea typeface="Arial"/>
                <a:cs typeface="Arial"/>
                <a:sym typeface="Arial"/>
              </a:rPr>
              <a:t> </a:t>
            </a:r>
            <a:r>
              <a:rPr lang="en-US" sz="2600">
                <a:latin typeface="Arial"/>
                <a:ea typeface="Arial"/>
                <a:cs typeface="Arial"/>
                <a:sym typeface="Arial"/>
              </a:rPr>
              <a:t>- </a:t>
            </a:r>
            <a:r>
              <a:rPr lang="en-US" sz="2600">
                <a:latin typeface="Arial"/>
                <a:ea typeface="Arial"/>
                <a:cs typeface="Arial"/>
                <a:sym typeface="Arial"/>
              </a:rPr>
              <a:t>klasa String</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12:40</a:t>
            </a:r>
            <a:r>
              <a:rPr lang="en-US" sz="2600">
                <a:latin typeface="Arial"/>
                <a:ea typeface="Arial"/>
                <a:cs typeface="Arial"/>
                <a:sym typeface="Arial"/>
              </a:rPr>
              <a:t> - </a:t>
            </a:r>
            <a:r>
              <a:rPr lang="en-US" sz="2600" u="sng">
                <a:latin typeface="Arial"/>
                <a:ea typeface="Arial"/>
                <a:cs typeface="Arial"/>
                <a:sym typeface="Arial"/>
              </a:rPr>
              <a:t>przerwa długa</a:t>
            </a:r>
            <a:endParaRPr sz="2600" u="sng">
              <a:latin typeface="Arial"/>
              <a:ea typeface="Arial"/>
              <a:cs typeface="Arial"/>
              <a:sym typeface="Arial"/>
            </a:endParaRPr>
          </a:p>
          <a:p>
            <a:pPr indent="0" lvl="0" marL="0" rtl="0" algn="l">
              <a:spcBef>
                <a:spcPts val="0"/>
              </a:spcBef>
              <a:spcAft>
                <a:spcPts val="0"/>
              </a:spcAft>
              <a:buNone/>
            </a:pPr>
            <a:r>
              <a:rPr b="1" lang="en-US" sz="2600">
                <a:solidFill>
                  <a:schemeClr val="accent5"/>
                </a:solidFill>
                <a:latin typeface="Arial"/>
                <a:ea typeface="Arial"/>
                <a:cs typeface="Arial"/>
                <a:sym typeface="Arial"/>
              </a:rPr>
              <a:t>13:00</a:t>
            </a:r>
            <a:r>
              <a:rPr lang="en-US" sz="2600">
                <a:latin typeface="Arial"/>
                <a:ea typeface="Arial"/>
                <a:cs typeface="Arial"/>
                <a:sym typeface="Arial"/>
              </a:rPr>
              <a:t> - </a:t>
            </a:r>
            <a:r>
              <a:rPr lang="en-US" sz="2600">
                <a:latin typeface="Arial"/>
                <a:ea typeface="Arial"/>
                <a:cs typeface="Arial"/>
                <a:sym typeface="Arial"/>
              </a:rPr>
              <a:t>klasa String cd.</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14:00</a:t>
            </a:r>
            <a:r>
              <a:rPr lang="en-US" sz="2600">
                <a:latin typeface="Arial"/>
                <a:ea typeface="Arial"/>
                <a:cs typeface="Arial"/>
                <a:sym typeface="Arial"/>
              </a:rPr>
              <a:t> - </a:t>
            </a:r>
            <a:r>
              <a:rPr lang="en-US" sz="2600">
                <a:latin typeface="Arial"/>
                <a:ea typeface="Arial"/>
                <a:cs typeface="Arial"/>
                <a:sym typeface="Arial"/>
              </a:rPr>
              <a:t>pętle</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14:30</a:t>
            </a:r>
            <a:r>
              <a:rPr lang="en-US" sz="2600">
                <a:latin typeface="Arial"/>
                <a:ea typeface="Arial"/>
                <a:cs typeface="Arial"/>
                <a:sym typeface="Arial"/>
              </a:rPr>
              <a:t> - </a:t>
            </a:r>
            <a:r>
              <a:rPr lang="en-US" sz="2600" u="sng">
                <a:latin typeface="Arial"/>
                <a:ea typeface="Arial"/>
                <a:cs typeface="Arial"/>
                <a:sym typeface="Arial"/>
              </a:rPr>
              <a:t>przerwa krótka</a:t>
            </a:r>
            <a:endParaRPr sz="26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2"/>
                </a:solidFill>
                <a:latin typeface="Arial"/>
                <a:ea typeface="Arial"/>
                <a:cs typeface="Arial"/>
                <a:sym typeface="Arial"/>
              </a:rPr>
              <a:t>14:40</a:t>
            </a:r>
            <a:r>
              <a:rPr lang="en-US" sz="2600">
                <a:latin typeface="Arial"/>
                <a:ea typeface="Arial"/>
                <a:cs typeface="Arial"/>
                <a:sym typeface="Arial"/>
              </a:rPr>
              <a:t> - pętle cd.</a:t>
            </a:r>
            <a:endParaRPr sz="2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600">
                <a:solidFill>
                  <a:schemeClr val="accent5"/>
                </a:solidFill>
                <a:latin typeface="Arial"/>
                <a:ea typeface="Arial"/>
                <a:cs typeface="Arial"/>
                <a:sym typeface="Arial"/>
              </a:rPr>
              <a:t>16:00</a:t>
            </a:r>
            <a:r>
              <a:rPr lang="en-US" sz="2600">
                <a:latin typeface="Arial"/>
                <a:ea typeface="Arial"/>
                <a:cs typeface="Arial"/>
                <a:sym typeface="Arial"/>
              </a:rPr>
              <a:t> - </a:t>
            </a:r>
            <a:r>
              <a:rPr lang="en-US" sz="2600">
                <a:latin typeface="Arial"/>
                <a:ea typeface="Arial"/>
                <a:cs typeface="Arial"/>
                <a:sym typeface="Arial"/>
              </a:rPr>
              <a:t>koniec zajęć :)</a:t>
            </a:r>
            <a:endParaRPr sz="2600" u="sng">
              <a:latin typeface="Arial"/>
              <a:ea typeface="Arial"/>
              <a:cs typeface="Arial"/>
              <a:sym typeface="Arial"/>
            </a:endParaRPr>
          </a:p>
          <a:p>
            <a:pPr indent="0" lvl="0" marL="0" rtl="0" algn="l">
              <a:spcBef>
                <a:spcPts val="0"/>
              </a:spcBef>
              <a:spcAft>
                <a:spcPts val="0"/>
              </a:spcAft>
              <a:buNone/>
            </a:pPr>
            <a:r>
              <a:t/>
            </a:r>
            <a:endParaRPr sz="2600" u="sng">
              <a:latin typeface="Arial"/>
              <a:ea typeface="Arial"/>
              <a:cs typeface="Arial"/>
              <a:sym typeface="Arial"/>
            </a:endParaRPr>
          </a:p>
        </p:txBody>
      </p:sp>
      <p:sp>
        <p:nvSpPr>
          <p:cNvPr id="1106" name="Google Shape;1106;p105"/>
          <p:cNvSpPr txBox="1"/>
          <p:nvPr/>
        </p:nvSpPr>
        <p:spPr>
          <a:xfrm>
            <a:off x="0" y="6222000"/>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b="1" u="sng">
              <a:solidFill>
                <a:srgbClr val="20999D"/>
              </a:solidFill>
            </a:endParaRPr>
          </a:p>
        </p:txBody>
      </p:sp>
      <p:sp>
        <p:nvSpPr>
          <p:cNvPr id="1107" name="Google Shape;1107;p105"/>
          <p:cNvSpPr txBox="1"/>
          <p:nvPr/>
        </p:nvSpPr>
        <p:spPr>
          <a:xfrm>
            <a:off x="13350" y="626220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aktualizacji projektu z GitHub: </a:t>
            </a:r>
            <a:r>
              <a:rPr lang="en-US" sz="1800" u="sng">
                <a:solidFill>
                  <a:schemeClr val="hlink"/>
                </a:solidFill>
                <a:hlinkClick r:id="rId3"/>
              </a:rPr>
              <a:t>https://goo.gl/m3BHMr</a:t>
            </a:r>
            <a:endParaRPr sz="1800"/>
          </a:p>
        </p:txBody>
      </p:sp>
      <p:sp>
        <p:nvSpPr>
          <p:cNvPr id="1108" name="Google Shape;1108;p105"/>
          <p:cNvSpPr txBox="1"/>
          <p:nvPr/>
        </p:nvSpPr>
        <p:spPr>
          <a:xfrm>
            <a:off x="393775" y="996925"/>
            <a:ext cx="11563800" cy="636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u="sng">
                <a:solidFill>
                  <a:srgbClr val="20999D"/>
                </a:solidFill>
              </a:rPr>
              <a:t>Zanim zaczniemy proszę zaktualizować projekt: </a:t>
            </a:r>
            <a:r>
              <a:rPr b="1" lang="en-US" sz="2800" u="sng">
                <a:solidFill>
                  <a:srgbClr val="20999D"/>
                </a:solidFill>
              </a:rPr>
              <a:t>java24gda_intro !</a:t>
            </a:r>
            <a:endParaRPr b="1" u="sng">
              <a:solidFill>
                <a:srgbClr val="20999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Krótka powtórka</a:t>
            </a:r>
            <a:endParaRPr>
              <a:latin typeface="Arial"/>
              <a:ea typeface="Arial"/>
              <a:cs typeface="Arial"/>
              <a:sym typeface="Arial"/>
            </a:endParaRPr>
          </a:p>
        </p:txBody>
      </p:sp>
      <p:sp>
        <p:nvSpPr>
          <p:cNvPr id="1114" name="Google Shape;1114;p106"/>
          <p:cNvSpPr txBox="1"/>
          <p:nvPr>
            <p:ph idx="4294967295" type="ctrTitle"/>
          </p:nvPr>
        </p:nvSpPr>
        <p:spPr>
          <a:xfrm>
            <a:off x="204850" y="1115400"/>
            <a:ext cx="11987100" cy="50988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AutoNum type="arabicPeriod"/>
            </a:pPr>
            <a:r>
              <a:rPr lang="en-US" sz="2800">
                <a:solidFill>
                  <a:srgbClr val="000000"/>
                </a:solidFill>
                <a:latin typeface="Arial"/>
                <a:ea typeface="Arial"/>
                <a:cs typeface="Arial"/>
                <a:sym typeface="Arial"/>
              </a:rPr>
              <a:t>programowanie w Javie polega głównie na posługiwaniu się obiektami</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przed użyciem obiekty muszą być tworzone</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do tworzenia obiektów służy wyrażenie </a:t>
            </a:r>
            <a:r>
              <a:rPr b="1" lang="en-US" sz="2800">
                <a:solidFill>
                  <a:srgbClr val="000000"/>
                </a:solidFill>
                <a:latin typeface="Arial"/>
                <a:ea typeface="Arial"/>
                <a:cs typeface="Arial"/>
                <a:sym typeface="Arial"/>
              </a:rPr>
              <a:t>new</a:t>
            </a:r>
            <a:endParaRPr b="1" sz="2800">
              <a:solidFill>
                <a:srgbClr val="000000"/>
              </a:solidFill>
              <a:latin typeface="Arial"/>
              <a:ea typeface="Arial"/>
              <a:cs typeface="Arial"/>
              <a:sym typeface="Arial"/>
            </a:endParaRPr>
          </a:p>
          <a:p>
            <a:pPr indent="0" lvl="0" marL="457200" rtl="0" algn="l">
              <a:spcBef>
                <a:spcPts val="0"/>
              </a:spcBef>
              <a:spcAft>
                <a:spcPts val="0"/>
              </a:spcAft>
              <a:buNone/>
            </a:pPr>
            <a:r>
              <a:t/>
            </a:r>
            <a:endParaRPr b="1"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 słowie </a:t>
            </a:r>
            <a:r>
              <a:rPr b="1" lang="en-US" sz="2800">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podajemy odwołanie do konstruktora z odpowiednimi argumentami</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wyrażenie </a:t>
            </a:r>
            <a:r>
              <a:rPr b="1" lang="en-US" sz="2800">
                <a:solidFill>
                  <a:srgbClr val="000000"/>
                </a:solidFill>
                <a:latin typeface="Arial"/>
                <a:ea typeface="Arial"/>
                <a:cs typeface="Arial"/>
                <a:sym typeface="Arial"/>
              </a:rPr>
              <a:t>new </a:t>
            </a:r>
            <a:r>
              <a:rPr lang="en-US" sz="2800">
                <a:solidFill>
                  <a:srgbClr val="000000"/>
                </a:solidFill>
                <a:latin typeface="Arial"/>
                <a:ea typeface="Arial"/>
                <a:cs typeface="Arial"/>
                <a:sym typeface="Arial"/>
              </a:rPr>
              <a:t>zwraca referencję (odniesienie, swoisty adres) do nowo utworzonego obiektu</a:t>
            </a:r>
            <a:endParaRPr sz="28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AutoNum type="arabicPeriod"/>
            </a:pPr>
            <a:r>
              <a:rPr lang="en-US" sz="2800">
                <a:solidFill>
                  <a:srgbClr val="000000"/>
                </a:solidFill>
                <a:latin typeface="Arial"/>
                <a:ea typeface="Arial"/>
                <a:cs typeface="Arial"/>
                <a:sym typeface="Arial"/>
              </a:rPr>
              <a:t>posługiwanie się obiektami w Javie polega wyłącznie na operowaniu na referencjach</a:t>
            </a:r>
            <a:endParaRPr sz="2800">
              <a:solidFill>
                <a:srgbClr val="000000"/>
              </a:solidFill>
              <a:latin typeface="Arial"/>
              <a:ea typeface="Arial"/>
              <a:cs typeface="Arial"/>
              <a:sym typeface="Arial"/>
            </a:endParaRPr>
          </a:p>
        </p:txBody>
      </p:sp>
      <p:sp>
        <p:nvSpPr>
          <p:cNvPr id="1115" name="Google Shape;1115;p106"/>
          <p:cNvSpPr txBox="1"/>
          <p:nvPr/>
        </p:nvSpPr>
        <p:spPr>
          <a:xfrm>
            <a:off x="26675" y="6262050"/>
            <a:ext cx="12165300" cy="5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Instrukcja tworzenia nowej klasy: </a:t>
            </a:r>
            <a:r>
              <a:rPr lang="en-US" sz="1800" u="sng">
                <a:solidFill>
                  <a:schemeClr val="hlink"/>
                </a:solidFill>
                <a:hlinkClick r:id="rId3"/>
              </a:rPr>
              <a:t>https://goo.gl/NSmFTP</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Zadanie na rozgrzewkę</a:t>
            </a:r>
            <a:endParaRPr>
              <a:latin typeface="Arial"/>
              <a:ea typeface="Arial"/>
              <a:cs typeface="Arial"/>
              <a:sym typeface="Arial"/>
            </a:endParaRPr>
          </a:p>
        </p:txBody>
      </p:sp>
      <p:sp>
        <p:nvSpPr>
          <p:cNvPr id="1121" name="Google Shape;1121;p107"/>
          <p:cNvSpPr txBox="1"/>
          <p:nvPr>
            <p:ph idx="4294967295" type="ctrTitle"/>
          </p:nvPr>
        </p:nvSpPr>
        <p:spPr>
          <a:xfrm>
            <a:off x="243900" y="1174775"/>
            <a:ext cx="11948100" cy="4660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AutoNum type="arabicPeriod"/>
            </a:pPr>
            <a:r>
              <a:rPr lang="en-US" sz="2000">
                <a:solidFill>
                  <a:srgbClr val="000000"/>
                </a:solidFill>
                <a:latin typeface="Arial"/>
                <a:ea typeface="Arial"/>
                <a:cs typeface="Arial"/>
                <a:sym typeface="Arial"/>
              </a:rPr>
              <a:t>Tworzymy model danych dla drzewa genealogicznego</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Przyjmujemy prosty model rodziny: 2 rodziców + 1 dziecko</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osoba powinna mieć dane: imię, nazwisko, wiek</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Pojedyncza rodzina powinna zawierać: wszystkich członków rodziny (jako osobne pola dla każdej z osób: mąż, żona, dziecko) oraz nazwę całej rodziny, np.: “Rodzina Kowalskich”</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Dodatkowo obiekt rodziny powinien mieć:</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AutoNum type="alphaLcPeriod"/>
            </a:pPr>
            <a:r>
              <a:rPr lang="en-US" sz="2000">
                <a:solidFill>
                  <a:srgbClr val="000000"/>
                </a:solidFill>
              </a:rPr>
              <a:t>metodę, która zwróci opis całej rodziny jako String </a:t>
            </a:r>
            <a:endParaRPr sz="2000">
              <a:solidFill>
                <a:srgbClr val="000000"/>
              </a:solidFill>
            </a:endParaRPr>
          </a:p>
          <a:p>
            <a:pPr indent="-355600" lvl="1" marL="914400" rtl="0" algn="l">
              <a:spcBef>
                <a:spcPts val="0"/>
              </a:spcBef>
              <a:spcAft>
                <a:spcPts val="0"/>
              </a:spcAft>
              <a:buClr>
                <a:srgbClr val="000000"/>
              </a:buClr>
              <a:buSzPts val="2000"/>
              <a:buAutoNum type="alphaLcPeriod"/>
            </a:pPr>
            <a:r>
              <a:rPr lang="en-US" sz="2000">
                <a:solidFill>
                  <a:srgbClr val="FF0000"/>
                </a:solidFill>
              </a:rPr>
              <a:t>*</a:t>
            </a:r>
            <a:r>
              <a:rPr lang="en-US" sz="2000">
                <a:solidFill>
                  <a:srgbClr val="000000"/>
                </a:solidFill>
              </a:rPr>
              <a:t>metod</a:t>
            </a:r>
            <a:r>
              <a:rPr lang="en-US" sz="2000"/>
              <a:t>ę,</a:t>
            </a:r>
            <a:r>
              <a:rPr lang="en-US" sz="2000">
                <a:solidFill>
                  <a:srgbClr val="000000"/>
                </a:solidFill>
              </a:rPr>
              <a:t> która zwróci sumę lat wszystkich członków rodziny </a:t>
            </a:r>
            <a:endParaRPr sz="2000">
              <a:solidFill>
                <a:srgbClr val="000000"/>
              </a:solidFill>
            </a:endParaRPr>
          </a:p>
          <a:p>
            <a:pPr indent="-355600" lvl="1" marL="914400" rtl="0" algn="l">
              <a:spcBef>
                <a:spcPts val="0"/>
              </a:spcBef>
              <a:spcAft>
                <a:spcPts val="0"/>
              </a:spcAft>
              <a:buClr>
                <a:srgbClr val="000000"/>
              </a:buClr>
              <a:buSzPts val="2000"/>
              <a:buAutoNum type="alphaLcPeriod"/>
            </a:pPr>
            <a:r>
              <a:rPr lang="en-US" sz="2000">
                <a:solidFill>
                  <a:srgbClr val="FF0000"/>
                </a:solidFill>
              </a:rPr>
              <a:t>*</a:t>
            </a:r>
            <a:r>
              <a:rPr lang="en-US" sz="2000">
                <a:solidFill>
                  <a:schemeClr val="dk1"/>
                </a:solidFill>
              </a:rPr>
              <a:t>metodę, która zwróci</a:t>
            </a:r>
            <a:r>
              <a:rPr lang="en-US" sz="2000">
                <a:solidFill>
                  <a:srgbClr val="000000"/>
                </a:solidFill>
              </a:rPr>
              <a:t> średnią arytmetyczną wieku członków rodziny</a:t>
            </a:r>
            <a:endParaRPr sz="2000">
              <a:solidFill>
                <a:srgbClr val="000000"/>
              </a:solidFill>
            </a:endParaRPr>
          </a:p>
          <a:p>
            <a:pPr indent="0" lvl="0" marL="0" rtl="0" algn="l">
              <a:spcBef>
                <a:spcPts val="0"/>
              </a:spcBef>
              <a:spcAft>
                <a:spcPts val="0"/>
              </a:spcAft>
              <a:buNone/>
            </a:pPr>
            <a:r>
              <a:t/>
            </a:r>
            <a:endParaRPr sz="800">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W osobnej klasie FamilyTest tworzymy 2-3 rodziny i wypisujemy informacje o nich na ekran</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8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AutoNum type="arabicPeriod"/>
            </a:pPr>
            <a:r>
              <a:rPr lang="en-US" sz="2000">
                <a:solidFill>
                  <a:srgbClr val="FF0000"/>
                </a:solidFill>
                <a:latin typeface="Arial"/>
                <a:ea typeface="Arial"/>
                <a:cs typeface="Arial"/>
                <a:sym typeface="Arial"/>
              </a:rPr>
              <a:t>*</a:t>
            </a:r>
            <a:r>
              <a:rPr lang="en-US" sz="2000">
                <a:solidFill>
                  <a:srgbClr val="000000"/>
                </a:solidFill>
                <a:latin typeface="Arial"/>
                <a:ea typeface="Arial"/>
                <a:cs typeface="Arial"/>
                <a:sym typeface="Arial"/>
              </a:rPr>
              <a:t>Dodaj klasę, która będzie reprezentować małżeństwo. Pola w klasie: mąż, żona, data ślubu. Użyj tej klasy w klasie rodziny.</a:t>
            </a:r>
            <a:endParaRPr sz="2000">
              <a:solidFill>
                <a:srgbClr val="000000"/>
              </a:solidFill>
              <a:latin typeface="Arial"/>
              <a:ea typeface="Arial"/>
              <a:cs typeface="Arial"/>
              <a:sym typeface="Arial"/>
            </a:endParaRPr>
          </a:p>
        </p:txBody>
      </p:sp>
      <p:sp>
        <p:nvSpPr>
          <p:cNvPr id="1122" name="Google Shape;1122;p107"/>
          <p:cNvSpPr txBox="1"/>
          <p:nvPr/>
        </p:nvSpPr>
        <p:spPr>
          <a:xfrm>
            <a:off x="0" y="6234225"/>
            <a:ext cx="92517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0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rgbClr val="000000"/>
                </a:solidFill>
                <a:latin typeface="Arial"/>
                <a:ea typeface="Arial"/>
                <a:cs typeface="Arial"/>
                <a:sym typeface="Arial"/>
              </a:rPr>
              <a:t>Pakiety, modyfikatory dostępu, </a:t>
            </a:r>
            <a:r>
              <a:rPr b="1" lang="en-US" sz="3600">
                <a:solidFill>
                  <a:schemeClr val="dk1"/>
                </a:solidFill>
                <a:latin typeface="Arial"/>
                <a:ea typeface="Arial"/>
                <a:cs typeface="Arial"/>
                <a:sym typeface="Arial"/>
              </a:rPr>
              <a:t>hermetyzacja</a:t>
            </a:r>
            <a:endParaRPr b="1" sz="3600">
              <a:solidFill>
                <a:srgbClr val="000000"/>
              </a:solidFill>
              <a:latin typeface="Arial"/>
              <a:ea typeface="Arial"/>
              <a:cs typeface="Arial"/>
              <a:sym typeface="Arial"/>
            </a:endParaRPr>
          </a:p>
        </p:txBody>
      </p:sp>
      <p:sp>
        <p:nvSpPr>
          <p:cNvPr id="1128" name="Google Shape;1128;p10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Pakiety</a:t>
            </a:r>
            <a:endParaRPr>
              <a:latin typeface="Arial"/>
              <a:ea typeface="Arial"/>
              <a:cs typeface="Arial"/>
              <a:sym typeface="Arial"/>
            </a:endParaRPr>
          </a:p>
        </p:txBody>
      </p:sp>
      <p:sp>
        <p:nvSpPr>
          <p:cNvPr id="1134" name="Google Shape;1134;p109"/>
          <p:cNvSpPr txBox="1"/>
          <p:nvPr>
            <p:ph idx="4294967295" type="ctrTitle"/>
          </p:nvPr>
        </p:nvSpPr>
        <p:spPr>
          <a:xfrm>
            <a:off x="64050" y="947375"/>
            <a:ext cx="12063900" cy="1102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Pakiety</a:t>
            </a:r>
            <a:endParaRPr b="1" sz="2000" u="sng">
              <a:solidFill>
                <a:schemeClr val="accent6"/>
              </a:solidFill>
              <a:latin typeface="Arial"/>
              <a:ea typeface="Arial"/>
              <a:cs typeface="Arial"/>
              <a:sym typeface="Arial"/>
            </a:endParaRPr>
          </a:p>
          <a:p>
            <a:pPr indent="-355600" lvl="0" marL="457200" rtl="0" algn="ctr">
              <a:spcBef>
                <a:spcPts val="0"/>
              </a:spcBef>
              <a:spcAft>
                <a:spcPts val="0"/>
              </a:spcAft>
              <a:buSzPts val="2000"/>
              <a:buFont typeface="Arial"/>
              <a:buChar char="-"/>
            </a:pPr>
            <a:r>
              <a:rPr lang="en-US" sz="2000">
                <a:latin typeface="Arial"/>
                <a:ea typeface="Arial"/>
                <a:cs typeface="Arial"/>
                <a:sym typeface="Arial"/>
              </a:rPr>
              <a:t>grupują klasy posiadające wspólne cechy w strukturę podobną do drzewa katalogów na dysku</a:t>
            </a:r>
            <a:endParaRPr sz="2000">
              <a:latin typeface="Arial"/>
              <a:ea typeface="Arial"/>
              <a:cs typeface="Arial"/>
              <a:sym typeface="Arial"/>
            </a:endParaRPr>
          </a:p>
          <a:p>
            <a:pPr indent="-355600" lvl="0" marL="914400" rtl="0" algn="ctr">
              <a:spcBef>
                <a:spcPts val="0"/>
              </a:spcBef>
              <a:spcAft>
                <a:spcPts val="0"/>
              </a:spcAft>
              <a:buSzPts val="2000"/>
              <a:buFont typeface="Arial"/>
              <a:buChar char="-"/>
            </a:pPr>
            <a:r>
              <a:rPr lang="en-US" sz="2000">
                <a:latin typeface="Arial"/>
                <a:ea typeface="Arial"/>
                <a:cs typeface="Arial"/>
                <a:sym typeface="Arial"/>
              </a:rPr>
              <a:t>zapewniają unikalne nazwy dla klas zapobiegając konfliktom nazw </a:t>
            </a:r>
            <a:endParaRPr sz="2000">
              <a:latin typeface="Arial"/>
              <a:ea typeface="Arial"/>
              <a:cs typeface="Arial"/>
              <a:sym typeface="Arial"/>
            </a:endParaRPr>
          </a:p>
        </p:txBody>
      </p:sp>
      <p:sp>
        <p:nvSpPr>
          <p:cNvPr id="1135" name="Google Shape;1135;p109"/>
          <p:cNvSpPr txBox="1"/>
          <p:nvPr/>
        </p:nvSpPr>
        <p:spPr>
          <a:xfrm>
            <a:off x="3613975" y="2953250"/>
            <a:ext cx="45264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package     </a:t>
            </a:r>
            <a:r>
              <a:rPr b="1" lang="en-US" sz="2400">
                <a:solidFill>
                  <a:schemeClr val="accent5"/>
                </a:solidFill>
              </a:rPr>
              <a:t>pl.sda.carstore</a:t>
            </a:r>
            <a:r>
              <a:rPr lang="en-US" sz="2400"/>
              <a:t>;</a:t>
            </a:r>
            <a:endParaRPr sz="2400"/>
          </a:p>
        </p:txBody>
      </p:sp>
      <p:sp>
        <p:nvSpPr>
          <p:cNvPr id="1136" name="Google Shape;1136;p109"/>
          <p:cNvSpPr txBox="1"/>
          <p:nvPr>
            <p:ph idx="4294967295" type="ctrTitle"/>
          </p:nvPr>
        </p:nvSpPr>
        <p:spPr>
          <a:xfrm>
            <a:off x="64050" y="4528325"/>
            <a:ext cx="12063900" cy="17658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Nazwa kwalifikowana</a:t>
            </a:r>
            <a:endParaRPr b="1" sz="2000" u="sng">
              <a:solidFill>
                <a:schemeClr val="accent6"/>
              </a:solidFill>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rPr lang="en-US" sz="2400">
                <a:solidFill>
                  <a:srgbClr val="000000"/>
                </a:solidFill>
                <a:latin typeface="Arial"/>
                <a:ea typeface="Arial"/>
                <a:cs typeface="Arial"/>
                <a:sym typeface="Arial"/>
              </a:rPr>
              <a:t>(pakiet + nazwa klasy) - np.: </a:t>
            </a:r>
            <a:r>
              <a:rPr b="1" lang="en-US" sz="2400">
                <a:solidFill>
                  <a:schemeClr val="accent5"/>
                </a:solidFill>
                <a:latin typeface="Arial"/>
                <a:ea typeface="Arial"/>
                <a:cs typeface="Arial"/>
                <a:sym typeface="Arial"/>
              </a:rPr>
              <a:t>pl.sda.carstore.Car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"pełna" nazwa klasy, która identyfikuje ją w sposób unikalny (swoisty "adres" klasy). Dzięki niej </a:t>
            </a:r>
            <a:r>
              <a:rPr b="1" lang="en-US" sz="2000">
                <a:latin typeface="Arial"/>
                <a:ea typeface="Arial"/>
                <a:cs typeface="Arial"/>
                <a:sym typeface="Arial"/>
              </a:rPr>
              <a:t>JVM </a:t>
            </a:r>
            <a:r>
              <a:rPr lang="en-US" sz="2000">
                <a:latin typeface="Arial"/>
                <a:ea typeface="Arial"/>
                <a:cs typeface="Arial"/>
                <a:sym typeface="Arial"/>
              </a:rPr>
              <a:t>"potrafi" odnaleźć naszą klasę (zamiast na przykład klasy </a:t>
            </a:r>
            <a:r>
              <a:rPr b="1" lang="en-US" sz="2000">
                <a:latin typeface="Arial"/>
                <a:ea typeface="Arial"/>
                <a:cs typeface="Arial"/>
                <a:sym typeface="Arial"/>
              </a:rPr>
              <a:t>com.ford.Car</a:t>
            </a:r>
            <a:r>
              <a:rPr lang="en-US" sz="2000">
                <a:latin typeface="Arial"/>
                <a:ea typeface="Arial"/>
                <a:cs typeface="Arial"/>
                <a:sym typeface="Arial"/>
              </a:rPr>
              <a:t>) - dwie klasy o nazwie </a:t>
            </a:r>
            <a:r>
              <a:rPr b="1" lang="en-US" sz="2000">
                <a:latin typeface="Arial"/>
                <a:ea typeface="Arial"/>
                <a:cs typeface="Arial"/>
                <a:sym typeface="Arial"/>
              </a:rPr>
              <a:t>Car</a:t>
            </a:r>
            <a:r>
              <a:rPr lang="en-US" sz="2000">
                <a:latin typeface="Arial"/>
                <a:ea typeface="Arial"/>
                <a:cs typeface="Arial"/>
                <a:sym typeface="Arial"/>
              </a:rPr>
              <a:t>,</a:t>
            </a:r>
            <a:r>
              <a:rPr b="1" lang="en-US" sz="2000">
                <a:latin typeface="Arial"/>
                <a:ea typeface="Arial"/>
                <a:cs typeface="Arial"/>
                <a:sym typeface="Arial"/>
              </a:rPr>
              <a:t> </a:t>
            </a:r>
            <a:r>
              <a:rPr lang="en-US" sz="2000">
                <a:latin typeface="Arial"/>
                <a:ea typeface="Arial"/>
                <a:cs typeface="Arial"/>
                <a:sym typeface="Arial"/>
              </a:rPr>
              <a:t>ale innym pakiecie mogą istnieć w tym samym programie bez konfliktu</a:t>
            </a:r>
            <a:endParaRPr sz="2000">
              <a:latin typeface="Arial"/>
              <a:ea typeface="Arial"/>
              <a:cs typeface="Arial"/>
              <a:sym typeface="Arial"/>
            </a:endParaRPr>
          </a:p>
        </p:txBody>
      </p:sp>
      <p:sp>
        <p:nvSpPr>
          <p:cNvPr id="1137" name="Google Shape;1137;p109"/>
          <p:cNvSpPr txBox="1"/>
          <p:nvPr/>
        </p:nvSpPr>
        <p:spPr>
          <a:xfrm>
            <a:off x="-88350" y="2240313"/>
            <a:ext cx="4108800" cy="78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t>pierwsza linia w pliku z klasą powinna zaczynać się od deklaracji pakietu. </a:t>
            </a:r>
            <a:endParaRPr/>
          </a:p>
          <a:p>
            <a:pPr indent="0" lvl="0" marL="0" rtl="0" algn="r">
              <a:spcBef>
                <a:spcPts val="0"/>
              </a:spcBef>
              <a:spcAft>
                <a:spcPts val="0"/>
              </a:spcAft>
              <a:buNone/>
            </a:pPr>
            <a:r>
              <a:rPr lang="en-US"/>
              <a:t>Brak deklaracji == domyślny pakiet</a:t>
            </a:r>
            <a:endParaRPr/>
          </a:p>
        </p:txBody>
      </p:sp>
      <p:cxnSp>
        <p:nvCxnSpPr>
          <p:cNvPr id="1138" name="Google Shape;1138;p109"/>
          <p:cNvCxnSpPr>
            <a:endCxn id="1135" idx="1"/>
          </p:cNvCxnSpPr>
          <p:nvPr/>
        </p:nvCxnSpPr>
        <p:spPr>
          <a:xfrm>
            <a:off x="2364475" y="3033800"/>
            <a:ext cx="1249500" cy="212100"/>
          </a:xfrm>
          <a:prstGeom prst="bentConnector3">
            <a:avLst>
              <a:gd fmla="val 0" name="adj1"/>
            </a:avLst>
          </a:prstGeom>
          <a:noFill/>
          <a:ln cap="flat" cmpd="sng" w="28575">
            <a:solidFill>
              <a:srgbClr val="E06666"/>
            </a:solidFill>
            <a:prstDash val="solid"/>
            <a:round/>
            <a:headEnd len="med" w="med" type="none"/>
            <a:tailEnd len="med" w="med" type="stealth"/>
          </a:ln>
        </p:spPr>
      </p:cxnSp>
      <p:sp>
        <p:nvSpPr>
          <p:cNvPr id="1139" name="Google Shape;1139;p109"/>
          <p:cNvSpPr txBox="1"/>
          <p:nvPr/>
        </p:nvSpPr>
        <p:spPr>
          <a:xfrm>
            <a:off x="-88350" y="3538538"/>
            <a:ext cx="4108800" cy="78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a:t>package </a:t>
            </a:r>
            <a:r>
              <a:rPr lang="en-US"/>
              <a:t>to słowo kluczowe które można wykorzystać tylko w jednym miejscu</a:t>
            </a:r>
            <a:endParaRPr/>
          </a:p>
        </p:txBody>
      </p:sp>
      <p:cxnSp>
        <p:nvCxnSpPr>
          <p:cNvPr id="1140" name="Google Shape;1140;p109"/>
          <p:cNvCxnSpPr/>
          <p:nvPr/>
        </p:nvCxnSpPr>
        <p:spPr>
          <a:xfrm flipH="1" rot="10800000">
            <a:off x="4020450" y="3512038"/>
            <a:ext cx="480600" cy="354600"/>
          </a:xfrm>
          <a:prstGeom prst="bentConnector3">
            <a:avLst>
              <a:gd fmla="val 101998" name="adj1"/>
            </a:avLst>
          </a:prstGeom>
          <a:noFill/>
          <a:ln cap="flat" cmpd="sng" w="28575">
            <a:solidFill>
              <a:srgbClr val="E06666"/>
            </a:solidFill>
            <a:prstDash val="solid"/>
            <a:round/>
            <a:headEnd len="med" w="med" type="none"/>
            <a:tailEnd len="med" w="med" type="stealth"/>
          </a:ln>
        </p:spPr>
      </p:cxnSp>
      <p:sp>
        <p:nvSpPr>
          <p:cNvPr id="1141" name="Google Shape;1141;p109"/>
          <p:cNvSpPr txBox="1"/>
          <p:nvPr/>
        </p:nvSpPr>
        <p:spPr>
          <a:xfrm>
            <a:off x="8344675" y="1991150"/>
            <a:ext cx="3847200" cy="24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Pakiety mają strukturę hierarchiczną:</a:t>
            </a:r>
            <a:endParaRPr/>
          </a:p>
          <a:p>
            <a:pPr indent="-317500" lvl="0" marL="457200" rtl="0" algn="l">
              <a:spcBef>
                <a:spcPts val="0"/>
              </a:spcBef>
              <a:spcAft>
                <a:spcPts val="0"/>
              </a:spcAft>
              <a:buSzPts val="1400"/>
              <a:buChar char="●"/>
            </a:pPr>
            <a:r>
              <a:rPr lang="en-US"/>
              <a:t>kropki służą do oddzielania poziomów</a:t>
            </a:r>
            <a:endParaRPr/>
          </a:p>
          <a:p>
            <a:pPr indent="-317500" lvl="0" marL="457200" rtl="0" algn="l">
              <a:spcBef>
                <a:spcPts val="0"/>
              </a:spcBef>
              <a:spcAft>
                <a:spcPts val="0"/>
              </a:spcAft>
              <a:buSzPts val="1400"/>
              <a:buChar char="●"/>
            </a:pPr>
            <a:r>
              <a:rPr lang="en-US"/>
              <a:t>struktura powinna być odzwierciedlona w strukturze katalogów na dysku</a:t>
            </a:r>
            <a:endParaRPr/>
          </a:p>
          <a:p>
            <a:pPr indent="0" lvl="0" marL="0" rtl="0" algn="l">
              <a:spcBef>
                <a:spcPts val="0"/>
              </a:spcBef>
              <a:spcAft>
                <a:spcPts val="0"/>
              </a:spcAft>
              <a:buNone/>
            </a:pPr>
            <a:r>
              <a:rPr lang="en-US"/>
              <a:t>Konwencje nazewnicze:</a:t>
            </a:r>
            <a:endParaRPr/>
          </a:p>
          <a:p>
            <a:pPr indent="-317500" lvl="0" marL="457200" rtl="0" algn="l">
              <a:spcBef>
                <a:spcPts val="0"/>
              </a:spcBef>
              <a:spcAft>
                <a:spcPts val="0"/>
              </a:spcAft>
              <a:buSzPts val="1400"/>
              <a:buChar char="●"/>
            </a:pPr>
            <a:r>
              <a:rPr lang="en-US"/>
              <a:t>używamy małych liter, cyfr, kropek, znaków podkreślenia</a:t>
            </a:r>
            <a:endParaRPr/>
          </a:p>
          <a:p>
            <a:pPr indent="-317500" lvl="0" marL="457200" rtl="0" algn="l">
              <a:spcBef>
                <a:spcPts val="0"/>
              </a:spcBef>
              <a:spcAft>
                <a:spcPts val="0"/>
              </a:spcAft>
              <a:buSzPts val="1400"/>
              <a:buChar char="●"/>
            </a:pPr>
            <a:r>
              <a:rPr lang="en-US"/>
              <a:t>o ile to możliwe stosujemy odwrócony adres internetowy jako prefix</a:t>
            </a:r>
            <a:endParaRPr/>
          </a:p>
          <a:p>
            <a:pPr indent="-317500" lvl="0" marL="457200" rtl="0" algn="l">
              <a:spcBef>
                <a:spcPts val="0"/>
              </a:spcBef>
              <a:spcAft>
                <a:spcPts val="0"/>
              </a:spcAft>
              <a:buSzPts val="1400"/>
              <a:buChar char="●"/>
            </a:pPr>
            <a:r>
              <a:rPr lang="en-US"/>
              <a:t>pakiet o nazwie: </a:t>
            </a:r>
            <a:r>
              <a:rPr b="1" lang="en-US"/>
              <a:t>java </a:t>
            </a:r>
            <a:r>
              <a:rPr lang="en-US"/>
              <a:t>jest zastrzeżony dla klas wbudowanych Javy</a:t>
            </a:r>
            <a:endParaRPr/>
          </a:p>
        </p:txBody>
      </p:sp>
      <p:cxnSp>
        <p:nvCxnSpPr>
          <p:cNvPr id="1142" name="Google Shape;1142;p109"/>
          <p:cNvCxnSpPr>
            <a:endCxn id="1135" idx="0"/>
          </p:cNvCxnSpPr>
          <p:nvPr/>
        </p:nvCxnSpPr>
        <p:spPr>
          <a:xfrm flipH="1">
            <a:off x="5877175" y="2600150"/>
            <a:ext cx="2467500" cy="353100"/>
          </a:xfrm>
          <a:prstGeom prst="bentConnector2">
            <a:avLst/>
          </a:prstGeom>
          <a:noFill/>
          <a:ln cap="flat" cmpd="sng" w="28575">
            <a:solidFill>
              <a:srgbClr val="E06666"/>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8"/>
          <p:cNvSpPr txBox="1"/>
          <p:nvPr>
            <p:ph idx="1" type="body"/>
          </p:nvPr>
        </p:nvSpPr>
        <p:spPr>
          <a:xfrm>
            <a:off x="4812900" y="2274100"/>
            <a:ext cx="52365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JAVA</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trochę historii, </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solidFill>
                  <a:schemeClr val="dk1"/>
                </a:solidFill>
                <a:latin typeface="Arial"/>
                <a:ea typeface="Arial"/>
                <a:cs typeface="Arial"/>
                <a:sym typeface="Arial"/>
              </a:rPr>
              <a:t>podstawowe założenia</a:t>
            </a:r>
            <a:endParaRPr b="1" sz="30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sz="4800">
              <a:solidFill>
                <a:srgbClr val="000000"/>
              </a:solidFill>
              <a:latin typeface="Arial"/>
              <a:ea typeface="Arial"/>
              <a:cs typeface="Arial"/>
              <a:sym typeface="Arial"/>
            </a:endParaRPr>
          </a:p>
        </p:txBody>
      </p:sp>
      <p:sp>
        <p:nvSpPr>
          <p:cNvPr id="341" name="Google Shape;341;p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pic>
        <p:nvPicPr>
          <p:cNvPr descr="170px-Duke_(Java_mascot)_waving.svg.png" id="342" name="Google Shape;342;p38"/>
          <p:cNvPicPr preferRelativeResize="0"/>
          <p:nvPr/>
        </p:nvPicPr>
        <p:blipFill>
          <a:blip r:embed="rId3">
            <a:alphaModFix/>
          </a:blip>
          <a:stretch>
            <a:fillRect/>
          </a:stretch>
        </p:blipFill>
        <p:spPr>
          <a:xfrm>
            <a:off x="3193638" y="1971675"/>
            <a:ext cx="1619250" cy="2914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Pakiety - przykład</a:t>
            </a:r>
            <a:endParaRPr>
              <a:latin typeface="Arial"/>
              <a:ea typeface="Arial"/>
              <a:cs typeface="Arial"/>
              <a:sym typeface="Arial"/>
            </a:endParaRPr>
          </a:p>
        </p:txBody>
      </p:sp>
      <p:sp>
        <p:nvSpPr>
          <p:cNvPr id="1148" name="Google Shape;1148;p110"/>
          <p:cNvSpPr txBox="1"/>
          <p:nvPr/>
        </p:nvSpPr>
        <p:spPr>
          <a:xfrm>
            <a:off x="1456138" y="1251750"/>
            <a:ext cx="4480200" cy="49623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1800"/>
              <a:t>package</a:t>
            </a:r>
            <a:r>
              <a:rPr b="1" lang="en-US" sz="1800">
                <a:solidFill>
                  <a:schemeClr val="accent5"/>
                </a:solidFill>
              </a:rPr>
              <a:t> pl.sda.carstore;</a:t>
            </a:r>
            <a:endParaRPr b="1"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import </a:t>
            </a:r>
            <a:r>
              <a:rPr b="1" lang="en-US" sz="1800">
                <a:solidFill>
                  <a:schemeClr val="accent5"/>
                </a:solidFill>
              </a:rPr>
              <a:t>pl.sda.carstore.details.CarType;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public class </a:t>
            </a:r>
            <a:r>
              <a:rPr b="1" lang="en-US" sz="1800">
                <a:solidFill>
                  <a:schemeClr val="accent6"/>
                </a:solidFill>
              </a:rPr>
              <a:t>Car </a:t>
            </a:r>
            <a:r>
              <a:rPr lang="en-US" sz="1800"/>
              <a:t>{</a:t>
            </a:r>
            <a:endParaRPr sz="1800"/>
          </a:p>
          <a:p>
            <a:pPr indent="0" lvl="0" marL="0" rtl="0" algn="l">
              <a:spcBef>
                <a:spcPts val="0"/>
              </a:spcBef>
              <a:spcAft>
                <a:spcPts val="0"/>
              </a:spcAft>
              <a:buNone/>
            </a:pPr>
            <a:r>
              <a:rPr lang="en-US" sz="1800"/>
              <a:t>    private </a:t>
            </a:r>
            <a:r>
              <a:rPr b="1" lang="en-US" sz="1800"/>
              <a:t>String </a:t>
            </a:r>
            <a:r>
              <a:rPr lang="en-US" sz="1800">
                <a:solidFill>
                  <a:schemeClr val="accent5"/>
                </a:solidFill>
              </a:rPr>
              <a:t>brand</a:t>
            </a:r>
            <a:r>
              <a:rPr lang="en-US"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US" sz="1800">
                <a:solidFill>
                  <a:srgbClr val="4A86E8"/>
                </a:solidFill>
              </a:rPr>
              <a:t>    </a:t>
            </a:r>
            <a:r>
              <a:rPr lang="en-US" sz="1800"/>
              <a:t>private </a:t>
            </a:r>
            <a:r>
              <a:rPr b="1" lang="en-US" sz="1800"/>
              <a:t>Person </a:t>
            </a:r>
            <a:r>
              <a:rPr lang="en-US" sz="1800">
                <a:solidFill>
                  <a:schemeClr val="accent5"/>
                </a:solidFill>
              </a:rPr>
              <a:t>owner</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private </a:t>
            </a:r>
            <a:r>
              <a:rPr b="1" lang="en-US" sz="1800">
                <a:solidFill>
                  <a:schemeClr val="dk1"/>
                </a:solidFill>
              </a:rPr>
              <a:t>CarType </a:t>
            </a:r>
            <a:r>
              <a:rPr lang="en-US" sz="1800">
                <a:solidFill>
                  <a:schemeClr val="accent5"/>
                </a:solidFill>
              </a:rPr>
              <a:t>type</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private </a:t>
            </a:r>
            <a:r>
              <a:rPr b="1" lang="en-US" sz="1800">
                <a:solidFill>
                  <a:schemeClr val="dk1"/>
                </a:solidFill>
              </a:rPr>
              <a:t>pl.sda.utils.Color</a:t>
            </a:r>
            <a:r>
              <a:rPr lang="en-US" sz="1800">
                <a:solidFill>
                  <a:schemeClr val="dk1"/>
                </a:solidFill>
              </a:rPr>
              <a:t> </a:t>
            </a:r>
            <a:r>
              <a:rPr lang="en-US" sz="1800">
                <a:solidFill>
                  <a:schemeClr val="accent5"/>
                </a:solidFill>
              </a:rPr>
              <a:t>color</a:t>
            </a:r>
            <a:r>
              <a:rPr lang="en-US" sz="1800">
                <a:solidFill>
                  <a:schemeClr val="dk1"/>
                </a:solidFill>
              </a:rPr>
              <a:t>; </a:t>
            </a:r>
            <a:r>
              <a:rPr lang="en-US" sz="1800">
                <a:solidFill>
                  <a:srgbClr val="4A86E8"/>
                </a:solidFill>
              </a:rPr>
              <a:t>  </a:t>
            </a:r>
            <a:endParaRPr sz="1800">
              <a:solidFill>
                <a:srgbClr val="4A86E8"/>
              </a:solidFill>
            </a:endParaRPr>
          </a:p>
          <a:p>
            <a:pPr indent="0" lvl="0" marL="0" rtl="0" algn="l">
              <a:spcBef>
                <a:spcPts val="0"/>
              </a:spcBef>
              <a:spcAft>
                <a:spcPts val="0"/>
              </a:spcAft>
              <a:buClr>
                <a:schemeClr val="dk1"/>
              </a:buClr>
              <a:buSzPts val="1100"/>
              <a:buFont typeface="Arial"/>
              <a:buNone/>
            </a:pPr>
            <a:r>
              <a:rPr lang="en-US" sz="1800"/>
              <a:t>}</a:t>
            </a:r>
            <a:endParaRPr sz="1800"/>
          </a:p>
        </p:txBody>
      </p:sp>
      <p:cxnSp>
        <p:nvCxnSpPr>
          <p:cNvPr id="1149" name="Google Shape;1149;p110"/>
          <p:cNvCxnSpPr/>
          <p:nvPr/>
        </p:nvCxnSpPr>
        <p:spPr>
          <a:xfrm flipH="1" rot="10800000">
            <a:off x="4419963" y="1461500"/>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0" name="Google Shape;1150;p110"/>
          <p:cNvSpPr txBox="1"/>
          <p:nvPr/>
        </p:nvSpPr>
        <p:spPr>
          <a:xfrm>
            <a:off x="5266861" y="1251750"/>
            <a:ext cx="33618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deklaracja pakietu w pierwszej linii kodu</a:t>
            </a:r>
            <a:endParaRPr/>
          </a:p>
        </p:txBody>
      </p:sp>
      <p:cxnSp>
        <p:nvCxnSpPr>
          <p:cNvPr id="1151" name="Google Shape;1151;p110"/>
          <p:cNvCxnSpPr/>
          <p:nvPr/>
        </p:nvCxnSpPr>
        <p:spPr>
          <a:xfrm flipH="1" rot="10800000">
            <a:off x="5936338" y="20431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2" name="Google Shape;1152;p110"/>
          <p:cNvSpPr txBox="1"/>
          <p:nvPr/>
        </p:nvSpPr>
        <p:spPr>
          <a:xfrm>
            <a:off x="6783238" y="1757175"/>
            <a:ext cx="37770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import klasy pozwala używać w kodzie samej "krótkiej" nazwy, </a:t>
            </a:r>
            <a:r>
              <a:rPr b="1" lang="en-US"/>
              <a:t>import </a:t>
            </a:r>
            <a:r>
              <a:rPr lang="en-US"/>
              <a:t>to słowo kluczowe!</a:t>
            </a:r>
            <a:endParaRPr/>
          </a:p>
        </p:txBody>
      </p:sp>
      <p:cxnSp>
        <p:nvCxnSpPr>
          <p:cNvPr id="1153" name="Google Shape;1153;p110"/>
          <p:cNvCxnSpPr/>
          <p:nvPr/>
        </p:nvCxnSpPr>
        <p:spPr>
          <a:xfrm flipH="1" rot="10800000">
            <a:off x="5161263" y="4527050"/>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4" name="Google Shape;1154;p110"/>
          <p:cNvSpPr txBox="1"/>
          <p:nvPr/>
        </p:nvSpPr>
        <p:spPr>
          <a:xfrm>
            <a:off x="6008163" y="4241100"/>
            <a:ext cx="43764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dzięki temu że klas CarType został "zaimportowana" wcześnie nie musimy używać kwalifikowanej nazwy</a:t>
            </a:r>
            <a:endParaRPr/>
          </a:p>
        </p:txBody>
      </p:sp>
      <p:cxnSp>
        <p:nvCxnSpPr>
          <p:cNvPr id="1155" name="Google Shape;1155;p110"/>
          <p:cNvCxnSpPr/>
          <p:nvPr/>
        </p:nvCxnSpPr>
        <p:spPr>
          <a:xfrm flipH="1" rot="10800000">
            <a:off x="5190663" y="53623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6" name="Google Shape;1156;p110"/>
          <p:cNvSpPr txBox="1"/>
          <p:nvPr/>
        </p:nvSpPr>
        <p:spPr>
          <a:xfrm>
            <a:off x="6037563" y="5076375"/>
            <a:ext cx="42123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tutaj import nie został użyty więc podajemy pełną nazwę klasy razem z pakietem</a:t>
            </a:r>
            <a:endParaRPr/>
          </a:p>
        </p:txBody>
      </p:sp>
      <p:cxnSp>
        <p:nvCxnSpPr>
          <p:cNvPr id="1157" name="Google Shape;1157;p110"/>
          <p:cNvCxnSpPr/>
          <p:nvPr/>
        </p:nvCxnSpPr>
        <p:spPr>
          <a:xfrm flipH="1" rot="10800000">
            <a:off x="5161263" y="2806425"/>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58" name="Google Shape;1158;p110"/>
          <p:cNvSpPr txBox="1"/>
          <p:nvPr/>
        </p:nvSpPr>
        <p:spPr>
          <a:xfrm>
            <a:off x="6008163" y="2520475"/>
            <a:ext cx="43764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b="1" lang="en-US"/>
              <a:t>String </a:t>
            </a:r>
            <a:r>
              <a:rPr lang="en-US"/>
              <a:t>znajduje się w pakiecie </a:t>
            </a:r>
            <a:r>
              <a:rPr b="1" lang="en-US"/>
              <a:t>java.lang</a:t>
            </a:r>
            <a:r>
              <a:rPr lang="en-US"/>
              <a:t>, który jest domyślnie importowany do każdej klasy</a:t>
            </a:r>
            <a:endParaRPr/>
          </a:p>
        </p:txBody>
      </p:sp>
      <p:cxnSp>
        <p:nvCxnSpPr>
          <p:cNvPr id="1159" name="Google Shape;1159;p110"/>
          <p:cNvCxnSpPr/>
          <p:nvPr/>
        </p:nvCxnSpPr>
        <p:spPr>
          <a:xfrm flipH="1" rot="10800000">
            <a:off x="5161263" y="3666738"/>
            <a:ext cx="741300" cy="9900"/>
          </a:xfrm>
          <a:prstGeom prst="straightConnector1">
            <a:avLst/>
          </a:prstGeom>
          <a:noFill/>
          <a:ln cap="flat" cmpd="sng" w="28575">
            <a:solidFill>
              <a:srgbClr val="E06666"/>
            </a:solidFill>
            <a:prstDash val="solid"/>
            <a:round/>
            <a:headEnd len="med" w="med" type="stealth"/>
            <a:tailEnd len="med" w="med" type="none"/>
          </a:ln>
        </p:spPr>
      </p:cxnSp>
      <p:sp>
        <p:nvSpPr>
          <p:cNvPr id="1160" name="Google Shape;1160;p110"/>
          <p:cNvSpPr txBox="1"/>
          <p:nvPr/>
        </p:nvSpPr>
        <p:spPr>
          <a:xfrm>
            <a:off x="6008163" y="3304600"/>
            <a:ext cx="47277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klasa </a:t>
            </a:r>
            <a:r>
              <a:rPr b="1" lang="en-US"/>
              <a:t>pl.sda.carstore.Person </a:t>
            </a:r>
            <a:r>
              <a:rPr lang="en-US"/>
              <a:t>znajduje się w tym samym pakiecie co </a:t>
            </a:r>
            <a:r>
              <a:rPr b="1" lang="en-US"/>
              <a:t>Car </a:t>
            </a:r>
            <a:r>
              <a:rPr lang="en-US"/>
              <a:t>- nie musimy jej importować żeby użyć krótkiej nazwy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Modyfikatory dostępu</a:t>
            </a:r>
            <a:endParaRPr>
              <a:latin typeface="Arial"/>
              <a:ea typeface="Arial"/>
              <a:cs typeface="Arial"/>
              <a:sym typeface="Arial"/>
            </a:endParaRPr>
          </a:p>
        </p:txBody>
      </p:sp>
      <p:sp>
        <p:nvSpPr>
          <p:cNvPr id="1166" name="Google Shape;1166;p111"/>
          <p:cNvSpPr txBox="1"/>
          <p:nvPr>
            <p:ph idx="4294967295" type="ctrTitle"/>
          </p:nvPr>
        </p:nvSpPr>
        <p:spPr>
          <a:xfrm>
            <a:off x="64050" y="1035475"/>
            <a:ext cx="12063900" cy="915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Modyfikatory dostępu</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regulują dostęp do klas głównych oraz składowych klasy (pól, metod) oraz klas wewnętrznych.</a:t>
            </a:r>
            <a:endParaRPr sz="2000">
              <a:latin typeface="Arial"/>
              <a:ea typeface="Arial"/>
              <a:cs typeface="Arial"/>
              <a:sym typeface="Arial"/>
            </a:endParaRPr>
          </a:p>
        </p:txBody>
      </p:sp>
      <p:sp>
        <p:nvSpPr>
          <p:cNvPr id="1167" name="Google Shape;1167;p111"/>
          <p:cNvSpPr txBox="1"/>
          <p:nvPr/>
        </p:nvSpPr>
        <p:spPr>
          <a:xfrm>
            <a:off x="1775800" y="2549825"/>
            <a:ext cx="58005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prywatny, dostępny tylko w danej klasie</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przyjazny (pakietowy), dostępny tylko dla klas w danym pakiecie</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chroniony, dostęp z danej klasy, wszystkich klas dziedziczących oraz klas z danego pakietu</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rPr lang="en-US" sz="1800"/>
              <a:t>publiczna, dostęp z każdego miejsca</a:t>
            </a:r>
            <a:endParaRPr sz="1800"/>
          </a:p>
        </p:txBody>
      </p:sp>
      <p:sp>
        <p:nvSpPr>
          <p:cNvPr id="1168" name="Google Shape;1168;p111"/>
          <p:cNvSpPr txBox="1"/>
          <p:nvPr/>
        </p:nvSpPr>
        <p:spPr>
          <a:xfrm>
            <a:off x="255475" y="2549825"/>
            <a:ext cx="15651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private</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[brak]</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protected</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public</a:t>
            </a:r>
            <a:endParaRPr b="1" sz="1800"/>
          </a:p>
        </p:txBody>
      </p:sp>
      <p:sp>
        <p:nvSpPr>
          <p:cNvPr id="1169" name="Google Shape;1169;p111"/>
          <p:cNvSpPr txBox="1"/>
          <p:nvPr/>
        </p:nvSpPr>
        <p:spPr>
          <a:xfrm>
            <a:off x="7646875" y="2549825"/>
            <a:ext cx="3844800" cy="26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private </a:t>
            </a:r>
            <a:r>
              <a:rPr b="1" lang="en-US" sz="1800">
                <a:solidFill>
                  <a:srgbClr val="660E7A"/>
                </a:solidFill>
              </a:rPr>
              <a:t>int </a:t>
            </a:r>
            <a:r>
              <a:rPr b="1" lang="en-US" sz="1800">
                <a:solidFill>
                  <a:schemeClr val="accent5"/>
                </a:solidFill>
              </a:rPr>
              <a:t>width </a:t>
            </a:r>
            <a:r>
              <a:rPr b="1" lang="en-US" sz="1800"/>
              <a:t>= 10;</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solidFill>
                  <a:srgbClr val="660E7A"/>
                </a:solidFill>
              </a:rPr>
              <a:t>String </a:t>
            </a:r>
            <a:r>
              <a:rPr b="1" lang="en-US" sz="1800">
                <a:solidFill>
                  <a:schemeClr val="accent5"/>
                </a:solidFill>
              </a:rPr>
              <a:t>message </a:t>
            </a:r>
            <a:r>
              <a:rPr b="1" lang="en-US" sz="1800"/>
              <a:t>= </a:t>
            </a:r>
            <a:r>
              <a:rPr b="1" lang="en-US" sz="1800">
                <a:solidFill>
                  <a:schemeClr val="accent6"/>
                </a:solidFill>
              </a:rPr>
              <a:t>"Hello"</a:t>
            </a:r>
            <a:r>
              <a:rPr b="1" lang="en-US" sz="1800"/>
              <a:t>;</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protected </a:t>
            </a:r>
            <a:r>
              <a:rPr b="1" lang="en-US" sz="1800">
                <a:solidFill>
                  <a:srgbClr val="660E7A"/>
                </a:solidFill>
              </a:rPr>
              <a:t>double </a:t>
            </a:r>
            <a:r>
              <a:rPr b="1" lang="en-US" sz="1800">
                <a:solidFill>
                  <a:schemeClr val="accent5"/>
                </a:solidFill>
              </a:rPr>
              <a:t>mean </a:t>
            </a:r>
            <a:r>
              <a:rPr b="1" lang="en-US" sz="1800"/>
              <a:t>= 2.5;</a:t>
            </a:r>
            <a:endParaRPr b="1"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t>public </a:t>
            </a:r>
            <a:r>
              <a:rPr b="1" lang="en-US" sz="1800">
                <a:solidFill>
                  <a:srgbClr val="660E7A"/>
                </a:solidFill>
              </a:rPr>
              <a:t>char </a:t>
            </a:r>
            <a:r>
              <a:rPr b="1" lang="en-US" sz="1800">
                <a:solidFill>
                  <a:schemeClr val="accent5"/>
                </a:solidFill>
              </a:rPr>
              <a:t>firstLetter </a:t>
            </a:r>
            <a:r>
              <a:rPr b="1" lang="en-US" sz="1800"/>
              <a:t>= 'a';</a:t>
            </a:r>
            <a:endParaRPr b="1" sz="1800"/>
          </a:p>
        </p:txBody>
      </p:sp>
      <p:sp>
        <p:nvSpPr>
          <p:cNvPr id="1170" name="Google Shape;1170;p111"/>
          <p:cNvSpPr txBox="1"/>
          <p:nvPr/>
        </p:nvSpPr>
        <p:spPr>
          <a:xfrm>
            <a:off x="409725" y="5462975"/>
            <a:ext cx="11501400" cy="60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000">
                <a:solidFill>
                  <a:schemeClr val="dk1"/>
                </a:solidFill>
              </a:rPr>
              <a:t>Na poziomie klas głównych można użyć tylko </a:t>
            </a:r>
            <a:r>
              <a:rPr lang="en-US" sz="2000" u="sng">
                <a:solidFill>
                  <a:schemeClr val="dk1"/>
                </a:solidFill>
              </a:rPr>
              <a:t>dwóch modyfikatorów</a:t>
            </a:r>
            <a:r>
              <a:rPr lang="en-US" sz="2000">
                <a:solidFill>
                  <a:schemeClr val="dk1"/>
                </a:solidFill>
              </a:rPr>
              <a:t>: </a:t>
            </a:r>
            <a:r>
              <a:rPr b="1" lang="en-US" sz="2000">
                <a:solidFill>
                  <a:schemeClr val="dk1"/>
                </a:solidFill>
              </a:rPr>
              <a:t>public </a:t>
            </a:r>
            <a:r>
              <a:rPr lang="en-US" sz="2000">
                <a:solidFill>
                  <a:schemeClr val="dk1"/>
                </a:solidFill>
              </a:rPr>
              <a:t>albo </a:t>
            </a:r>
            <a:r>
              <a:rPr b="1" lang="en-US" sz="2000">
                <a:solidFill>
                  <a:schemeClr val="dk1"/>
                </a:solidFill>
              </a:rPr>
              <a:t>pakietowego</a:t>
            </a:r>
            <a:endParaRPr b="1"/>
          </a:p>
        </p:txBody>
      </p:sp>
      <p:sp>
        <p:nvSpPr>
          <p:cNvPr id="1171" name="Google Shape;1171;p111"/>
          <p:cNvSpPr txBox="1"/>
          <p:nvPr/>
        </p:nvSpPr>
        <p:spPr>
          <a:xfrm>
            <a:off x="345300" y="2092625"/>
            <a:ext cx="11501400" cy="60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000">
                <a:solidFill>
                  <a:schemeClr val="dk1"/>
                </a:solidFill>
              </a:rPr>
              <a:t>Na poziomie składowych klasy wyróżniamy </a:t>
            </a:r>
            <a:r>
              <a:rPr lang="en-US" sz="2000" u="sng">
                <a:solidFill>
                  <a:schemeClr val="dk1"/>
                </a:solidFill>
              </a:rPr>
              <a:t>cztery modyfikatory</a:t>
            </a:r>
            <a:r>
              <a:rPr lang="en-US" sz="2000">
                <a:solidFill>
                  <a:schemeClr val="dk1"/>
                </a:solidFill>
              </a:rPr>
              <a:t>:</a:t>
            </a:r>
            <a:endParaRPr sz="2000">
              <a:solidFill>
                <a:schemeClr val="dk1"/>
              </a:solidFill>
            </a:endParaRPr>
          </a:p>
          <a:p>
            <a:pPr indent="0" lvl="0" marL="0" rtl="0" algn="ctr">
              <a:lnSpc>
                <a:spcPct val="90000"/>
              </a:lnSpc>
              <a:spcBef>
                <a:spcPts val="0"/>
              </a:spcBef>
              <a:spcAft>
                <a:spcPts val="0"/>
              </a:spcAft>
              <a:buNone/>
            </a:pPr>
            <a:r>
              <a:t/>
            </a:r>
            <a:endParaRPr sz="20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Arial"/>
                <a:ea typeface="Arial"/>
                <a:cs typeface="Arial"/>
                <a:sym typeface="Arial"/>
              </a:rPr>
              <a:t>Hermetyzacja</a:t>
            </a:r>
            <a:endParaRPr>
              <a:latin typeface="Arial"/>
              <a:ea typeface="Arial"/>
              <a:cs typeface="Arial"/>
              <a:sym typeface="Arial"/>
            </a:endParaRPr>
          </a:p>
        </p:txBody>
      </p:sp>
      <p:sp>
        <p:nvSpPr>
          <p:cNvPr id="1177" name="Google Shape;1177;p112"/>
          <p:cNvSpPr txBox="1"/>
          <p:nvPr>
            <p:ph idx="4294967295" type="ctrTitle"/>
          </p:nvPr>
        </p:nvSpPr>
        <p:spPr>
          <a:xfrm>
            <a:off x="64050" y="1006200"/>
            <a:ext cx="12063900" cy="1149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Hermetyzacja / Enkapsulacja (ang. encapsulation)</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to ukrywanie szczegółów implementacji (danych i metod) wewnątrz klasy, tak aby z zewnątrz klasy było dostępne tylko to, co użytkownikowi będzie potrzebne do pracy z obiektem (publiczne API)</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p:txBody>
      </p:sp>
      <p:sp>
        <p:nvSpPr>
          <p:cNvPr id="1178" name="Google Shape;1178;p112"/>
          <p:cNvSpPr txBox="1"/>
          <p:nvPr/>
        </p:nvSpPr>
        <p:spPr>
          <a:xfrm>
            <a:off x="165850" y="2497375"/>
            <a:ext cx="36777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2"/>
          <p:cNvSpPr txBox="1"/>
          <p:nvPr/>
        </p:nvSpPr>
        <p:spPr>
          <a:xfrm>
            <a:off x="107300" y="2229750"/>
            <a:ext cx="5755500" cy="3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Środki do osiągnięcia takiego celu:</a:t>
            </a:r>
            <a:endParaRPr sz="1800"/>
          </a:p>
          <a:p>
            <a:pPr indent="-342900" lvl="0" marL="457200" rtl="0" algn="l">
              <a:spcBef>
                <a:spcPts val="0"/>
              </a:spcBef>
              <a:spcAft>
                <a:spcPts val="0"/>
              </a:spcAft>
              <a:buSzPts val="1800"/>
              <a:buChar char="●"/>
            </a:pPr>
            <a:r>
              <a:rPr lang="en-US" sz="1800"/>
              <a:t>dobry projekt klasy, który oddziela metody służące do komunikacji ze "światem zewnętrznym" od metod "roboczych" potrzebnych do prawidłowego działania programu. Tutaj dobra zasada to: im mniej - tym lepiej</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ukrywanie stanu obiektu (pól obiektu) przed dostępem z zewnątrz. Taki dostęp powinien być możliwe przez publiczne metody. Wtedy mamy kontrolę nad zmianami w obiekcie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zastosowanie modyfikatorów dostępu do ukrywania albo wystawiania składowych klasy</a:t>
            </a:r>
            <a:endParaRPr sz="1800"/>
          </a:p>
        </p:txBody>
      </p:sp>
      <p:sp>
        <p:nvSpPr>
          <p:cNvPr id="1180" name="Google Shape;1180;p112"/>
          <p:cNvSpPr txBox="1"/>
          <p:nvPr/>
        </p:nvSpPr>
        <p:spPr>
          <a:xfrm>
            <a:off x="6090825" y="2229750"/>
            <a:ext cx="5755500" cy="37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Zalety takiego podejścia:</a:t>
            </a:r>
            <a:endParaRPr sz="1800"/>
          </a:p>
          <a:p>
            <a:pPr indent="-342900" lvl="0" marL="457200" rtl="0" algn="l">
              <a:spcBef>
                <a:spcPts val="0"/>
              </a:spcBef>
              <a:spcAft>
                <a:spcPts val="0"/>
              </a:spcAft>
              <a:buSzPts val="1800"/>
              <a:buChar char="●"/>
            </a:pPr>
            <a:r>
              <a:rPr lang="en-US" sz="1800"/>
              <a:t>większa odporność programu na błędy, zwiększenie bezpieczeństwa programu poprzez kontrolę nad stanem obiektu (np. poprzez sprawdzanie czy wartości które nadajemy polom obiektu spełniają wymagania </a:t>
            </a:r>
            <a:r>
              <a:rPr lang="en-US" sz="1800"/>
              <a:t>utworz</a:t>
            </a:r>
            <a:r>
              <a:rPr lang="en-US" sz="1800"/>
              <a:t>one przez twórcę klasy)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łatwiejsze zmiany definicji klas w miarę rozwoju programu (</a:t>
            </a:r>
            <a:r>
              <a:rPr b="1" lang="en-US" sz="1800"/>
              <a:t>refactoring</a:t>
            </a:r>
            <a:r>
              <a:rPr lang="en-US" sz="1800"/>
              <a:t>) - zmiana implementacji bez zmiany interfejsu publicznego</a:t>
            </a:r>
            <a:endParaRPr sz="1800"/>
          </a:p>
          <a:p>
            <a:pPr indent="0" lvl="0" marL="457200" rtl="0" algn="l">
              <a:spcBef>
                <a:spcPts val="0"/>
              </a:spcBef>
              <a:spcAft>
                <a:spcPts val="0"/>
              </a:spcAft>
              <a:buNone/>
            </a:pPr>
            <a:r>
              <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11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186" name="Google Shape;1186;p113"/>
          <p:cNvSpPr txBox="1"/>
          <p:nvPr/>
        </p:nvSpPr>
        <p:spPr>
          <a:xfrm>
            <a:off x="517025" y="944425"/>
            <a:ext cx="5833800" cy="5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public class </a:t>
            </a:r>
            <a:r>
              <a:rPr lang="en-US" sz="1800">
                <a:solidFill>
                  <a:schemeClr val="accent6"/>
                </a:solidFill>
              </a:rPr>
              <a:t>Product </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final double NO_DISCOUNT = 1.0;</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final double SATURDAY_DISCOUNT = 0.8;</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String </a:t>
            </a:r>
            <a:r>
              <a:rPr lang="en-US" sz="1800">
                <a:solidFill>
                  <a:schemeClr val="accent5"/>
                </a:solidFill>
              </a:rPr>
              <a:t>name</a:t>
            </a: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b="1" lang="en-US" sz="1800">
                <a:solidFill>
                  <a:schemeClr val="dk1"/>
                </a:solidFill>
              </a:rPr>
              <a:t>private </a:t>
            </a:r>
            <a:r>
              <a:rPr lang="en-US" sz="1800">
                <a:solidFill>
                  <a:schemeClr val="dk1"/>
                </a:solidFill>
              </a:rPr>
              <a:t>double </a:t>
            </a:r>
            <a:r>
              <a:rPr lang="en-US" sz="1800">
                <a:solidFill>
                  <a:schemeClr val="accent5"/>
                </a:solidFill>
              </a:rPr>
              <a:t>price</a:t>
            </a:r>
            <a:r>
              <a:rPr lang="en-US"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accent6"/>
                </a:solidFill>
              </a:rPr>
              <a:t>Product </a:t>
            </a:r>
            <a:r>
              <a:rPr lang="en-US" sz="1800">
                <a:solidFill>
                  <a:schemeClr val="dk1"/>
                </a:solidFill>
              </a:rPr>
              <a:t>(String name, </a:t>
            </a:r>
            <a:r>
              <a:rPr lang="en-US" sz="1800">
                <a:solidFill>
                  <a:schemeClr val="dk1"/>
                </a:solidFill>
              </a:rPr>
              <a:t>double </a:t>
            </a:r>
            <a:r>
              <a:rPr lang="en-US" sz="1800">
                <a:solidFill>
                  <a:schemeClr val="dk1"/>
                </a:solidFill>
              </a:rPr>
              <a:t>price) {</a:t>
            </a:r>
            <a:endParaRPr sz="1800">
              <a:solidFill>
                <a:schemeClr val="dk1"/>
              </a:solidFill>
            </a:endParaRPr>
          </a:p>
          <a:p>
            <a:pPr indent="0" lvl="0" marL="0" rtl="0" algn="l">
              <a:spcBef>
                <a:spcPts val="0"/>
              </a:spcBef>
              <a:spcAft>
                <a:spcPts val="0"/>
              </a:spcAft>
              <a:buNone/>
            </a:pPr>
            <a:r>
              <a:rPr lang="en-US" sz="1800">
                <a:solidFill>
                  <a:schemeClr val="dk1"/>
                </a:solidFill>
              </a:rPr>
              <a:t>	if (name == null)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indent="457200" lvl="0" marL="0" rtl="0" algn="l">
              <a:spcBef>
                <a:spcPts val="0"/>
              </a:spcBef>
              <a:spcAft>
                <a:spcPts val="0"/>
              </a:spcAft>
              <a:buNone/>
            </a:pPr>
            <a:r>
              <a:rPr lang="en-US" sz="1800">
                <a:solidFill>
                  <a:schemeClr val="dk1"/>
                </a:solidFill>
              </a:rPr>
              <a:t>}</a:t>
            </a:r>
            <a:endParaRPr sz="1800">
              <a:solidFill>
                <a:schemeClr val="dk1"/>
              </a:solidFill>
            </a:endParaRPr>
          </a:p>
          <a:p>
            <a:pPr indent="457200" lvl="0" marL="0" rtl="0" algn="l">
              <a:spcBef>
                <a:spcPts val="0"/>
              </a:spcBef>
              <a:spcAft>
                <a:spcPts val="0"/>
              </a:spcAft>
              <a:buNone/>
            </a:pPr>
            <a:r>
              <a:rPr lang="en-US" sz="1800">
                <a:solidFill>
                  <a:schemeClr val="dk1"/>
                </a:solidFill>
              </a:rPr>
              <a:t>if (price &lt;= 0) {</a:t>
            </a:r>
            <a:endParaRPr sz="1800">
              <a:solidFill>
                <a:schemeClr val="dk1"/>
              </a:solidFill>
            </a:endParaRPr>
          </a:p>
          <a:p>
            <a:pPr indent="0" lvl="0" marL="0" rtl="0" algn="l">
              <a:spcBef>
                <a:spcPts val="0"/>
              </a:spcBef>
              <a:spcAft>
                <a:spcPts val="0"/>
              </a:spcAft>
              <a:buNone/>
            </a:pPr>
            <a:r>
              <a:rPr lang="en-US" sz="1800">
                <a:solidFill>
                  <a:schemeClr val="dk1"/>
                </a:solidFill>
              </a:rPr>
              <a:t>	    </a:t>
            </a:r>
            <a:r>
              <a:rPr lang="en-US" sz="1800">
                <a:solidFill>
                  <a:schemeClr val="accent3"/>
                </a:solidFill>
              </a:rPr>
              <a:t>// obsługa błędnego parametru</a:t>
            </a:r>
            <a:endParaRPr sz="1800">
              <a:solidFill>
                <a:schemeClr val="accent3"/>
              </a:solidFill>
            </a:endParaRPr>
          </a:p>
          <a:p>
            <a:pPr indent="457200" lvl="0" marL="0" rtl="0" algn="l">
              <a:spcBef>
                <a:spcPts val="0"/>
              </a:spcBef>
              <a:spcAft>
                <a:spcPts val="0"/>
              </a:spcAft>
              <a:buNone/>
            </a:pPr>
            <a:r>
              <a:rPr lang="en-US" sz="1800">
                <a:solidFill>
                  <a:schemeClr val="dk1"/>
                </a:solidFill>
              </a:rPr>
              <a:t>}</a:t>
            </a:r>
            <a:endParaRPr sz="1800">
              <a:solidFill>
                <a:schemeClr val="dk1"/>
              </a:solidFill>
            </a:endParaRPr>
          </a:p>
          <a:p>
            <a:pPr indent="457200" lvl="0" marL="0" rtl="0" algn="l">
              <a:spcBef>
                <a:spcPts val="0"/>
              </a:spcBef>
              <a:spcAft>
                <a:spcPts val="0"/>
              </a:spcAft>
              <a:buNone/>
            </a:pPr>
            <a:r>
              <a:rPr lang="en-US" sz="1800">
                <a:solidFill>
                  <a:schemeClr val="dk1"/>
                </a:solidFill>
              </a:rPr>
              <a:t>this.</a:t>
            </a:r>
            <a:r>
              <a:rPr lang="en-US" sz="1800">
                <a:solidFill>
                  <a:schemeClr val="accent5"/>
                </a:solidFill>
              </a:rPr>
              <a:t>name</a:t>
            </a:r>
            <a:r>
              <a:rPr lang="en-US" sz="1800">
                <a:solidFill>
                  <a:schemeClr val="dk1"/>
                </a:solidFill>
              </a:rPr>
              <a:t> = name;</a:t>
            </a:r>
            <a:endParaRPr sz="1800">
              <a:solidFill>
                <a:schemeClr val="dk1"/>
              </a:solidFill>
            </a:endParaRPr>
          </a:p>
          <a:p>
            <a:pPr indent="457200" lvl="0" marL="0" rtl="0" algn="l">
              <a:spcBef>
                <a:spcPts val="0"/>
              </a:spcBef>
              <a:spcAft>
                <a:spcPts val="0"/>
              </a:spcAft>
              <a:buNone/>
            </a:pPr>
            <a:r>
              <a:rPr lang="en-US" sz="1800">
                <a:solidFill>
                  <a:schemeClr val="dk1"/>
                </a:solidFill>
              </a:rPr>
              <a:t>this.</a:t>
            </a:r>
            <a:r>
              <a:rPr lang="en-US" sz="1800">
                <a:solidFill>
                  <a:schemeClr val="accent5"/>
                </a:solidFill>
              </a:rPr>
              <a:t>price</a:t>
            </a:r>
            <a:r>
              <a:rPr lang="en-US" sz="1800">
                <a:solidFill>
                  <a:schemeClr val="dk1"/>
                </a:solidFill>
              </a:rPr>
              <a:t> = price;</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p>
        </p:txBody>
      </p:sp>
      <p:grpSp>
        <p:nvGrpSpPr>
          <p:cNvPr id="1187" name="Google Shape;1187;p113"/>
          <p:cNvGrpSpPr/>
          <p:nvPr/>
        </p:nvGrpSpPr>
        <p:grpSpPr>
          <a:xfrm>
            <a:off x="6385375" y="1115400"/>
            <a:ext cx="4719700" cy="963000"/>
            <a:chOff x="4902550" y="1096825"/>
            <a:chExt cx="4719700" cy="963000"/>
          </a:xfrm>
        </p:grpSpPr>
        <p:cxnSp>
          <p:nvCxnSpPr>
            <p:cNvPr id="1188" name="Google Shape;1188;p113"/>
            <p:cNvCxnSpPr/>
            <p:nvPr/>
          </p:nvCxnSpPr>
          <p:spPr>
            <a:xfrm flipH="1" rot="10800000">
              <a:off x="4902550" y="15026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89" name="Google Shape;1189;p113"/>
            <p:cNvSpPr txBox="1"/>
            <p:nvPr/>
          </p:nvSpPr>
          <p:spPr>
            <a:xfrm>
              <a:off x="5604950" y="1096825"/>
              <a:ext cx="4017300" cy="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wszystkie pola (zmienne i stałe) są "ukryte" przed dostępem z zewnątrz. Nikt poza twórcą klasy nie może zmienić, np. sobotniej zniżki.</a:t>
              </a:r>
              <a:endParaRPr/>
            </a:p>
            <a:p>
              <a:pPr indent="0" lvl="0" marL="0" rtl="0" algn="l">
                <a:spcBef>
                  <a:spcPts val="0"/>
                </a:spcBef>
                <a:spcAft>
                  <a:spcPts val="0"/>
                </a:spcAft>
                <a:buNone/>
              </a:pPr>
              <a:r>
                <a:rPr lang="en-US"/>
                <a:t>Dlatego używamy tutaj modyfikatora: </a:t>
              </a:r>
              <a:r>
                <a:rPr b="1" lang="en-US"/>
                <a:t>private</a:t>
              </a:r>
              <a:endParaRPr b="1"/>
            </a:p>
          </p:txBody>
        </p:sp>
      </p:grpSp>
      <p:grpSp>
        <p:nvGrpSpPr>
          <p:cNvPr id="1190" name="Google Shape;1190;p113"/>
          <p:cNvGrpSpPr/>
          <p:nvPr/>
        </p:nvGrpSpPr>
        <p:grpSpPr>
          <a:xfrm>
            <a:off x="6431000" y="2918925"/>
            <a:ext cx="4719700" cy="681900"/>
            <a:chOff x="5283550" y="1673925"/>
            <a:chExt cx="4719700" cy="681900"/>
          </a:xfrm>
        </p:grpSpPr>
        <p:cxnSp>
          <p:nvCxnSpPr>
            <p:cNvPr id="1191" name="Google Shape;1191;p113"/>
            <p:cNvCxnSpPr/>
            <p:nvPr/>
          </p:nvCxnSpPr>
          <p:spPr>
            <a:xfrm flipH="1" rot="10800000">
              <a:off x="5283550" y="2112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92" name="Google Shape;1192;p113"/>
            <p:cNvSpPr txBox="1"/>
            <p:nvPr/>
          </p:nvSpPr>
          <p:spPr>
            <a:xfrm>
              <a:off x="5985950" y="1673925"/>
              <a:ext cx="40173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jedyna możliwość ustawienia nazwy i ceny produktu to konstruktor. Tutaj też następuje kontrola danych. Złe dane nie przejdą :)!</a:t>
              </a:r>
              <a:endParaRPr/>
            </a:p>
          </p:txBody>
        </p:sp>
      </p:grpSp>
      <p:grpSp>
        <p:nvGrpSpPr>
          <p:cNvPr id="1193" name="Google Shape;1193;p113"/>
          <p:cNvGrpSpPr/>
          <p:nvPr/>
        </p:nvGrpSpPr>
        <p:grpSpPr>
          <a:xfrm>
            <a:off x="6507200" y="4595325"/>
            <a:ext cx="4719700" cy="681900"/>
            <a:chOff x="5283550" y="1826325"/>
            <a:chExt cx="4719700" cy="681900"/>
          </a:xfrm>
        </p:grpSpPr>
        <p:cxnSp>
          <p:nvCxnSpPr>
            <p:cNvPr id="1194" name="Google Shape;1194;p113"/>
            <p:cNvCxnSpPr/>
            <p:nvPr/>
          </p:nvCxnSpPr>
          <p:spPr>
            <a:xfrm flipH="1" rot="10800000">
              <a:off x="5283550" y="211227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195" name="Google Shape;1195;p113"/>
            <p:cNvSpPr txBox="1"/>
            <p:nvPr/>
          </p:nvSpPr>
          <p:spPr>
            <a:xfrm>
              <a:off x="5985950" y="1826325"/>
              <a:ext cx="40173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dopiero po sprawdzeniu poprawności danych wejściowych przypisujemy je do pól obiektu</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1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Hermetyzacja - przykład</a:t>
            </a:r>
            <a:endParaRPr>
              <a:latin typeface="Arial"/>
              <a:ea typeface="Arial"/>
              <a:cs typeface="Arial"/>
              <a:sym typeface="Arial"/>
            </a:endParaRPr>
          </a:p>
        </p:txBody>
      </p:sp>
      <p:sp>
        <p:nvSpPr>
          <p:cNvPr id="1201" name="Google Shape;1201;p114"/>
          <p:cNvSpPr txBox="1"/>
          <p:nvPr/>
        </p:nvSpPr>
        <p:spPr>
          <a:xfrm>
            <a:off x="1218900" y="944425"/>
            <a:ext cx="4750800" cy="53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dk1"/>
                </a:solidFill>
              </a:rPr>
              <a:t>String getName()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name</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public </a:t>
            </a:r>
            <a:r>
              <a:rPr lang="en-US" sz="1800">
                <a:solidFill>
                  <a:schemeClr val="dk1"/>
                </a:solidFill>
              </a:rPr>
              <a:t>int </a:t>
            </a:r>
            <a:r>
              <a:rPr lang="en-US" sz="1800">
                <a:solidFill>
                  <a:schemeClr val="dk1"/>
                </a:solidFill>
              </a:rPr>
              <a:t>getPrice() {</a:t>
            </a:r>
            <a:endParaRPr sz="1800">
              <a:solidFill>
                <a:schemeClr val="dk1"/>
              </a:solidFill>
            </a:endParaRPr>
          </a:p>
          <a:p>
            <a:pPr indent="0" lvl="0" marL="0" rtl="0" algn="l">
              <a:spcBef>
                <a:spcPts val="0"/>
              </a:spcBef>
              <a:spcAft>
                <a:spcPts val="0"/>
              </a:spcAft>
              <a:buNone/>
            </a:pPr>
            <a:r>
              <a:rPr lang="en-US" sz="1800">
                <a:solidFill>
                  <a:schemeClr val="dk1"/>
                </a:solidFill>
              </a:rPr>
              <a:t>	double discount = getDiscount();</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accent5"/>
                </a:solidFill>
              </a:rPr>
              <a:t>price * </a:t>
            </a:r>
            <a:r>
              <a:rPr lang="en-US" sz="1800">
                <a:solidFill>
                  <a:schemeClr val="dk1"/>
                </a:solidFill>
              </a:rPr>
              <a:t>discount;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private </a:t>
            </a:r>
            <a:r>
              <a:rPr lang="en-US" sz="1800">
                <a:solidFill>
                  <a:schemeClr val="dk1"/>
                </a:solidFill>
              </a:rPr>
              <a:t>double getDiscount() {</a:t>
            </a:r>
            <a:endParaRPr sz="1800">
              <a:solidFill>
                <a:schemeClr val="dk1"/>
              </a:solidFill>
            </a:endParaRPr>
          </a:p>
          <a:p>
            <a:pPr indent="0" lvl="0" marL="0" rtl="0" algn="l">
              <a:spcBef>
                <a:spcPts val="0"/>
              </a:spcBef>
              <a:spcAft>
                <a:spcPts val="0"/>
              </a:spcAft>
              <a:buNone/>
            </a:pPr>
            <a:r>
              <a:rPr lang="en-US" sz="1800">
                <a:solidFill>
                  <a:schemeClr val="dk1"/>
                </a:solidFill>
              </a:rPr>
              <a:t>           if (todayIsSaturday())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dk1"/>
                </a:solidFill>
              </a:rPr>
              <a:t>SATURDAY_DISCOUNT</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 </a:t>
            </a:r>
            <a:endParaRPr sz="1800">
              <a:solidFill>
                <a:schemeClr val="dk1"/>
              </a:solidFill>
            </a:endParaRPr>
          </a:p>
          <a:p>
            <a:pPr indent="0" lvl="0" marL="0" rtl="0" algn="l">
              <a:spcBef>
                <a:spcPts val="0"/>
              </a:spcBef>
              <a:spcAft>
                <a:spcPts val="0"/>
              </a:spcAft>
              <a:buNone/>
            </a:pPr>
            <a:r>
              <a:rPr lang="en-US" sz="1800">
                <a:solidFill>
                  <a:schemeClr val="dk1"/>
                </a:solidFill>
              </a:rPr>
              <a:t>	return </a:t>
            </a:r>
            <a:r>
              <a:rPr lang="en-US" sz="1800">
                <a:solidFill>
                  <a:schemeClr val="dk1"/>
                </a:solidFill>
              </a:rPr>
              <a:t>NO_DISCOUNT</a:t>
            </a:r>
            <a:r>
              <a:rPr lang="en-US" sz="1800">
                <a:solidFill>
                  <a:schemeClr val="dk1"/>
                </a:solidFill>
              </a:rPr>
              <a:t>;</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None/>
            </a:pPr>
            <a:r>
              <a:rPr lang="en-US" sz="1800">
                <a:solidFill>
                  <a:schemeClr val="dk1"/>
                </a:solidFill>
              </a:rPr>
              <a:t>   </a:t>
            </a:r>
            <a:r>
              <a:rPr b="1" lang="en-US" sz="1800">
                <a:solidFill>
                  <a:schemeClr val="dk1"/>
                </a:solidFill>
              </a:rPr>
              <a:t>private </a:t>
            </a:r>
            <a:r>
              <a:rPr lang="en-US" sz="1800">
                <a:solidFill>
                  <a:schemeClr val="dk1"/>
                </a:solidFill>
              </a:rPr>
              <a:t>boolean todayIsSaturday()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          </a:t>
            </a:r>
            <a:r>
              <a:rPr lang="en-US" sz="1800">
                <a:solidFill>
                  <a:schemeClr val="accent3"/>
                </a:solidFill>
              </a:rPr>
              <a:t>// kod sprawdzający datę</a:t>
            </a:r>
            <a:endParaRPr sz="1800">
              <a:solidFill>
                <a:schemeClr val="dk1"/>
              </a:solidFill>
            </a:endParaRPr>
          </a:p>
          <a:p>
            <a:pPr indent="0" lvl="0" marL="0" rtl="0" algn="l">
              <a:spcBef>
                <a:spcPts val="0"/>
              </a:spcBef>
              <a:spcAft>
                <a:spcPts val="0"/>
              </a:spcAft>
              <a:buNone/>
            </a:pPr>
            <a:r>
              <a:rPr lang="en-US" sz="1800">
                <a:solidFill>
                  <a:schemeClr val="dk1"/>
                </a:solidFill>
              </a:rPr>
              <a:t>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t>
            </a:r>
            <a:endParaRPr sz="1800"/>
          </a:p>
        </p:txBody>
      </p:sp>
      <p:grpSp>
        <p:nvGrpSpPr>
          <p:cNvPr id="1202" name="Google Shape;1202;p114"/>
          <p:cNvGrpSpPr/>
          <p:nvPr/>
        </p:nvGrpSpPr>
        <p:grpSpPr>
          <a:xfrm>
            <a:off x="5577525" y="1685950"/>
            <a:ext cx="4811200" cy="681900"/>
            <a:chOff x="4521550" y="-1145475"/>
            <a:chExt cx="4811200" cy="681900"/>
          </a:xfrm>
        </p:grpSpPr>
        <p:cxnSp>
          <p:nvCxnSpPr>
            <p:cNvPr id="1203" name="Google Shape;1203;p114"/>
            <p:cNvCxnSpPr/>
            <p:nvPr/>
          </p:nvCxnSpPr>
          <p:spPr>
            <a:xfrm flipH="1" rot="10800000">
              <a:off x="4521550" y="-783325"/>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1204" name="Google Shape;1204;p114"/>
            <p:cNvSpPr txBox="1"/>
            <p:nvPr/>
          </p:nvSpPr>
          <p:spPr>
            <a:xfrm>
              <a:off x="5223950" y="-1145475"/>
              <a:ext cx="41088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publiczne API stanowią dwie metody: </a:t>
              </a:r>
              <a:r>
                <a:rPr i="1" lang="en-US"/>
                <a:t>getName()</a:t>
              </a:r>
              <a:r>
                <a:rPr lang="en-US"/>
                <a:t> i </a:t>
              </a:r>
              <a:r>
                <a:rPr i="1" lang="en-US"/>
                <a:t>getPrice()</a:t>
              </a:r>
              <a:r>
                <a:rPr lang="en-US"/>
                <a:t>. </a:t>
              </a:r>
              <a:r>
                <a:rPr lang="en-US">
                  <a:solidFill>
                    <a:schemeClr val="dk1"/>
                  </a:solidFill>
                </a:rPr>
                <a:t>Dlatego używamy tutaj modyfikatora: </a:t>
              </a:r>
              <a:r>
                <a:rPr b="1" lang="en-US">
                  <a:solidFill>
                    <a:schemeClr val="dk1"/>
                  </a:solidFill>
                </a:rPr>
                <a:t>public</a:t>
              </a:r>
              <a:endParaRPr/>
            </a:p>
          </p:txBody>
        </p:sp>
      </p:grpSp>
      <p:grpSp>
        <p:nvGrpSpPr>
          <p:cNvPr id="1205" name="Google Shape;1205;p114"/>
          <p:cNvGrpSpPr/>
          <p:nvPr/>
        </p:nvGrpSpPr>
        <p:grpSpPr>
          <a:xfrm>
            <a:off x="5623250" y="3042475"/>
            <a:ext cx="5422000" cy="2020500"/>
            <a:chOff x="4597750" y="-840675"/>
            <a:chExt cx="5422000" cy="2020500"/>
          </a:xfrm>
        </p:grpSpPr>
        <p:cxnSp>
          <p:nvCxnSpPr>
            <p:cNvPr id="1206" name="Google Shape;1206;p114"/>
            <p:cNvCxnSpPr/>
            <p:nvPr/>
          </p:nvCxnSpPr>
          <p:spPr>
            <a:xfrm flipH="1" rot="10800000">
              <a:off x="4597750" y="85846"/>
              <a:ext cx="614700" cy="14400"/>
            </a:xfrm>
            <a:prstGeom prst="straightConnector1">
              <a:avLst/>
            </a:prstGeom>
            <a:noFill/>
            <a:ln cap="flat" cmpd="sng" w="28575">
              <a:solidFill>
                <a:srgbClr val="E06666"/>
              </a:solidFill>
              <a:prstDash val="solid"/>
              <a:round/>
              <a:headEnd len="med" w="med" type="stealth"/>
              <a:tailEnd len="med" w="med" type="none"/>
            </a:ln>
          </p:spPr>
        </p:cxnSp>
        <p:sp>
          <p:nvSpPr>
            <p:cNvPr id="1207" name="Google Shape;1207;p114"/>
            <p:cNvSpPr txBox="1"/>
            <p:nvPr/>
          </p:nvSpPr>
          <p:spPr>
            <a:xfrm>
              <a:off x="5300150" y="-840675"/>
              <a:ext cx="47196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metody: </a:t>
              </a:r>
              <a:r>
                <a:rPr i="1" lang="en-US"/>
                <a:t>getDiscount()</a:t>
              </a:r>
              <a:r>
                <a:rPr lang="en-US"/>
                <a:t> i</a:t>
              </a:r>
              <a:r>
                <a:rPr i="1" lang="en-US"/>
                <a:t> </a:t>
              </a:r>
              <a:r>
                <a:rPr i="1" lang="en-US">
                  <a:solidFill>
                    <a:schemeClr val="dk1"/>
                  </a:solidFill>
                </a:rPr>
                <a:t>todayIsSaturday()</a:t>
              </a:r>
              <a:r>
                <a:rPr lang="en-US">
                  <a:solidFill>
                    <a:schemeClr val="dk1"/>
                  </a:solidFill>
                </a:rPr>
                <a:t> </a:t>
              </a:r>
              <a:r>
                <a:rPr lang="en-US"/>
                <a:t>to "robocze" metody, stanowiące szczegóły implementacyjne. </a:t>
              </a:r>
              <a:r>
                <a:rPr lang="en-US">
                  <a:solidFill>
                    <a:schemeClr val="dk1"/>
                  </a:solidFill>
                </a:rPr>
                <a:t>Dlatego używamy tutaj modyfikatora: </a:t>
              </a:r>
              <a:r>
                <a:rPr b="1" lang="en-US">
                  <a:solidFill>
                    <a:schemeClr val="dk1"/>
                  </a:solidFill>
                </a:rPr>
                <a:t>private. </a:t>
              </a:r>
              <a:r>
                <a:rPr lang="en-US">
                  <a:solidFill>
                    <a:schemeClr val="dk1"/>
                  </a:solidFill>
                </a:rPr>
                <a:t>Dzięki temu że są ukryte wraz z polami stałymi jeżeli będziemy chcieli zmienić sposób wyliczania zniżek (np. skorzystać z zewnętrznego serwisu) bez problemu możemy to zrobić, nie martwiąc się tym że popsujemy komuś kod który korzysta z klasy </a:t>
              </a:r>
              <a:r>
                <a:rPr b="1" lang="en-US">
                  <a:solidFill>
                    <a:schemeClr val="accent6"/>
                  </a:solidFill>
                </a:rPr>
                <a:t>Product</a:t>
              </a:r>
              <a:endParaRPr b="1">
                <a:solidFill>
                  <a:schemeClr val="accent6"/>
                </a:solidFill>
              </a:endParaRPr>
            </a:p>
            <a:p>
              <a:pPr indent="0" lvl="0" marL="0" rtl="0" algn="l">
                <a:spcBef>
                  <a:spcPts val="0"/>
                </a:spcBef>
                <a:spcAft>
                  <a:spcPts val="0"/>
                </a:spcAft>
                <a:buNone/>
              </a:pPr>
              <a:r>
                <a:t/>
              </a:r>
              <a:endParaRPr/>
            </a:p>
          </p:txBody>
        </p:sp>
      </p:grpSp>
      <p:sp>
        <p:nvSpPr>
          <p:cNvPr id="1208" name="Google Shape;1208;p114"/>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pl.sda.encapsulation.</a:t>
            </a:r>
            <a:r>
              <a:rPr lang="en-US" sz="2400">
                <a:solidFill>
                  <a:schemeClr val="accent6"/>
                </a:solidFill>
              </a:rPr>
              <a:t>Product</a:t>
            </a:r>
            <a:r>
              <a:rPr lang="en-US" sz="2400">
                <a:solidFill>
                  <a:schemeClr val="accent6"/>
                </a:solidFill>
              </a:rPr>
              <a:t>, </a:t>
            </a:r>
            <a:r>
              <a:rPr lang="en-US" sz="2400">
                <a:solidFill>
                  <a:schemeClr val="accent6"/>
                </a:solidFill>
              </a:rPr>
              <a:t>pl.sda.encapsulation.Vehicle</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1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14" name="Google Shape;1214;p11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#encapsulation</a:t>
            </a:r>
            <a:endParaRPr b="1" sz="3000">
              <a:solidFill>
                <a:schemeClr val="accent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#encapsulation</a:t>
            </a:r>
            <a:endParaRPr sz="2400">
              <a:solidFill>
                <a:schemeClr val="accent6"/>
              </a:solidFill>
              <a:latin typeface="Arial"/>
              <a:ea typeface="Arial"/>
              <a:cs typeface="Arial"/>
              <a:sym typeface="Arial"/>
            </a:endParaRPr>
          </a:p>
        </p:txBody>
      </p:sp>
      <p:sp>
        <p:nvSpPr>
          <p:cNvPr id="1220" name="Google Shape;1220;p116"/>
          <p:cNvSpPr txBox="1"/>
          <p:nvPr>
            <p:ph idx="4294967295" type="ctrTitle"/>
          </p:nvPr>
        </p:nvSpPr>
        <p:spPr>
          <a:xfrm>
            <a:off x="0" y="963000"/>
            <a:ext cx="12192000" cy="523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Umieść klasy które </a:t>
            </a:r>
            <a:r>
              <a:rPr lang="en-US" sz="1800">
                <a:latin typeface="Arial"/>
                <a:ea typeface="Arial"/>
                <a:cs typeface="Arial"/>
                <a:sym typeface="Arial"/>
              </a:rPr>
              <a:t>utworz</a:t>
            </a:r>
            <a:r>
              <a:rPr lang="en-US" sz="1800">
                <a:latin typeface="Arial"/>
                <a:ea typeface="Arial"/>
                <a:cs typeface="Arial"/>
                <a:sym typeface="Arial"/>
              </a:rPr>
              <a:t>yłeś do tej pory w swoim projekcie w osobnych pakietach tak żeby rozgraniczyć poszczególne bloki / zagadnienia nauki programowania</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Dodaj do klas </a:t>
            </a:r>
            <a:r>
              <a:rPr lang="en-US" sz="1800">
                <a:latin typeface="Arial"/>
                <a:ea typeface="Arial"/>
                <a:cs typeface="Arial"/>
                <a:sym typeface="Arial"/>
              </a:rPr>
              <a:t>utworz</a:t>
            </a:r>
            <a:r>
              <a:rPr lang="en-US" sz="1800">
                <a:latin typeface="Arial"/>
                <a:ea typeface="Arial"/>
                <a:cs typeface="Arial"/>
                <a:sym typeface="Arial"/>
              </a:rPr>
              <a:t>onych w zadaniu na początku zajęć (drzewo genealogiczne) odpowiednie modyfikatory dostępu na poziomie pól, konstruktorów i metod.</a:t>
            </a:r>
            <a:endParaRPr sz="18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W repozytorium kodu, w pakiecie </a:t>
            </a:r>
            <a:r>
              <a:rPr b="1" lang="en-US" sz="1800">
                <a:latin typeface="Arial"/>
                <a:ea typeface="Arial"/>
                <a:cs typeface="Arial"/>
                <a:sym typeface="Arial"/>
              </a:rPr>
              <a:t>encapsulation</a:t>
            </a:r>
            <a:r>
              <a:rPr lang="en-US" sz="1800">
                <a:latin typeface="Arial"/>
                <a:ea typeface="Arial"/>
                <a:cs typeface="Arial"/>
                <a:sym typeface="Arial"/>
              </a:rPr>
              <a:t> znajduje się kolejny pakiet nazwany </a:t>
            </a:r>
            <a:r>
              <a:rPr b="1" lang="en-US" sz="1800">
                <a:latin typeface="Arial"/>
                <a:ea typeface="Arial"/>
                <a:cs typeface="Arial"/>
                <a:sym typeface="Arial"/>
              </a:rPr>
              <a:t>task</a:t>
            </a:r>
            <a:r>
              <a:rPr lang="en-US" sz="1800">
                <a:latin typeface="Arial"/>
                <a:ea typeface="Arial"/>
                <a:cs typeface="Arial"/>
                <a:sym typeface="Arial"/>
              </a:rPr>
              <a:t>, gdzie jest kilka klas, które należy uporządkować i </a:t>
            </a:r>
            <a:r>
              <a:rPr lang="en-US" sz="1800">
                <a:latin typeface="Arial"/>
                <a:ea typeface="Arial"/>
                <a:cs typeface="Arial"/>
                <a:sym typeface="Arial"/>
              </a:rPr>
              <a:t>stworzyć</a:t>
            </a:r>
            <a:r>
              <a:rPr lang="en-US" sz="1800">
                <a:latin typeface="Arial"/>
                <a:ea typeface="Arial"/>
                <a:cs typeface="Arial"/>
                <a:sym typeface="Arial"/>
              </a:rPr>
              <a:t> dla nich odpowiednie pakiety. To Twoje zadanie. Działaj wyłącznie w obrębie pakietu </a:t>
            </a:r>
            <a:r>
              <a:rPr b="1" lang="en-US" sz="1800">
                <a:latin typeface="Arial"/>
                <a:ea typeface="Arial"/>
                <a:cs typeface="Arial"/>
                <a:sym typeface="Arial"/>
              </a:rPr>
              <a:t>task</a:t>
            </a:r>
            <a:r>
              <a:rPr lang="en-US" sz="1800">
                <a:latin typeface="Arial"/>
                <a:ea typeface="Arial"/>
                <a:cs typeface="Arial"/>
                <a:sym typeface="Arial"/>
              </a:rPr>
              <a:t>.</a:t>
            </a:r>
            <a:endParaRPr sz="18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W klasach, które właśnie zostały uporządkowane ktoś popełnił błędy i nie zadbał o prawidłową hermetyzację danych oraz modyfikatory dostępu. Przejrzyj klasy i postaraj się by kod był zgodny z </a:t>
            </a:r>
            <a:r>
              <a:rPr lang="en-US" sz="1800">
                <a:latin typeface="Arial"/>
                <a:ea typeface="Arial"/>
                <a:cs typeface="Arial"/>
                <a:sym typeface="Arial"/>
              </a:rPr>
              <a:t>tym</a:t>
            </a:r>
            <a:r>
              <a:rPr lang="en-US" sz="1800">
                <a:latin typeface="Arial"/>
                <a:ea typeface="Arial"/>
                <a:cs typeface="Arial"/>
                <a:sym typeface="Arial"/>
              </a:rPr>
              <a:t> co było powiedziane na zajęciach - przeprojektuj klasy by spełniały zasady hermetyzacji, a przy tym udostępniały do "świata zewnętrznego" tylko potrzebne API. Zadbaj o prawidłowe użycie danych, dodaj konstruktory gdzie trzeba. </a:t>
            </a:r>
            <a:endParaRPr sz="1800">
              <a:latin typeface="Arial"/>
              <a:ea typeface="Arial"/>
              <a:cs typeface="Arial"/>
              <a:sym typeface="Arial"/>
            </a:endParaRPr>
          </a:p>
          <a:p>
            <a:pPr indent="0" lvl="0" marL="457200" rtl="0" algn="l">
              <a:spcBef>
                <a:spcPts val="0"/>
              </a:spcBef>
              <a:spcAft>
                <a:spcPts val="0"/>
              </a:spcAft>
              <a:buNone/>
            </a:pPr>
            <a:r>
              <a:rPr lang="en-US" sz="1800">
                <a:latin typeface="Arial"/>
                <a:ea typeface="Arial"/>
                <a:cs typeface="Arial"/>
                <a:sym typeface="Arial"/>
              </a:rPr>
              <a:t>Utwórz przykłady użycia (tworzenie produktów i użytkowników) w klasie </a:t>
            </a:r>
            <a:r>
              <a:rPr b="1" i="1" lang="en-US" sz="1800">
                <a:latin typeface="Arial"/>
                <a:ea typeface="Arial"/>
                <a:cs typeface="Arial"/>
                <a:sym typeface="Arial"/>
              </a:rPr>
              <a:t>OnlineShop</a:t>
            </a:r>
            <a:r>
              <a:rPr lang="en-US" sz="1800">
                <a:latin typeface="Arial"/>
                <a:ea typeface="Arial"/>
                <a:cs typeface="Arial"/>
                <a:sym typeface="Arial"/>
              </a:rPr>
              <a:t>. Sprawdź, czy Twój kod jest odporny na błędy.</a:t>
            </a:r>
            <a:endParaRPr sz="18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solidFill>
                  <a:srgbClr val="FF0000"/>
                </a:solidFill>
                <a:latin typeface="Arial"/>
                <a:ea typeface="Arial"/>
                <a:cs typeface="Arial"/>
                <a:sym typeface="Arial"/>
              </a:rPr>
              <a:t>*</a:t>
            </a:r>
            <a:r>
              <a:rPr lang="en-US" sz="1800">
                <a:latin typeface="Arial"/>
                <a:ea typeface="Arial"/>
                <a:cs typeface="Arial"/>
                <a:sym typeface="Arial"/>
              </a:rPr>
              <a:t> Utwórz klas</a:t>
            </a:r>
            <a:r>
              <a:rPr lang="en-US" sz="1800">
                <a:latin typeface="Arial"/>
                <a:ea typeface="Arial"/>
                <a:cs typeface="Arial"/>
                <a:sym typeface="Arial"/>
              </a:rPr>
              <a:t>ę koszyka</a:t>
            </a:r>
            <a:r>
              <a:rPr lang="en-US" sz="1800">
                <a:latin typeface="Arial"/>
                <a:ea typeface="Arial"/>
                <a:cs typeface="Arial"/>
                <a:sym typeface="Arial"/>
              </a:rPr>
              <a:t>, która umożliwi robienie zakupów: użytkownik dodaje wybrane przedmioty w zadanej ilości do swojego koszyka, a następnie dokonuje zakupu. Wykonywane operacje powinny być wyświetlane na konsoli. Zadbaj o odpowiednią hermetyzację swojego API oraz właściwe modyfikatory dostępu.</a:t>
            </a:r>
            <a:endParaRPr sz="1800">
              <a:latin typeface="Arial"/>
              <a:ea typeface="Arial"/>
              <a:cs typeface="Arial"/>
              <a:sym typeface="Arial"/>
            </a:endParaRPr>
          </a:p>
        </p:txBody>
      </p:sp>
      <p:sp>
        <p:nvSpPr>
          <p:cNvPr id="1221" name="Google Shape;1221;p116"/>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117"/>
          <p:cNvSpPr txBox="1"/>
          <p:nvPr>
            <p:ph idx="1" type="body"/>
          </p:nvPr>
        </p:nvSpPr>
        <p:spPr>
          <a:xfrm>
            <a:off x="1890600" y="2109875"/>
            <a:ext cx="8410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klasa </a:t>
            </a:r>
            <a:r>
              <a:rPr b="1" lang="en-US" sz="4800">
                <a:solidFill>
                  <a:srgbClr val="000000"/>
                </a:solidFill>
                <a:latin typeface="Arial"/>
                <a:ea typeface="Arial"/>
                <a:cs typeface="Arial"/>
                <a:sym typeface="Arial"/>
              </a:rPr>
              <a:t>String</a:t>
            </a:r>
            <a:endParaRPr sz="4800">
              <a:solidFill>
                <a:srgbClr val="000000"/>
              </a:solidFill>
            </a:endParaRPr>
          </a:p>
        </p:txBody>
      </p:sp>
      <p:sp>
        <p:nvSpPr>
          <p:cNvPr id="1227" name="Google Shape;1227;p11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sz="2400">
              <a:solidFill>
                <a:schemeClr val="accent6"/>
              </a:solidFill>
              <a:latin typeface="Arial"/>
              <a:ea typeface="Arial"/>
              <a:cs typeface="Arial"/>
              <a:sym typeface="Arial"/>
            </a:endParaRPr>
          </a:p>
        </p:txBody>
      </p:sp>
      <p:sp>
        <p:nvSpPr>
          <p:cNvPr id="1233" name="Google Shape;1233;p118"/>
          <p:cNvSpPr txBox="1"/>
          <p:nvPr>
            <p:ph idx="4294967295" type="ctrTitle"/>
          </p:nvPr>
        </p:nvSpPr>
        <p:spPr>
          <a:xfrm>
            <a:off x="1447800" y="2448601"/>
            <a:ext cx="9144000" cy="378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r>
              <a:rPr lang="en-US" sz="3600">
                <a:solidFill>
                  <a:srgbClr val="B7B7B7"/>
                </a:solidFill>
                <a:latin typeface="Arial"/>
                <a:ea typeface="Arial"/>
                <a:cs typeface="Arial"/>
                <a:sym typeface="Arial"/>
              </a:rPr>
              <a:t> // literal</a:t>
            </a:r>
            <a:endParaRPr sz="3600">
              <a:solidFill>
                <a:srgbClr val="B7B7B7"/>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
        <p:nvSpPr>
          <p:cNvPr id="1234" name="Google Shape;1234;p118"/>
          <p:cNvSpPr txBox="1"/>
          <p:nvPr>
            <p:ph idx="4294967295" type="ctrTitle"/>
          </p:nvPr>
        </p:nvSpPr>
        <p:spPr>
          <a:xfrm>
            <a:off x="64050" y="1099775"/>
            <a:ext cx="12063900" cy="15012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obiekt klasy java.lang.String reprezentujący łańcuch znaków (tablicę znaków). Obiekt jest niezmienny, raz utworzony nie może zmienić stanu. String jest jedną z najczęściej używanych obiektów w Javie dlatego posiada kilka wyjątkowych właściwości: własny literał, rozszerzony operator ‘+’, string pool</a:t>
            </a:r>
            <a:endParaRPr sz="2000">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0" name="Google Shape;1240;p11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występują tylko liczby, to mamy do czynienia z </a:t>
            </a:r>
            <a:r>
              <a:rPr b="1" lang="en-US" sz="2800">
                <a:solidFill>
                  <a:srgbClr val="000000"/>
                </a:solidFill>
                <a:latin typeface="Arial"/>
                <a:ea typeface="Arial"/>
                <a:cs typeface="Arial"/>
                <a:sym typeface="Arial"/>
              </a:rPr>
              <a:t>działaniem matematycznym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6 (int)</a:t>
            </a:r>
            <a:endParaRPr sz="2800">
              <a:solidFill>
                <a:srgbClr val="999999"/>
              </a:solidFill>
              <a:latin typeface="Arial"/>
              <a:ea typeface="Arial"/>
              <a:cs typeface="Arial"/>
              <a:sym typeface="Arial"/>
            </a:endParaRPr>
          </a:p>
          <a:p>
            <a:pPr indent="0" lvl="0" marL="0" rtl="0" algn="l">
              <a:spcBef>
                <a:spcPts val="0"/>
              </a:spcBef>
              <a:spcAft>
                <a:spcPts val="0"/>
              </a:spcAft>
              <a:buNone/>
            </a:pPr>
            <a:r>
              <a:t/>
            </a:r>
            <a:endParaRPr sz="2800">
              <a:solidFill>
                <a:srgbClr val="999999"/>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Jeśli jednym z czynników jest String, to mamy do czynienia z </a:t>
            </a:r>
            <a:r>
              <a:rPr lang="en-US" sz="2800">
                <a:solidFill>
                  <a:srgbClr val="20999D"/>
                </a:solidFill>
                <a:latin typeface="Arial"/>
                <a:ea typeface="Arial"/>
                <a:cs typeface="Arial"/>
                <a:sym typeface="Arial"/>
              </a:rPr>
              <a:t>konkatenacją</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Wyrażenie jest wykonywane </a:t>
            </a:r>
            <a:r>
              <a:rPr b="1" lang="en-US" sz="2800">
                <a:solidFill>
                  <a:srgbClr val="000000"/>
                </a:solidFill>
                <a:latin typeface="Arial"/>
                <a:ea typeface="Arial"/>
                <a:cs typeface="Arial"/>
                <a:sym typeface="Arial"/>
              </a:rPr>
              <a:t>od lewej do prawej</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(1 + 2 + "3");</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33 (String)</a:t>
            </a:r>
            <a:endParaRPr sz="2800">
              <a:solidFill>
                <a:srgbClr val="999999"/>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Rys historyczny</a:t>
            </a:r>
            <a:endParaRPr>
              <a:latin typeface="Arial"/>
              <a:ea typeface="Arial"/>
              <a:cs typeface="Arial"/>
              <a:sym typeface="Arial"/>
            </a:endParaRPr>
          </a:p>
        </p:txBody>
      </p:sp>
      <p:sp>
        <p:nvSpPr>
          <p:cNvPr id="348" name="Google Shape;348;p39"/>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1200">
                <a:latin typeface="Arial"/>
                <a:ea typeface="Arial"/>
                <a:cs typeface="Arial"/>
                <a:sym typeface="Arial"/>
              </a:rPr>
              <a:t> </a:t>
            </a:r>
            <a:endParaRPr/>
          </a:p>
        </p:txBody>
      </p:sp>
      <p:sp>
        <p:nvSpPr>
          <p:cNvPr id="349" name="Google Shape;349;p39"/>
          <p:cNvSpPr/>
          <p:nvPr/>
        </p:nvSpPr>
        <p:spPr>
          <a:xfrm>
            <a:off x="587400" y="2799775"/>
            <a:ext cx="1129500" cy="468300"/>
          </a:xfrm>
          <a:prstGeom prst="chevron">
            <a:avLst>
              <a:gd fmla="val 50000" name="adj"/>
            </a:avLst>
          </a:prstGeom>
          <a:solidFill>
            <a:srgbClr val="A64D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1991</a:t>
            </a:r>
            <a:endParaRPr>
              <a:solidFill>
                <a:srgbClr val="FFFFFF"/>
              </a:solidFill>
            </a:endParaRPr>
          </a:p>
        </p:txBody>
      </p:sp>
      <p:sp>
        <p:nvSpPr>
          <p:cNvPr id="350" name="Google Shape;350;p39"/>
          <p:cNvSpPr/>
          <p:nvPr/>
        </p:nvSpPr>
        <p:spPr>
          <a:xfrm>
            <a:off x="1716900" y="2799775"/>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1996</a:t>
            </a:r>
            <a:endParaRPr>
              <a:solidFill>
                <a:srgbClr val="FFFFFF"/>
              </a:solidFill>
            </a:endParaRPr>
          </a:p>
        </p:txBody>
      </p:sp>
      <p:grpSp>
        <p:nvGrpSpPr>
          <p:cNvPr id="351" name="Google Shape;351;p39"/>
          <p:cNvGrpSpPr/>
          <p:nvPr/>
        </p:nvGrpSpPr>
        <p:grpSpPr>
          <a:xfrm>
            <a:off x="118050" y="1081513"/>
            <a:ext cx="2068200" cy="1718263"/>
            <a:chOff x="-4400" y="1081513"/>
            <a:chExt cx="2068200" cy="1718263"/>
          </a:xfrm>
        </p:grpSpPr>
        <p:sp>
          <p:nvSpPr>
            <p:cNvPr id="352" name="Google Shape;352;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n</a:t>
              </a:r>
              <a:r>
                <a:rPr lang="en-US" sz="1200"/>
                <a:t>owy język programowania:</a:t>
              </a:r>
              <a:endParaRPr sz="1200"/>
            </a:p>
            <a:p>
              <a:pPr indent="0" lvl="0" marL="0" rtl="0" algn="ctr">
                <a:spcBef>
                  <a:spcPts val="0"/>
                </a:spcBef>
                <a:spcAft>
                  <a:spcPts val="0"/>
                </a:spcAft>
                <a:buNone/>
              </a:pPr>
              <a:r>
                <a:rPr lang="en-US" sz="1200"/>
                <a:t>Oak ➝ Green </a:t>
              </a:r>
              <a:r>
                <a:rPr lang="en-US" sz="1200">
                  <a:solidFill>
                    <a:schemeClr val="dk1"/>
                  </a:solidFill>
                </a:rPr>
                <a:t>➝ Java</a:t>
              </a:r>
              <a:endParaRPr sz="1200"/>
            </a:p>
          </p:txBody>
        </p:sp>
        <p:cxnSp>
          <p:nvCxnSpPr>
            <p:cNvPr id="353" name="Google Shape;353;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pic>
        <p:nvPicPr>
          <p:cNvPr id="354" name="Google Shape;354;p39"/>
          <p:cNvPicPr preferRelativeResize="0"/>
          <p:nvPr/>
        </p:nvPicPr>
        <p:blipFill>
          <a:blip r:embed="rId3">
            <a:alphaModFix/>
          </a:blip>
          <a:stretch>
            <a:fillRect/>
          </a:stretch>
        </p:blipFill>
        <p:spPr>
          <a:xfrm>
            <a:off x="3582325" y="3708463"/>
            <a:ext cx="3512250" cy="1747950"/>
          </a:xfrm>
          <a:prstGeom prst="rect">
            <a:avLst/>
          </a:prstGeom>
          <a:noFill/>
          <a:ln>
            <a:noFill/>
          </a:ln>
        </p:spPr>
      </p:pic>
      <p:pic>
        <p:nvPicPr>
          <p:cNvPr id="355" name="Google Shape;355;p39"/>
          <p:cNvPicPr preferRelativeResize="0"/>
          <p:nvPr/>
        </p:nvPicPr>
        <p:blipFill>
          <a:blip r:embed="rId4">
            <a:alphaModFix/>
          </a:blip>
          <a:stretch>
            <a:fillRect/>
          </a:stretch>
        </p:blipFill>
        <p:spPr>
          <a:xfrm>
            <a:off x="7416499" y="4264799"/>
            <a:ext cx="4492701" cy="635300"/>
          </a:xfrm>
          <a:prstGeom prst="rect">
            <a:avLst/>
          </a:prstGeom>
          <a:noFill/>
          <a:ln>
            <a:noFill/>
          </a:ln>
        </p:spPr>
      </p:pic>
      <p:sp>
        <p:nvSpPr>
          <p:cNvPr id="356" name="Google Shape;356;p39"/>
          <p:cNvSpPr/>
          <p:nvPr/>
        </p:nvSpPr>
        <p:spPr>
          <a:xfrm>
            <a:off x="284640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2004</a:t>
            </a:r>
            <a:endParaRPr>
              <a:solidFill>
                <a:srgbClr val="FFFFFF"/>
              </a:solidFill>
            </a:endParaRPr>
          </a:p>
        </p:txBody>
      </p:sp>
      <p:grpSp>
        <p:nvGrpSpPr>
          <p:cNvPr id="357" name="Google Shape;357;p39"/>
          <p:cNvGrpSpPr/>
          <p:nvPr/>
        </p:nvGrpSpPr>
        <p:grpSpPr>
          <a:xfrm>
            <a:off x="1653450" y="1647238"/>
            <a:ext cx="1256400" cy="1152600"/>
            <a:chOff x="401500" y="1647238"/>
            <a:chExt cx="1256400" cy="1152600"/>
          </a:xfrm>
        </p:grpSpPr>
        <p:sp>
          <p:nvSpPr>
            <p:cNvPr id="358" name="Google Shape;358;p39"/>
            <p:cNvSpPr txBox="1"/>
            <p:nvPr/>
          </p:nvSpPr>
          <p:spPr>
            <a:xfrm>
              <a:off x="40150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1.0</a:t>
              </a:r>
              <a:endParaRPr sz="1200"/>
            </a:p>
            <a:p>
              <a:pPr indent="0" lvl="0" marL="0" rtl="0" algn="ctr">
                <a:spcBef>
                  <a:spcPts val="0"/>
                </a:spcBef>
                <a:spcAft>
                  <a:spcPts val="0"/>
                </a:spcAft>
                <a:buNone/>
              </a:pPr>
              <a:r>
                <a:t/>
              </a:r>
              <a:endParaRPr sz="1200"/>
            </a:p>
          </p:txBody>
        </p:sp>
        <p:cxnSp>
          <p:nvCxnSpPr>
            <p:cNvPr id="359" name="Google Shape;359;p39"/>
            <p:cNvCxnSpPr>
              <a:stCxn id="358" idx="2"/>
            </p:cNvCxnSpPr>
            <p:nvPr/>
          </p:nvCxnSpPr>
          <p:spPr>
            <a:xfrm>
              <a:off x="1029700" y="2115538"/>
              <a:ext cx="5400" cy="684300"/>
            </a:xfrm>
            <a:prstGeom prst="straightConnector1">
              <a:avLst/>
            </a:prstGeom>
            <a:noFill/>
            <a:ln cap="flat" cmpd="sng" w="19050">
              <a:solidFill>
                <a:schemeClr val="dk2"/>
              </a:solidFill>
              <a:prstDash val="solid"/>
              <a:round/>
              <a:headEnd len="med" w="med" type="none"/>
              <a:tailEnd len="med" w="med" type="none"/>
            </a:ln>
          </p:spPr>
        </p:cxnSp>
      </p:grpSp>
      <p:grpSp>
        <p:nvGrpSpPr>
          <p:cNvPr id="360" name="Google Shape;360;p39"/>
          <p:cNvGrpSpPr/>
          <p:nvPr/>
        </p:nvGrpSpPr>
        <p:grpSpPr>
          <a:xfrm>
            <a:off x="2377050" y="1297450"/>
            <a:ext cx="2068200" cy="1502325"/>
            <a:chOff x="-4400" y="1297450"/>
            <a:chExt cx="2068200" cy="1502325"/>
          </a:xfrm>
        </p:grpSpPr>
        <p:sp>
          <p:nvSpPr>
            <p:cNvPr id="361" name="Google Shape;361;p39"/>
            <p:cNvSpPr txBox="1"/>
            <p:nvPr/>
          </p:nvSpPr>
          <p:spPr>
            <a:xfrm>
              <a:off x="-4400" y="1297450"/>
              <a:ext cx="20682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200">
                  <a:solidFill>
                    <a:schemeClr val="dk1"/>
                  </a:solidFill>
                </a:rPr>
                <a:t>J2SE 5.0</a:t>
              </a:r>
              <a:endParaRPr sz="1200"/>
            </a:p>
          </p:txBody>
        </p:sp>
        <p:cxnSp>
          <p:nvCxnSpPr>
            <p:cNvPr id="362" name="Google Shape;362;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63" name="Google Shape;363;p39"/>
          <p:cNvGrpSpPr/>
          <p:nvPr/>
        </p:nvGrpSpPr>
        <p:grpSpPr>
          <a:xfrm>
            <a:off x="3912450" y="1647238"/>
            <a:ext cx="1256400" cy="1620838"/>
            <a:chOff x="3912450" y="1647238"/>
            <a:chExt cx="1256400" cy="1620838"/>
          </a:xfrm>
        </p:grpSpPr>
        <p:sp>
          <p:nvSpPr>
            <p:cNvPr id="364" name="Google Shape;364;p39"/>
            <p:cNvSpPr/>
            <p:nvPr/>
          </p:nvSpPr>
          <p:spPr>
            <a:xfrm>
              <a:off x="3975900" y="2799775"/>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2006</a:t>
              </a:r>
              <a:endParaRPr>
                <a:solidFill>
                  <a:srgbClr val="FFFFFF"/>
                </a:solidFill>
              </a:endParaRPr>
            </a:p>
          </p:txBody>
        </p:sp>
        <p:grpSp>
          <p:nvGrpSpPr>
            <p:cNvPr id="365" name="Google Shape;365;p39"/>
            <p:cNvGrpSpPr/>
            <p:nvPr/>
          </p:nvGrpSpPr>
          <p:grpSpPr>
            <a:xfrm>
              <a:off x="3912450" y="1647238"/>
              <a:ext cx="1256400" cy="1152600"/>
              <a:chOff x="401500" y="1647238"/>
              <a:chExt cx="1256400" cy="1152600"/>
            </a:xfrm>
          </p:grpSpPr>
          <p:sp>
            <p:nvSpPr>
              <p:cNvPr id="366" name="Google Shape;366;p39"/>
              <p:cNvSpPr txBox="1"/>
              <p:nvPr/>
            </p:nvSpPr>
            <p:spPr>
              <a:xfrm>
                <a:off x="40150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SE 6</a:t>
                </a:r>
                <a:endParaRPr sz="1200"/>
              </a:p>
              <a:p>
                <a:pPr indent="0" lvl="0" marL="0" rtl="0" algn="ctr">
                  <a:spcBef>
                    <a:spcPts val="0"/>
                  </a:spcBef>
                  <a:spcAft>
                    <a:spcPts val="0"/>
                  </a:spcAft>
                  <a:buNone/>
                </a:pPr>
                <a:r>
                  <a:t/>
                </a:r>
                <a:endParaRPr sz="1200"/>
              </a:p>
            </p:txBody>
          </p:sp>
          <p:cxnSp>
            <p:nvCxnSpPr>
              <p:cNvPr id="367" name="Google Shape;367;p39"/>
              <p:cNvCxnSpPr>
                <a:stCxn id="366" idx="2"/>
              </p:cNvCxnSpPr>
              <p:nvPr/>
            </p:nvCxnSpPr>
            <p:spPr>
              <a:xfrm>
                <a:off x="1029700" y="2115538"/>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68" name="Google Shape;368;p39"/>
          <p:cNvSpPr/>
          <p:nvPr/>
        </p:nvSpPr>
        <p:spPr>
          <a:xfrm>
            <a:off x="516885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2009</a:t>
            </a:r>
            <a:endParaRPr>
              <a:solidFill>
                <a:srgbClr val="FFFFFF"/>
              </a:solidFill>
            </a:endParaRPr>
          </a:p>
        </p:txBody>
      </p:sp>
      <p:grpSp>
        <p:nvGrpSpPr>
          <p:cNvPr id="369" name="Google Shape;369;p39"/>
          <p:cNvGrpSpPr/>
          <p:nvPr/>
        </p:nvGrpSpPr>
        <p:grpSpPr>
          <a:xfrm>
            <a:off x="4699500" y="1081513"/>
            <a:ext cx="2068200" cy="1718263"/>
            <a:chOff x="-4400" y="1081513"/>
            <a:chExt cx="2068200" cy="1718263"/>
          </a:xfrm>
        </p:grpSpPr>
        <p:sp>
          <p:nvSpPr>
            <p:cNvPr id="370" name="Google Shape;370;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Sun </a:t>
              </a:r>
              <a:r>
                <a:rPr lang="en-US" sz="1200">
                  <a:solidFill>
                    <a:schemeClr val="dk1"/>
                  </a:solidFill>
                </a:rPr>
                <a:t>➝ Oracle</a:t>
              </a:r>
              <a:endParaRPr sz="1200"/>
            </a:p>
          </p:txBody>
        </p:sp>
        <p:cxnSp>
          <p:nvCxnSpPr>
            <p:cNvPr id="371" name="Google Shape;371;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72" name="Google Shape;372;p39"/>
          <p:cNvGrpSpPr/>
          <p:nvPr/>
        </p:nvGrpSpPr>
        <p:grpSpPr>
          <a:xfrm>
            <a:off x="6176175" y="1578950"/>
            <a:ext cx="1437300" cy="1689150"/>
            <a:chOff x="3790275" y="1578950"/>
            <a:chExt cx="1437300" cy="1689150"/>
          </a:xfrm>
        </p:grpSpPr>
        <p:sp>
          <p:nvSpPr>
            <p:cNvPr id="373" name="Google Shape;373;p39"/>
            <p:cNvSpPr/>
            <p:nvPr/>
          </p:nvSpPr>
          <p:spPr>
            <a:xfrm>
              <a:off x="3912450" y="2799800"/>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2010</a:t>
              </a:r>
              <a:endParaRPr>
                <a:solidFill>
                  <a:srgbClr val="FFFFFF"/>
                </a:solidFill>
              </a:endParaRPr>
            </a:p>
          </p:txBody>
        </p:sp>
        <p:grpSp>
          <p:nvGrpSpPr>
            <p:cNvPr id="374" name="Google Shape;374;p39"/>
            <p:cNvGrpSpPr/>
            <p:nvPr/>
          </p:nvGrpSpPr>
          <p:grpSpPr>
            <a:xfrm>
              <a:off x="3790275" y="1578950"/>
              <a:ext cx="1437300" cy="1220850"/>
              <a:chOff x="279325" y="1578950"/>
              <a:chExt cx="1437300" cy="1220850"/>
            </a:xfrm>
          </p:grpSpPr>
          <p:sp>
            <p:nvSpPr>
              <p:cNvPr id="375" name="Google Shape;375;p39"/>
              <p:cNvSpPr txBox="1"/>
              <p:nvPr/>
            </p:nvSpPr>
            <p:spPr>
              <a:xfrm>
                <a:off x="279325" y="1578950"/>
                <a:ext cx="14373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Gosling opuszcza Sun Microsystems</a:t>
                </a:r>
                <a:endParaRPr sz="1200"/>
              </a:p>
              <a:p>
                <a:pPr indent="0" lvl="0" marL="0" rtl="0" algn="ctr">
                  <a:spcBef>
                    <a:spcPts val="0"/>
                  </a:spcBef>
                  <a:spcAft>
                    <a:spcPts val="0"/>
                  </a:spcAft>
                  <a:buNone/>
                </a:pPr>
                <a:r>
                  <a:t/>
                </a:r>
                <a:endParaRPr sz="1200"/>
              </a:p>
            </p:txBody>
          </p:sp>
          <p:cxnSp>
            <p:nvCxnSpPr>
              <p:cNvPr id="376" name="Google Shape;376;p39"/>
              <p:cNvCxnSpPr/>
              <p:nvPr/>
            </p:nvCxnSpPr>
            <p:spPr>
              <a:xfrm>
                <a:off x="963550" y="2115500"/>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77" name="Google Shape;377;p39"/>
          <p:cNvSpPr/>
          <p:nvPr/>
        </p:nvSpPr>
        <p:spPr>
          <a:xfrm>
            <a:off x="7491300" y="2799775"/>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rgbClr val="FFFFFF"/>
                </a:solidFill>
              </a:rPr>
              <a:t>2014</a:t>
            </a:r>
            <a:endParaRPr>
              <a:solidFill>
                <a:srgbClr val="FFFFFF"/>
              </a:solidFill>
            </a:endParaRPr>
          </a:p>
        </p:txBody>
      </p:sp>
      <p:grpSp>
        <p:nvGrpSpPr>
          <p:cNvPr id="378" name="Google Shape;378;p39"/>
          <p:cNvGrpSpPr/>
          <p:nvPr/>
        </p:nvGrpSpPr>
        <p:grpSpPr>
          <a:xfrm>
            <a:off x="7021950" y="1081513"/>
            <a:ext cx="2068200" cy="1718263"/>
            <a:chOff x="-4400" y="1081513"/>
            <a:chExt cx="2068200" cy="1718263"/>
          </a:xfrm>
        </p:grpSpPr>
        <p:sp>
          <p:nvSpPr>
            <p:cNvPr id="379" name="Google Shape;379;p39"/>
            <p:cNvSpPr txBox="1"/>
            <p:nvPr/>
          </p:nvSpPr>
          <p:spPr>
            <a:xfrm>
              <a:off x="-4400" y="1081513"/>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Clr>
                  <a:schemeClr val="dk1"/>
                </a:buClr>
                <a:buSzPts val="1100"/>
                <a:buFont typeface="Arial"/>
                <a:buNone/>
              </a:pPr>
              <a:r>
                <a:rPr lang="en-US" sz="1200">
                  <a:solidFill>
                    <a:schemeClr val="dk1"/>
                  </a:solidFill>
                </a:rPr>
                <a:t>Java SE 8</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0"/>
                </a:spcBef>
                <a:spcAft>
                  <a:spcPts val="0"/>
                </a:spcAft>
                <a:buNone/>
              </a:pPr>
              <a:r>
                <a:t/>
              </a:r>
              <a:endParaRPr sz="1200"/>
            </a:p>
          </p:txBody>
        </p:sp>
        <p:cxnSp>
          <p:nvCxnSpPr>
            <p:cNvPr id="380" name="Google Shape;380;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grpSp>
        <p:nvGrpSpPr>
          <p:cNvPr id="381" name="Google Shape;381;p39"/>
          <p:cNvGrpSpPr/>
          <p:nvPr/>
        </p:nvGrpSpPr>
        <p:grpSpPr>
          <a:xfrm>
            <a:off x="8620800" y="1647250"/>
            <a:ext cx="1256400" cy="1620863"/>
            <a:chOff x="3849000" y="1647238"/>
            <a:chExt cx="1256400" cy="1620863"/>
          </a:xfrm>
        </p:grpSpPr>
        <p:sp>
          <p:nvSpPr>
            <p:cNvPr id="382" name="Google Shape;382;p39"/>
            <p:cNvSpPr/>
            <p:nvPr/>
          </p:nvSpPr>
          <p:spPr>
            <a:xfrm>
              <a:off x="3912450" y="2799800"/>
              <a:ext cx="1129500" cy="468300"/>
            </a:xfrm>
            <a:prstGeom prst="chevron">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2018</a:t>
              </a:r>
              <a:endParaRPr>
                <a:solidFill>
                  <a:srgbClr val="FFFFFF"/>
                </a:solidFill>
              </a:endParaRPr>
            </a:p>
          </p:txBody>
        </p:sp>
        <p:grpSp>
          <p:nvGrpSpPr>
            <p:cNvPr id="383" name="Google Shape;383;p39"/>
            <p:cNvGrpSpPr/>
            <p:nvPr/>
          </p:nvGrpSpPr>
          <p:grpSpPr>
            <a:xfrm>
              <a:off x="3849000" y="1647238"/>
              <a:ext cx="1256400" cy="1152563"/>
              <a:chOff x="338050" y="1647238"/>
              <a:chExt cx="1256400" cy="1152563"/>
            </a:xfrm>
          </p:grpSpPr>
          <p:sp>
            <p:nvSpPr>
              <p:cNvPr id="384" name="Google Shape;384;p39"/>
              <p:cNvSpPr txBox="1"/>
              <p:nvPr/>
            </p:nvSpPr>
            <p:spPr>
              <a:xfrm>
                <a:off x="338050" y="1647238"/>
                <a:ext cx="1256400" cy="46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Java SE 11</a:t>
                </a:r>
                <a:endParaRPr sz="1200"/>
              </a:p>
            </p:txBody>
          </p:sp>
          <p:cxnSp>
            <p:nvCxnSpPr>
              <p:cNvPr id="385" name="Google Shape;385;p39"/>
              <p:cNvCxnSpPr/>
              <p:nvPr/>
            </p:nvCxnSpPr>
            <p:spPr>
              <a:xfrm>
                <a:off x="963550" y="2115500"/>
                <a:ext cx="5400" cy="684300"/>
              </a:xfrm>
              <a:prstGeom prst="straightConnector1">
                <a:avLst/>
              </a:prstGeom>
              <a:noFill/>
              <a:ln cap="flat" cmpd="sng" w="19050">
                <a:solidFill>
                  <a:schemeClr val="dk2"/>
                </a:solidFill>
                <a:prstDash val="solid"/>
                <a:round/>
                <a:headEnd len="med" w="med" type="none"/>
                <a:tailEnd len="med" w="med" type="none"/>
              </a:ln>
            </p:spPr>
          </p:cxnSp>
        </p:grpSp>
      </p:grpSp>
      <p:sp>
        <p:nvSpPr>
          <p:cNvPr id="386" name="Google Shape;386;p39"/>
          <p:cNvSpPr/>
          <p:nvPr/>
        </p:nvSpPr>
        <p:spPr>
          <a:xfrm>
            <a:off x="9877200" y="2799788"/>
            <a:ext cx="1129500" cy="468300"/>
          </a:xfrm>
          <a:prstGeom prst="chevron">
            <a:avLst>
              <a:gd fmla="val 50000"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2019</a:t>
            </a:r>
            <a:endParaRPr>
              <a:solidFill>
                <a:srgbClr val="FFFFFF"/>
              </a:solidFill>
            </a:endParaRPr>
          </a:p>
        </p:txBody>
      </p:sp>
      <p:grpSp>
        <p:nvGrpSpPr>
          <p:cNvPr id="387" name="Google Shape;387;p39"/>
          <p:cNvGrpSpPr/>
          <p:nvPr/>
        </p:nvGrpSpPr>
        <p:grpSpPr>
          <a:xfrm>
            <a:off x="9402875" y="963000"/>
            <a:ext cx="2068200" cy="1836788"/>
            <a:chOff x="-9375" y="962988"/>
            <a:chExt cx="2068200" cy="1836788"/>
          </a:xfrm>
        </p:grpSpPr>
        <p:sp>
          <p:nvSpPr>
            <p:cNvPr id="388" name="Google Shape;388;p39"/>
            <p:cNvSpPr txBox="1"/>
            <p:nvPr/>
          </p:nvSpPr>
          <p:spPr>
            <a:xfrm>
              <a:off x="-9375" y="962988"/>
              <a:ext cx="2068200" cy="7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15 miliardów urządzeń</a:t>
              </a:r>
              <a:endParaRPr sz="1200"/>
            </a:p>
            <a:p>
              <a:pPr indent="0" lvl="0" marL="0" rtl="0" algn="ctr">
                <a:spcBef>
                  <a:spcPts val="0"/>
                </a:spcBef>
                <a:spcAft>
                  <a:spcPts val="0"/>
                </a:spcAft>
                <a:buNone/>
              </a:pPr>
              <a:r>
                <a:rPr lang="en-US" sz="1200"/>
                <a:t>https://go.java</a:t>
              </a:r>
              <a:endParaRPr sz="1200"/>
            </a:p>
          </p:txBody>
        </p:sp>
        <p:cxnSp>
          <p:nvCxnSpPr>
            <p:cNvPr id="389" name="Google Shape;389;p39"/>
            <p:cNvCxnSpPr/>
            <p:nvPr/>
          </p:nvCxnSpPr>
          <p:spPr>
            <a:xfrm>
              <a:off x="1014375" y="1668175"/>
              <a:ext cx="20700" cy="1131600"/>
            </a:xfrm>
            <a:prstGeom prst="straightConnector1">
              <a:avLst/>
            </a:prstGeom>
            <a:noFill/>
            <a:ln cap="flat" cmpd="sng" w="19050">
              <a:solidFill>
                <a:schemeClr val="dk2"/>
              </a:solidFill>
              <a:prstDash val="solid"/>
              <a:round/>
              <a:headEnd len="med" w="med" type="none"/>
              <a:tailEnd len="med" w="med" type="none"/>
            </a:ln>
          </p:spPr>
        </p:cxnSp>
      </p:grpSp>
      <p:sp>
        <p:nvSpPr>
          <p:cNvPr id="390" name="Google Shape;390;p39"/>
          <p:cNvSpPr/>
          <p:nvPr/>
        </p:nvSpPr>
        <p:spPr>
          <a:xfrm>
            <a:off x="11151700" y="2556775"/>
            <a:ext cx="954300" cy="954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536563" y="3381800"/>
            <a:ext cx="2458500" cy="2498775"/>
            <a:chOff x="536563" y="3381800"/>
            <a:chExt cx="2458500" cy="2498775"/>
          </a:xfrm>
        </p:grpSpPr>
        <p:pic>
          <p:nvPicPr>
            <p:cNvPr id="392" name="Google Shape;392;p39"/>
            <p:cNvPicPr preferRelativeResize="0"/>
            <p:nvPr/>
          </p:nvPicPr>
          <p:blipFill>
            <a:blip r:embed="rId5">
              <a:alphaModFix/>
            </a:blip>
            <a:stretch>
              <a:fillRect/>
            </a:stretch>
          </p:blipFill>
          <p:spPr>
            <a:xfrm>
              <a:off x="610937" y="3381800"/>
              <a:ext cx="2309775" cy="2323304"/>
            </a:xfrm>
            <a:prstGeom prst="rect">
              <a:avLst/>
            </a:prstGeom>
            <a:noFill/>
            <a:ln>
              <a:noFill/>
            </a:ln>
          </p:spPr>
        </p:pic>
        <p:sp>
          <p:nvSpPr>
            <p:cNvPr id="393" name="Google Shape;393;p39"/>
            <p:cNvSpPr txBox="1"/>
            <p:nvPr/>
          </p:nvSpPr>
          <p:spPr>
            <a:xfrm>
              <a:off x="536563" y="5646575"/>
              <a:ext cx="24585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James Gosling</a:t>
              </a:r>
              <a:endParaRPr/>
            </a:p>
            <a:p>
              <a:pPr indent="0" lvl="0" marL="0" rtl="0" algn="ctr">
                <a:spcBef>
                  <a:spcPts val="0"/>
                </a:spcBef>
                <a:spcAft>
                  <a:spcPts val="0"/>
                </a:spcAft>
                <a:buNone/>
              </a:pPr>
              <a:r>
                <a:rPr lang="en-US"/>
                <a:t>Father of Java</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konkatenacja (concatenation)</a:t>
            </a:r>
            <a:endParaRPr sz="2400">
              <a:solidFill>
                <a:schemeClr val="accent6"/>
              </a:solidFill>
              <a:latin typeface="Arial"/>
              <a:ea typeface="Arial"/>
              <a:cs typeface="Arial"/>
              <a:sym typeface="Arial"/>
            </a:endParaRPr>
          </a:p>
        </p:txBody>
      </p:sp>
      <p:sp>
        <p:nvSpPr>
          <p:cNvPr id="1246" name="Google Shape;1246;p120"/>
          <p:cNvSpPr txBox="1"/>
          <p:nvPr>
            <p:ph idx="4294967295" type="ctrTitle"/>
          </p:nvPr>
        </p:nvSpPr>
        <p:spPr>
          <a:xfrm>
            <a:off x="772325" y="963000"/>
            <a:ext cx="10895100" cy="5268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każdy obiekt może być argumentem operatora konkatenacji - jest to duże ułatwienie przy wyświetlaniu danych </a:t>
            </a:r>
            <a:endParaRPr sz="2800">
              <a:solidFill>
                <a:srgbClr val="000000"/>
              </a:solidFill>
              <a:latin typeface="Arial"/>
              <a:ea typeface="Arial"/>
              <a:cs typeface="Arial"/>
              <a:sym typeface="Arial"/>
            </a:endParaRPr>
          </a:p>
          <a:p>
            <a:pPr indent="-406400" lvl="0" marL="457200" rtl="0" algn="l">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dzieje się tak dzięki metodzie toString()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chemeClr val="accent5"/>
                </a:solidFill>
                <a:latin typeface="Arial"/>
                <a:ea typeface="Arial"/>
                <a:cs typeface="Arial"/>
                <a:sym typeface="Arial"/>
              </a:rPr>
              <a:t>LocalDate </a:t>
            </a:r>
            <a:r>
              <a:rPr b="1" lang="en-US" sz="2800">
                <a:solidFill>
                  <a:srgbClr val="000000"/>
                </a:solidFill>
                <a:latin typeface="Arial"/>
                <a:ea typeface="Arial"/>
                <a:cs typeface="Arial"/>
                <a:sym typeface="Arial"/>
              </a:rPr>
              <a:t>today </a:t>
            </a:r>
            <a:r>
              <a:rPr lang="en-US" sz="2800">
                <a:solidFill>
                  <a:srgbClr val="000000"/>
                </a:solidFill>
                <a:latin typeface="Arial"/>
                <a:ea typeface="Arial"/>
                <a:cs typeface="Arial"/>
                <a:sym typeface="Arial"/>
              </a:rPr>
              <a:t>= </a:t>
            </a:r>
            <a:r>
              <a:rPr lang="en-US" sz="2800">
                <a:solidFill>
                  <a:schemeClr val="accent5"/>
                </a:solidFill>
                <a:latin typeface="Arial"/>
                <a:ea typeface="Arial"/>
                <a:cs typeface="Arial"/>
                <a:sym typeface="Arial"/>
              </a:rPr>
              <a:t>LocalDate</a:t>
            </a:r>
            <a:r>
              <a:rPr lang="en-US" sz="2800">
                <a:solidFill>
                  <a:srgbClr val="000000"/>
                </a:solidFill>
                <a:latin typeface="Arial"/>
                <a:ea typeface="Arial"/>
                <a:cs typeface="Arial"/>
                <a:sym typeface="Arial"/>
              </a:rPr>
              <a:t>.now()</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chemeClr val="accent5"/>
                </a:solidFill>
                <a:latin typeface="Arial"/>
                <a:ea typeface="Arial"/>
                <a:cs typeface="Arial"/>
                <a:sym typeface="Arial"/>
              </a:rPr>
              <a:t>Person </a:t>
            </a:r>
            <a:r>
              <a:rPr b="1" lang="en-US" sz="2800">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new </a:t>
            </a:r>
            <a:r>
              <a:rPr lang="en-US" sz="2800">
                <a:solidFill>
                  <a:schemeClr val="accent5"/>
                </a:solidFill>
                <a:latin typeface="Arial"/>
                <a:ea typeface="Arial"/>
                <a:cs typeface="Arial"/>
                <a:sym typeface="Arial"/>
              </a:rPr>
              <a:t>Person</a:t>
            </a:r>
            <a:r>
              <a:rPr lang="en-US" sz="2800">
                <a:solidFill>
                  <a:srgbClr val="000000"/>
                </a:solidFill>
                <a:latin typeface="Arial"/>
                <a:ea typeface="Arial"/>
                <a:cs typeface="Arial"/>
                <a:sym typeface="Arial"/>
              </a:rPr>
              <a:t>("Jan", "Kowalski");</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("Witaj: " + </a:t>
            </a:r>
            <a:r>
              <a:rPr b="1" lang="en-US" sz="2800">
                <a:solidFill>
                  <a:srgbClr val="000000"/>
                </a:solidFill>
                <a:latin typeface="Arial"/>
                <a:ea typeface="Arial"/>
                <a:cs typeface="Arial"/>
                <a:sym typeface="Arial"/>
              </a:rPr>
              <a:t>person </a:t>
            </a:r>
            <a:r>
              <a:rPr lang="en-US" sz="2800">
                <a:solidFill>
                  <a:srgbClr val="000000"/>
                </a:solidFill>
                <a:latin typeface="Arial"/>
                <a:ea typeface="Arial"/>
                <a:cs typeface="Arial"/>
                <a:sym typeface="Arial"/>
              </a:rPr>
              <a:t>+ ", dzisiaj jest: " + </a:t>
            </a:r>
            <a:r>
              <a:rPr b="1" lang="en-US" sz="2800">
                <a:solidFill>
                  <a:srgbClr val="000000"/>
                </a:solidFill>
                <a:latin typeface="Arial"/>
                <a:ea typeface="Arial"/>
                <a:cs typeface="Arial"/>
                <a:sym typeface="Arial"/>
              </a:rPr>
              <a:t>today</a:t>
            </a:r>
            <a:r>
              <a:rPr lang="en-US" sz="2800">
                <a:solidFill>
                  <a:srgbClr val="000000"/>
                </a:solidFill>
                <a:latin typeface="Arial"/>
                <a:ea typeface="Arial"/>
                <a:cs typeface="Arial"/>
                <a:sym typeface="Arial"/>
              </a:rPr>
              <a:t>);</a:t>
            </a:r>
            <a:endParaRPr sz="2800">
              <a:solidFill>
                <a:srgbClr val="999999"/>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 vs equal</a:t>
            </a:r>
            <a:endParaRPr sz="2400">
              <a:solidFill>
                <a:schemeClr val="accent6"/>
              </a:solidFill>
              <a:latin typeface="Arial"/>
              <a:ea typeface="Arial"/>
              <a:cs typeface="Arial"/>
              <a:sym typeface="Arial"/>
            </a:endParaRPr>
          </a:p>
        </p:txBody>
      </p:sp>
      <p:sp>
        <p:nvSpPr>
          <p:cNvPr id="1252" name="Google Shape;1252;p121"/>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s1 = </a:t>
            </a:r>
            <a:r>
              <a:rPr lang="en-US" sz="3600">
                <a:solidFill>
                  <a:schemeClr val="accent6"/>
                </a:solidFill>
                <a:latin typeface="Arial"/>
                <a:ea typeface="Arial"/>
                <a:cs typeface="Arial"/>
                <a:sym typeface="Arial"/>
              </a:rPr>
              <a:t>"</a:t>
            </a:r>
            <a:r>
              <a:rPr lang="en-US" sz="3600">
                <a:solidFill>
                  <a:srgbClr val="000000"/>
                </a:solidFill>
                <a:latin typeface="Arial"/>
                <a:ea typeface="Arial"/>
                <a:cs typeface="Arial"/>
                <a:sym typeface="Arial"/>
              </a:rPr>
              <a:t>Hello World!</a:t>
            </a:r>
            <a:r>
              <a:rPr lang="en-US" sz="3600">
                <a:solidFill>
                  <a:schemeClr val="accent6"/>
                </a:solidFill>
                <a:latin typeface="Arial"/>
                <a:ea typeface="Arial"/>
                <a:cs typeface="Arial"/>
                <a:sym typeface="Arial"/>
              </a:rPr>
              <a:t>"</a:t>
            </a:r>
            <a:r>
              <a:rPr lang="en-US" sz="3600">
                <a:latin typeface="Arial"/>
                <a:ea typeface="Arial"/>
                <a:cs typeface="Arial"/>
                <a:sym typeface="Arial"/>
              </a:rPr>
              <a:t>;</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String</a:t>
            </a:r>
            <a:r>
              <a:rPr lang="en-US" sz="3600">
                <a:latin typeface="Arial"/>
                <a:ea typeface="Arial"/>
                <a:cs typeface="Arial"/>
                <a:sym typeface="Arial"/>
              </a:rPr>
              <a:t> s2 = </a:t>
            </a:r>
            <a:r>
              <a:rPr lang="en-US" sz="3600">
                <a:solidFill>
                  <a:schemeClr val="accent6"/>
                </a:solidFill>
                <a:latin typeface="Arial"/>
                <a:ea typeface="Arial"/>
                <a:cs typeface="Arial"/>
                <a:sym typeface="Arial"/>
              </a:rPr>
              <a:t>new String</a:t>
            </a:r>
            <a:r>
              <a:rPr lang="en-US" sz="3600">
                <a:latin typeface="Arial"/>
                <a:ea typeface="Arial"/>
                <a:cs typeface="Arial"/>
                <a:sym typeface="Arial"/>
              </a:rPr>
              <a:t>("Hello World!");</a:t>
            </a:r>
            <a:endParaRPr sz="3600">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 == s2);</a:t>
            </a:r>
            <a:endParaRPr sz="3600">
              <a:latin typeface="Arial"/>
              <a:ea typeface="Arial"/>
              <a:cs typeface="Arial"/>
              <a:sym typeface="Arial"/>
            </a:endParaRPr>
          </a:p>
          <a:p>
            <a:pPr indent="0" lvl="0" marL="0" rtl="0" algn="l">
              <a:spcBef>
                <a:spcPts val="0"/>
              </a:spcBef>
              <a:spcAft>
                <a:spcPts val="0"/>
              </a:spcAft>
              <a:buNone/>
            </a:pPr>
            <a:r>
              <a:rPr lang="en-US" sz="3600">
                <a:solidFill>
                  <a:srgbClr val="999999"/>
                </a:solidFill>
                <a:latin typeface="Arial"/>
                <a:ea typeface="Arial"/>
                <a:cs typeface="Arial"/>
                <a:sym typeface="Arial"/>
              </a:rPr>
              <a:t>// false</a:t>
            </a:r>
            <a:endParaRPr sz="3600">
              <a:solidFill>
                <a:srgbClr val="999999"/>
              </a:solidFill>
              <a:latin typeface="Arial"/>
              <a:ea typeface="Arial"/>
              <a:cs typeface="Arial"/>
              <a:sym typeface="Arial"/>
            </a:endParaRPr>
          </a:p>
          <a:p>
            <a:pPr indent="0" lvl="0" marL="0" rtl="0" algn="l">
              <a:spcBef>
                <a:spcPts val="0"/>
              </a:spcBef>
              <a:spcAft>
                <a:spcPts val="0"/>
              </a:spcAft>
              <a:buNone/>
            </a:pPr>
            <a:r>
              <a:rPr lang="en-US" sz="3600">
                <a:solidFill>
                  <a:srgbClr val="4A3D53"/>
                </a:solidFill>
                <a:latin typeface="Arial"/>
                <a:ea typeface="Arial"/>
                <a:cs typeface="Arial"/>
                <a:sym typeface="Arial"/>
              </a:rPr>
              <a:t>System.out.println</a:t>
            </a:r>
            <a:r>
              <a:rPr lang="en-US" sz="3600">
                <a:latin typeface="Arial"/>
                <a:ea typeface="Arial"/>
                <a:cs typeface="Arial"/>
                <a:sym typeface="Arial"/>
              </a:rPr>
              <a:t>(s1.equals(s2));</a:t>
            </a:r>
            <a:endParaRPr sz="3600">
              <a:latin typeface="Arial"/>
              <a:ea typeface="Arial"/>
              <a:cs typeface="Arial"/>
              <a:sym typeface="Arial"/>
            </a:endParaRPr>
          </a:p>
          <a:p>
            <a:pPr indent="0" lvl="0" marL="0" rtl="0" algn="l">
              <a:spcBef>
                <a:spcPts val="0"/>
              </a:spcBef>
              <a:spcAft>
                <a:spcPts val="0"/>
              </a:spcAft>
              <a:buNone/>
            </a:pPr>
            <a:r>
              <a:rPr lang="en-US" sz="3600">
                <a:solidFill>
                  <a:srgbClr val="999999"/>
                </a:solidFill>
                <a:latin typeface="Arial"/>
                <a:ea typeface="Arial"/>
                <a:cs typeface="Arial"/>
                <a:sym typeface="Arial"/>
              </a:rPr>
              <a:t>// true</a:t>
            </a:r>
            <a:endParaRPr sz="3600">
              <a:solidFill>
                <a:srgbClr val="999999"/>
              </a:solidFill>
              <a:latin typeface="Arial"/>
              <a:ea typeface="Arial"/>
              <a:cs typeface="Arial"/>
              <a:sym typeface="Arial"/>
            </a:endParaRPr>
          </a:p>
          <a:p>
            <a:pPr indent="0" lvl="0" marL="0" rtl="0" algn="ctr">
              <a:spcBef>
                <a:spcPts val="0"/>
              </a:spcBef>
              <a:spcAft>
                <a:spcPts val="0"/>
              </a:spcAft>
              <a:buNone/>
            </a:pPr>
            <a:r>
              <a:t/>
            </a:r>
            <a:endParaRPr sz="36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ważne metody</a:t>
            </a:r>
            <a:endParaRPr sz="2400">
              <a:solidFill>
                <a:schemeClr val="accent6"/>
              </a:solidFill>
              <a:latin typeface="Arial"/>
              <a:ea typeface="Arial"/>
              <a:cs typeface="Arial"/>
              <a:sym typeface="Arial"/>
            </a:endParaRPr>
          </a:p>
        </p:txBody>
      </p:sp>
      <p:sp>
        <p:nvSpPr>
          <p:cNvPr id="1258" name="Google Shape;1258;p122"/>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length()</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długość łańcucha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charAt()</a:t>
            </a:r>
            <a:r>
              <a:rPr lang="en-US" sz="2200">
                <a:solidFill>
                  <a:srgbClr val="000000"/>
                </a:solidFill>
                <a:latin typeface="Arial"/>
                <a:ea typeface="Arial"/>
                <a:cs typeface="Arial"/>
                <a:sym typeface="Arial"/>
              </a:rPr>
              <a:t>: char; </a:t>
            </a:r>
            <a:r>
              <a:rPr lang="en-US" sz="2200">
                <a:solidFill>
                  <a:srgbClr val="999999"/>
                </a:solidFill>
                <a:latin typeface="Arial"/>
                <a:ea typeface="Arial"/>
                <a:cs typeface="Arial"/>
                <a:sym typeface="Arial"/>
              </a:rPr>
              <a:t>zwraca znak na danej pozycji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indexOf()</a:t>
            </a:r>
            <a:r>
              <a:rPr lang="en-US" sz="2200">
                <a:solidFill>
                  <a:srgbClr val="000000"/>
                </a:solidFill>
                <a:latin typeface="Arial"/>
                <a:ea typeface="Arial"/>
                <a:cs typeface="Arial"/>
                <a:sym typeface="Arial"/>
              </a:rPr>
              <a:t>: int; </a:t>
            </a:r>
            <a:r>
              <a:rPr lang="en-US" sz="2200">
                <a:solidFill>
                  <a:srgbClr val="999999"/>
                </a:solidFill>
                <a:latin typeface="Arial"/>
                <a:ea typeface="Arial"/>
                <a:cs typeface="Arial"/>
                <a:sym typeface="Arial"/>
              </a:rPr>
              <a:t>zwraca pierwsze wystąpienie znaku</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substring()</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zwraca podciąg łańcucha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toLowerCase()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małe znaki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toUpperCase()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na wielkie znaki</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equalsIgnoreCase()</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równe bez względu na wielkość znaków</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startsWith()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zaczyna się od ...</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endsWith()</a:t>
            </a:r>
            <a:r>
              <a:rPr lang="en-US" sz="2200">
                <a:solidFill>
                  <a:srgbClr val="000000"/>
                </a:solidFill>
                <a:latin typeface="Arial"/>
                <a:ea typeface="Arial"/>
                <a:cs typeface="Arial"/>
                <a:sym typeface="Arial"/>
              </a:rPr>
              <a:t>: boolean; </a:t>
            </a:r>
            <a:r>
              <a:rPr lang="en-US" sz="2200">
                <a:solidFill>
                  <a:srgbClr val="999999"/>
                </a:solidFill>
                <a:latin typeface="Arial"/>
                <a:ea typeface="Arial"/>
                <a:cs typeface="Arial"/>
                <a:sym typeface="Arial"/>
              </a:rPr>
              <a:t>czy łańcuch kończy się na ...</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concat</a:t>
            </a:r>
            <a:r>
              <a:rPr lang="en-US" sz="2200">
                <a:solidFill>
                  <a:srgbClr val="42719B"/>
                </a:solidFill>
                <a:latin typeface="Arial"/>
                <a:ea typeface="Arial"/>
                <a:cs typeface="Arial"/>
                <a:sym typeface="Arial"/>
              </a:rPr>
              <a:t>()</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dodaje podany String na koniec aktualnego</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contains()</a:t>
            </a:r>
            <a:r>
              <a:rPr lang="en-US" sz="2200">
                <a:latin typeface="Arial"/>
                <a:ea typeface="Arial"/>
                <a:cs typeface="Arial"/>
                <a:sym typeface="Arial"/>
              </a:rPr>
              <a:t>: boolean; </a:t>
            </a:r>
            <a:r>
              <a:rPr lang="en-US" sz="2200">
                <a:solidFill>
                  <a:srgbClr val="999999"/>
                </a:solidFill>
                <a:latin typeface="Arial"/>
                <a:ea typeface="Arial"/>
                <a:cs typeface="Arial"/>
                <a:sym typeface="Arial"/>
              </a:rPr>
              <a:t>czy String zawiera podany tekst </a:t>
            </a:r>
            <a:endParaRPr sz="2200">
              <a:solidFill>
                <a:srgbClr val="999999"/>
              </a:solidFill>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solidFill>
                  <a:srgbClr val="42719B"/>
                </a:solidFill>
                <a:latin typeface="Arial"/>
                <a:ea typeface="Arial"/>
                <a:cs typeface="Arial"/>
                <a:sym typeface="Arial"/>
              </a:rPr>
              <a:t>replace()</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zamiana podciągu na inny</a:t>
            </a:r>
            <a:endParaRPr sz="2200">
              <a:solidFill>
                <a:srgbClr val="999999"/>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Char char="●"/>
            </a:pPr>
            <a:r>
              <a:rPr lang="en-US" sz="2200">
                <a:solidFill>
                  <a:srgbClr val="42719B"/>
                </a:solidFill>
                <a:latin typeface="Arial"/>
                <a:ea typeface="Arial"/>
                <a:cs typeface="Arial"/>
                <a:sym typeface="Arial"/>
              </a:rPr>
              <a:t>trim()</a:t>
            </a:r>
            <a:r>
              <a:rPr lang="en-US" sz="2200">
                <a:solidFill>
                  <a:srgbClr val="000000"/>
                </a:solidFill>
                <a:latin typeface="Arial"/>
                <a:ea typeface="Arial"/>
                <a:cs typeface="Arial"/>
                <a:sym typeface="Arial"/>
              </a:rPr>
              <a:t>: String; </a:t>
            </a:r>
            <a:r>
              <a:rPr lang="en-US" sz="2200">
                <a:solidFill>
                  <a:srgbClr val="999999"/>
                </a:solidFill>
                <a:latin typeface="Arial"/>
                <a:ea typeface="Arial"/>
                <a:cs typeface="Arial"/>
                <a:sym typeface="Arial"/>
              </a:rPr>
              <a:t>obcięcie białych znaków z obu stron łańcucha</a:t>
            </a:r>
            <a:endParaRPr sz="2200">
              <a:solidFill>
                <a:srgbClr val="999999"/>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niezmienność (immutability)</a:t>
            </a:r>
            <a:endParaRPr sz="2400">
              <a:solidFill>
                <a:schemeClr val="accent6"/>
              </a:solidFill>
              <a:latin typeface="Arial"/>
              <a:ea typeface="Arial"/>
              <a:cs typeface="Arial"/>
              <a:sym typeface="Arial"/>
            </a:endParaRPr>
          </a:p>
        </p:txBody>
      </p:sp>
      <p:sp>
        <p:nvSpPr>
          <p:cNvPr id="1264" name="Google Shape;1264;p123"/>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rial"/>
                <a:ea typeface="Arial"/>
                <a:cs typeface="Arial"/>
                <a:sym typeface="Arial"/>
              </a:rPr>
              <a:t>Klasa String jest </a:t>
            </a:r>
            <a:r>
              <a:rPr b="1" lang="en-US" sz="2800">
                <a:solidFill>
                  <a:srgbClr val="000000"/>
                </a:solidFill>
                <a:latin typeface="Arial"/>
                <a:ea typeface="Arial"/>
                <a:cs typeface="Arial"/>
                <a:sym typeface="Arial"/>
              </a:rPr>
              <a:t>final</a:t>
            </a:r>
            <a:r>
              <a:rPr lang="en-US" sz="2800">
                <a:solidFill>
                  <a:srgbClr val="000000"/>
                </a:solidFill>
                <a:latin typeface="Arial"/>
                <a:ea typeface="Arial"/>
                <a:cs typeface="Arial"/>
                <a:sym typeface="Arial"/>
              </a:rPr>
              <a:t> i nie posiada </a:t>
            </a:r>
            <a:r>
              <a:rPr b="1" lang="en-US" sz="2800">
                <a:solidFill>
                  <a:srgbClr val="000000"/>
                </a:solidFill>
                <a:latin typeface="Arial"/>
                <a:ea typeface="Arial"/>
                <a:cs typeface="Arial"/>
                <a:sym typeface="Arial"/>
              </a:rPr>
              <a:t>settera</a:t>
            </a:r>
            <a:r>
              <a:rPr lang="en-US" sz="2800">
                <a:solidFill>
                  <a:srgbClr val="000000"/>
                </a:solidFill>
                <a:latin typeface="Arial"/>
                <a:ea typeface="Arial"/>
                <a:cs typeface="Arial"/>
                <a:sym typeface="Arial"/>
              </a:rPr>
              <a:t>, co oznacza, że nie da się zmienić raz </a:t>
            </a:r>
            <a:r>
              <a:rPr lang="en-US" sz="2800">
                <a:solidFill>
                  <a:srgbClr val="000000"/>
                </a:solidFill>
                <a:latin typeface="Arial"/>
                <a:ea typeface="Arial"/>
                <a:cs typeface="Arial"/>
                <a:sym typeface="Arial"/>
              </a:rPr>
              <a:t>utworz</a:t>
            </a:r>
            <a:r>
              <a:rPr lang="en-US" sz="2800">
                <a:solidFill>
                  <a:srgbClr val="000000"/>
                </a:solidFill>
                <a:latin typeface="Arial"/>
                <a:ea typeface="Arial"/>
                <a:cs typeface="Arial"/>
                <a:sym typeface="Arial"/>
              </a:rPr>
              <a:t>onego obiektu typu String.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u="sng">
                <a:solidFill>
                  <a:srgbClr val="000000"/>
                </a:solidFill>
                <a:latin typeface="Arial"/>
                <a:ea typeface="Arial"/>
                <a:cs typeface="Arial"/>
                <a:sym typeface="Arial"/>
              </a:rPr>
              <a:t>Wszystkie operacje wykonywane na klasie String powodują utworzenie nowego obiektu typu String.</a:t>
            </a:r>
            <a:endParaRPr sz="2800" u="sng">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s4 = "Hello";</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System.out.println(s4.concat(" World!"));</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Hello World!</a:t>
            </a:r>
            <a:br>
              <a:rPr lang="en-US" sz="2800">
                <a:solidFill>
                  <a:srgbClr val="000000"/>
                </a:solidFill>
                <a:latin typeface="Arial"/>
                <a:ea typeface="Arial"/>
                <a:cs typeface="Arial"/>
                <a:sym typeface="Arial"/>
              </a:rPr>
            </a:br>
            <a:r>
              <a:rPr lang="en-US" sz="2800">
                <a:solidFill>
                  <a:srgbClr val="000000"/>
                </a:solidFill>
                <a:latin typeface="Arial"/>
                <a:ea typeface="Arial"/>
                <a:cs typeface="Arial"/>
                <a:sym typeface="Arial"/>
              </a:rPr>
              <a:t>System.out.println(s4);</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Hello</a:t>
            </a:r>
            <a:endParaRPr sz="2800">
              <a:solidFill>
                <a:srgbClr val="999999"/>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łączenie metod</a:t>
            </a:r>
            <a:endParaRPr sz="2400">
              <a:solidFill>
                <a:schemeClr val="accent6"/>
              </a:solidFill>
              <a:latin typeface="Arial"/>
              <a:ea typeface="Arial"/>
              <a:cs typeface="Arial"/>
              <a:sym typeface="Arial"/>
            </a:endParaRPr>
          </a:p>
        </p:txBody>
      </p:sp>
      <p:sp>
        <p:nvSpPr>
          <p:cNvPr id="1270" name="Google Shape;1270;p124"/>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rial"/>
                <a:ea typeface="Arial"/>
                <a:cs typeface="Arial"/>
                <a:sym typeface="Arial"/>
              </a:rPr>
              <a:t>Metody możemy wykonywać jedna po drugiej, co nazywa się łączeniem metod (method chaining).</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 =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 A long time ago in a galaxy far, far away </a:t>
            </a:r>
            <a:r>
              <a:rPr lang="en-US" sz="2800">
                <a:solidFill>
                  <a:schemeClr val="accent6"/>
                </a:solidFill>
                <a:latin typeface="Arial"/>
                <a:ea typeface="Arial"/>
                <a:cs typeface="Arial"/>
                <a:sym typeface="Arial"/>
              </a:rPr>
              <a:t>"</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trim</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latin typeface="Arial"/>
                <a:ea typeface="Arial"/>
                <a:cs typeface="Arial"/>
                <a:sym typeface="Arial"/>
              </a:rPr>
              <a:t>.</a:t>
            </a:r>
            <a:r>
              <a:rPr lang="en-US" sz="2800">
                <a:solidFill>
                  <a:srgbClr val="42719B"/>
                </a:solidFill>
                <a:latin typeface="Arial"/>
                <a:ea typeface="Arial"/>
                <a:cs typeface="Arial"/>
                <a:sym typeface="Arial"/>
              </a:rPr>
              <a:t>replace</a:t>
            </a:r>
            <a:r>
              <a:rPr lang="en-US" sz="2800">
                <a:latin typeface="Arial"/>
                <a:ea typeface="Arial"/>
                <a:cs typeface="Arial"/>
                <a:sym typeface="Arial"/>
              </a:rPr>
              <a:t>("galaxy", "Poland")</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42719B"/>
                </a:solidFill>
                <a:latin typeface="Arial"/>
                <a:ea typeface="Arial"/>
                <a:cs typeface="Arial"/>
                <a:sym typeface="Arial"/>
              </a:rPr>
              <a:t>toUpperCase</a:t>
            </a: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999999"/>
                </a:solidFill>
                <a:latin typeface="Arial"/>
                <a:ea typeface="Arial"/>
                <a:cs typeface="Arial"/>
                <a:sym typeface="Arial"/>
              </a:rPr>
              <a:t>// A LONG TIME AGO IN A POLAND FAR, FAR AWAY</a:t>
            </a:r>
            <a:endParaRPr sz="2800">
              <a:solidFill>
                <a:srgbClr val="99999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2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StringBuilder</a:t>
            </a:r>
            <a:endParaRPr sz="2400">
              <a:solidFill>
                <a:schemeClr val="accent6"/>
              </a:solidFill>
              <a:latin typeface="Arial"/>
              <a:ea typeface="Arial"/>
              <a:cs typeface="Arial"/>
              <a:sym typeface="Arial"/>
            </a:endParaRPr>
          </a:p>
        </p:txBody>
      </p:sp>
      <p:sp>
        <p:nvSpPr>
          <p:cNvPr id="1276" name="Google Shape;1276;p12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String s = "1";</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s = s + "2";</a:t>
            </a:r>
            <a:endParaRPr sz="2800">
              <a:solidFill>
                <a:srgbClr val="000000"/>
              </a:solidFill>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solidFill>
                  <a:srgbClr val="000000"/>
                </a:solidFill>
                <a:latin typeface="Arial"/>
                <a:ea typeface="Arial"/>
                <a:cs typeface="Arial"/>
                <a:sym typeface="Arial"/>
              </a:rPr>
              <a:t>(s);</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800">
              <a:solidFill>
                <a:srgbClr val="999999"/>
              </a:solidFill>
              <a:latin typeface="Arial"/>
              <a:ea typeface="Arial"/>
              <a:cs typeface="Arial"/>
              <a:sym typeface="Arial"/>
            </a:endParaRPr>
          </a:p>
          <a:p>
            <a:pPr indent="0" lvl="0" marL="0" rtl="0" algn="l">
              <a:spcBef>
                <a:spcPts val="0"/>
              </a:spcBef>
              <a:spcAft>
                <a:spcPts val="0"/>
              </a:spcAft>
              <a:buNone/>
            </a:pPr>
            <a:r>
              <a:rPr lang="en-US" sz="2800">
                <a:solidFill>
                  <a:schemeClr val="accent6"/>
                </a:solidFill>
                <a:latin typeface="Arial"/>
                <a:ea typeface="Arial"/>
                <a:cs typeface="Arial"/>
                <a:sym typeface="Arial"/>
              </a:rPr>
              <a:t>=</a:t>
            </a:r>
            <a:endParaRPr sz="2800">
              <a:solidFill>
                <a:schemeClr val="accent6"/>
              </a:solidFill>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rPr lang="en-US" sz="2800">
                <a:latin typeface="Arial"/>
                <a:ea typeface="Arial"/>
                <a:cs typeface="Arial"/>
                <a:sym typeface="Arial"/>
              </a:rPr>
              <a:t>String s = new </a:t>
            </a:r>
            <a:r>
              <a:rPr lang="en-US" sz="2800">
                <a:solidFill>
                  <a:srgbClr val="42719B"/>
                </a:solidFill>
                <a:latin typeface="Arial"/>
                <a:ea typeface="Arial"/>
                <a:cs typeface="Arial"/>
                <a:sym typeface="Arial"/>
              </a:rPr>
              <a:t>StringBuilder</a:t>
            </a:r>
            <a:r>
              <a:rPr lang="en-US" sz="2800">
                <a:latin typeface="Arial"/>
                <a:ea typeface="Arial"/>
                <a:cs typeface="Arial"/>
                <a:sym typeface="Arial"/>
              </a:rPr>
              <a:t>("1").</a:t>
            </a:r>
            <a:r>
              <a:rPr lang="en-US" sz="2800">
                <a:solidFill>
                  <a:srgbClr val="42719B"/>
                </a:solidFill>
                <a:latin typeface="Arial"/>
                <a:ea typeface="Arial"/>
                <a:cs typeface="Arial"/>
                <a:sym typeface="Arial"/>
              </a:rPr>
              <a:t>append</a:t>
            </a:r>
            <a:r>
              <a:rPr lang="en-US" sz="2800">
                <a:latin typeface="Arial"/>
                <a:ea typeface="Arial"/>
                <a:cs typeface="Arial"/>
                <a:sym typeface="Arial"/>
              </a:rPr>
              <a:t>("2").</a:t>
            </a:r>
            <a:r>
              <a:rPr lang="en-US" sz="2800">
                <a:solidFill>
                  <a:srgbClr val="42719B"/>
                </a:solidFill>
                <a:latin typeface="Arial"/>
                <a:ea typeface="Arial"/>
                <a:cs typeface="Arial"/>
                <a:sym typeface="Arial"/>
              </a:rPr>
              <a:t>toString</a:t>
            </a:r>
            <a:r>
              <a:rPr lang="en-US" sz="2800">
                <a:latin typeface="Arial"/>
                <a:ea typeface="Arial"/>
                <a:cs typeface="Arial"/>
                <a:sym typeface="Arial"/>
              </a:rPr>
              <a:t>();</a:t>
            </a:r>
            <a:endParaRPr sz="2800">
              <a:latin typeface="Arial"/>
              <a:ea typeface="Arial"/>
              <a:cs typeface="Arial"/>
              <a:sym typeface="Arial"/>
            </a:endParaRPr>
          </a:p>
          <a:p>
            <a:pPr indent="0" lvl="0" marL="0" rtl="0" algn="l">
              <a:spcBef>
                <a:spcPts val="0"/>
              </a:spcBef>
              <a:spcAft>
                <a:spcPts val="0"/>
              </a:spcAft>
              <a:buNone/>
            </a:pP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a:t>
            </a:r>
            <a:endParaRPr sz="28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Klasa String</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StringBuffer, StringBuilder</a:t>
            </a:r>
            <a:endParaRPr sz="2400">
              <a:solidFill>
                <a:schemeClr val="accent6"/>
              </a:solidFill>
              <a:latin typeface="Arial"/>
              <a:ea typeface="Arial"/>
              <a:cs typeface="Arial"/>
              <a:sym typeface="Arial"/>
            </a:endParaRPr>
          </a:p>
        </p:txBody>
      </p:sp>
      <p:sp>
        <p:nvSpPr>
          <p:cNvPr id="1282" name="Google Shape;1282;p126"/>
          <p:cNvSpPr txBox="1"/>
          <p:nvPr>
            <p:ph idx="4294967295" type="ctrTitle"/>
          </p:nvPr>
        </p:nvSpPr>
        <p:spPr>
          <a:xfrm>
            <a:off x="1524000" y="3736826"/>
            <a:ext cx="9144000" cy="19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latin typeface="Arial"/>
                <a:ea typeface="Arial"/>
                <a:cs typeface="Arial"/>
                <a:sym typeface="Arial"/>
              </a:rPr>
              <a:t>StringBuilder s12 = new StringBuilder("123");</a:t>
            </a:r>
            <a:br>
              <a:rPr lang="en-US" sz="2800">
                <a:latin typeface="Arial"/>
                <a:ea typeface="Arial"/>
                <a:cs typeface="Arial"/>
                <a:sym typeface="Arial"/>
              </a:rPr>
            </a:br>
            <a:r>
              <a:rPr lang="en-US" sz="2800">
                <a:solidFill>
                  <a:srgbClr val="4A3D53"/>
                </a:solidFill>
                <a:latin typeface="Arial"/>
                <a:ea typeface="Arial"/>
                <a:cs typeface="Arial"/>
                <a:sym typeface="Arial"/>
              </a:rPr>
              <a:t>System.out.println</a:t>
            </a:r>
            <a:r>
              <a:rPr lang="en-US" sz="2800">
                <a:latin typeface="Arial"/>
                <a:ea typeface="Arial"/>
                <a:cs typeface="Arial"/>
                <a:sym typeface="Arial"/>
              </a:rPr>
              <a:t>(s12.</a:t>
            </a:r>
            <a:r>
              <a:rPr lang="en-US" sz="2800">
                <a:solidFill>
                  <a:srgbClr val="42719B"/>
                </a:solidFill>
                <a:latin typeface="Arial"/>
                <a:ea typeface="Arial"/>
                <a:cs typeface="Arial"/>
                <a:sym typeface="Arial"/>
              </a:rPr>
              <a:t>reverse</a:t>
            </a:r>
            <a:r>
              <a:rPr lang="en-US" sz="2800">
                <a:latin typeface="Arial"/>
                <a:ea typeface="Arial"/>
                <a:cs typeface="Arial"/>
                <a:sym typeface="Arial"/>
              </a:rPr>
              <a:t>().toString());</a:t>
            </a:r>
            <a:endParaRPr sz="28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800">
                <a:solidFill>
                  <a:srgbClr val="999999"/>
                </a:solidFill>
                <a:latin typeface="Arial"/>
                <a:ea typeface="Arial"/>
                <a:cs typeface="Arial"/>
                <a:sym typeface="Arial"/>
              </a:rPr>
              <a:t>// 321</a:t>
            </a:r>
            <a:endParaRPr sz="2800">
              <a:solidFill>
                <a:srgbClr val="999999"/>
              </a:solidFill>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p:txBody>
      </p:sp>
      <p:sp>
        <p:nvSpPr>
          <p:cNvPr id="1283" name="Google Shape;1283;p126"/>
          <p:cNvSpPr txBox="1"/>
          <p:nvPr>
            <p:ph idx="4294967295" type="ctrTitle"/>
          </p:nvPr>
        </p:nvSpPr>
        <p:spPr>
          <a:xfrm>
            <a:off x="64050" y="1099775"/>
            <a:ext cx="12063900" cy="111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StringBuffer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stara klasa (poprzednik StringBuilder), która napisana została z myślą o wielowątkowości (metody są synchronizowane).</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84" name="Google Shape;1284;p126"/>
          <p:cNvSpPr txBox="1"/>
          <p:nvPr>
            <p:ph idx="4294967295" type="ctrTitle"/>
          </p:nvPr>
        </p:nvSpPr>
        <p:spPr>
          <a:xfrm>
            <a:off x="64050" y="2318975"/>
            <a:ext cx="12063900" cy="11193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StringBuilder</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nowa klasa (wprowadzona w </a:t>
            </a:r>
            <a:r>
              <a:rPr b="1" lang="en-US" sz="2000">
                <a:latin typeface="Arial"/>
                <a:ea typeface="Arial"/>
                <a:cs typeface="Arial"/>
                <a:sym typeface="Arial"/>
              </a:rPr>
              <a:t>Java 5</a:t>
            </a:r>
            <a:r>
              <a:rPr lang="en-US" sz="2000">
                <a:latin typeface="Arial"/>
                <a:ea typeface="Arial"/>
                <a:cs typeface="Arial"/>
                <a:sym typeface="Arial"/>
              </a:rPr>
              <a:t>), która miała zastąpić klasę StringBuffer. Jest szybsza niż StringBuffer, ale nie zapewnia odpowiedniej obsługi w aplikacjach wielowątkowych.</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85" name="Google Shape;1285;p126"/>
          <p:cNvSpPr txBox="1"/>
          <p:nvPr/>
        </p:nvSpPr>
        <p:spPr>
          <a:xfrm>
            <a:off x="48775" y="6253200"/>
            <a:ext cx="11662800" cy="60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2"/>
                </a:solidFill>
              </a:rPr>
              <a:t>pl.sda.strings.StringExamples</a:t>
            </a:r>
            <a:endParaRPr>
              <a:solidFill>
                <a:schemeClr val="accent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91" name="Google Shape;1291;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#strings</a:t>
            </a:r>
            <a:endParaRPr b="1" sz="3000">
              <a:solidFill>
                <a:schemeClr val="accent6"/>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#strings</a:t>
            </a:r>
            <a:endParaRPr sz="2400">
              <a:solidFill>
                <a:schemeClr val="accent6"/>
              </a:solidFill>
              <a:latin typeface="Arial"/>
              <a:ea typeface="Arial"/>
              <a:cs typeface="Arial"/>
              <a:sym typeface="Arial"/>
            </a:endParaRPr>
          </a:p>
        </p:txBody>
      </p:sp>
      <p:sp>
        <p:nvSpPr>
          <p:cNvPr id="1297" name="Google Shape;1297;p128"/>
          <p:cNvSpPr txBox="1"/>
          <p:nvPr>
            <p:ph idx="4294967295" type="ctrTitle"/>
          </p:nvPr>
        </p:nvSpPr>
        <p:spPr>
          <a:xfrm>
            <a:off x="170425" y="8868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klasę, która wykorzysta większość z metod dostępnych w klasie String.</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a:t>
            </a:r>
            <a:r>
              <a:rPr lang="en-US" sz="2100">
                <a:latin typeface="Arial"/>
                <a:ea typeface="Arial"/>
                <a:cs typeface="Arial"/>
                <a:sym typeface="Arial"/>
              </a:rPr>
              <a:t>zwróci tekst: “Simon says: [</a:t>
            </a:r>
            <a:r>
              <a:rPr i="1" lang="en-US" sz="2100">
                <a:latin typeface="Arial"/>
                <a:ea typeface="Arial"/>
                <a:cs typeface="Arial"/>
                <a:sym typeface="Arial"/>
              </a:rPr>
              <a:t>{text}</a:t>
            </a:r>
            <a:r>
              <a:rPr lang="en-US" sz="2100">
                <a:latin typeface="Arial"/>
                <a:ea typeface="Arial"/>
                <a:cs typeface="Arial"/>
                <a:sym typeface="Arial"/>
              </a:rPr>
              <a:t>]”, gdzie </a:t>
            </a:r>
            <a:r>
              <a:rPr i="1" lang="en-US" sz="2100">
                <a:latin typeface="Arial"/>
                <a:ea typeface="Arial"/>
                <a:cs typeface="Arial"/>
                <a:sym typeface="Arial"/>
              </a:rPr>
              <a:t>{text}</a:t>
            </a:r>
            <a:r>
              <a:rPr lang="en-US" sz="2100">
                <a:latin typeface="Arial"/>
                <a:ea typeface="Arial"/>
                <a:cs typeface="Arial"/>
                <a:sym typeface="Arial"/>
              </a:rPr>
              <a:t> - to argument metody. Użyj konkatenacji lub StringBuildera.</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 otrzyma jedną zmienną typu String, usunie z niej białe znaki z początku i końca tekstu oraz zamieni wszystkie litery na małe.</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Dodaj do klas reprezentujących osobę i rodzinę utworzonych w zadaniu na początku zajęć metody </a:t>
            </a:r>
            <a:r>
              <a:rPr i="1" lang="en-US" sz="2100">
                <a:latin typeface="Arial"/>
                <a:ea typeface="Arial"/>
                <a:cs typeface="Arial"/>
                <a:sym typeface="Arial"/>
              </a:rPr>
              <a:t>toString(),</a:t>
            </a:r>
            <a:r>
              <a:rPr lang="en-US" sz="2100">
                <a:latin typeface="Arial"/>
                <a:ea typeface="Arial"/>
                <a:cs typeface="Arial"/>
                <a:sym typeface="Arial"/>
              </a:rPr>
              <a:t> które w czytelny sposób wyświetlą informacje o obiekcie. </a:t>
            </a:r>
            <a:endParaRPr sz="10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oba teksty zaczynają się od tego samego znaku.</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jako argumenty będzie przyjmować dwie zmienne typu String i zwróci true jeżeli 3 ostatnie znaki w obu tekstach są takie same.</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W ramach zadania nr 4 użyj StringBuildera do tworzenia wersji tekstowej obiektów.</a:t>
            </a:r>
            <a:endParaRPr sz="21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solidFill>
                  <a:srgbClr val="FF0000"/>
                </a:solidFill>
                <a:latin typeface="Arial"/>
                <a:ea typeface="Arial"/>
                <a:cs typeface="Arial"/>
                <a:sym typeface="Arial"/>
              </a:rPr>
              <a:t>*</a:t>
            </a:r>
            <a:r>
              <a:rPr lang="en-US" sz="2100">
                <a:latin typeface="Arial"/>
                <a:ea typeface="Arial"/>
                <a:cs typeface="Arial"/>
                <a:sym typeface="Arial"/>
              </a:rPr>
              <a:t> Napisz metodę sprawdzającą, czy dany łańcuch zawiera co najmniej trzy razy słowo “nie”.</a:t>
            </a:r>
            <a:endParaRPr sz="2100">
              <a:solidFill>
                <a:srgbClr val="999999"/>
              </a:solidFill>
              <a:latin typeface="Arial"/>
              <a:ea typeface="Arial"/>
              <a:cs typeface="Arial"/>
              <a:sym typeface="Arial"/>
            </a:endParaRPr>
          </a:p>
          <a:p>
            <a:pPr indent="0" lvl="0" marL="0" rtl="0" algn="l">
              <a:spcBef>
                <a:spcPts val="0"/>
              </a:spcBef>
              <a:spcAft>
                <a:spcPts val="0"/>
              </a:spcAft>
              <a:buNone/>
            </a:pPr>
            <a:r>
              <a:t/>
            </a:r>
            <a:endParaRPr sz="2100">
              <a:solidFill>
                <a:srgbClr val="000000"/>
              </a:solidFill>
              <a:latin typeface="Arial"/>
              <a:ea typeface="Arial"/>
              <a:cs typeface="Arial"/>
              <a:sym typeface="Arial"/>
            </a:endParaRPr>
          </a:p>
        </p:txBody>
      </p:sp>
      <p:sp>
        <p:nvSpPr>
          <p:cNvPr id="1298" name="Google Shape;1298;p12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12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Pętle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600">
                <a:solidFill>
                  <a:srgbClr val="000000"/>
                </a:solidFill>
                <a:latin typeface="Arial"/>
                <a:ea typeface="Arial"/>
                <a:cs typeface="Arial"/>
                <a:sym typeface="Arial"/>
              </a:rPr>
              <a:t>while, do .. while, for</a:t>
            </a:r>
            <a:endParaRPr b="1" sz="3600">
              <a:solidFill>
                <a:srgbClr val="000000"/>
              </a:solidFill>
              <a:latin typeface="Arial"/>
              <a:ea typeface="Arial"/>
              <a:cs typeface="Arial"/>
              <a:sym typeface="Arial"/>
            </a:endParaRPr>
          </a:p>
        </p:txBody>
      </p:sp>
      <p:sp>
        <p:nvSpPr>
          <p:cNvPr id="1304" name="Google Shape;1304;p12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